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256" r:id="rId2"/>
    <p:sldId id="31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12192000" cy="6858000"/>
  <p:notesSz cx="6858000" cy="9144000"/>
  <p:embeddedFontLst>
    <p:embeddedFont>
      <p:font typeface="Arabic Typesetting" panose="03020402040406030203" pitchFamily="66" charset="-78"/>
      <p:regular r:id="rId67"/>
    </p:embeddedFont>
    <p:embeddedFont>
      <p:font typeface="Arimo" panose="020B0604020202020204" charset="0"/>
      <p:regular r:id="rId68"/>
      <p:bold r:id="rId69"/>
      <p:italic r:id="rId70"/>
      <p:boldItalic r:id="rId71"/>
    </p:embeddedFont>
    <p:embeddedFont>
      <p:font typeface="Calibri" panose="020F0502020204030204" pitchFamily="34" charset="0"/>
      <p:regular r:id="rId72"/>
      <p:bold r:id="rId73"/>
    </p:embeddedFont>
    <p:embeddedFont>
      <p:font typeface="Noto Naskh Arabic" panose="020B0604020202020204" charset="-78"/>
      <p:regular r:id="rId74"/>
      <p:bold r:id="rId75"/>
    </p:embeddedFont>
    <p:embeddedFont>
      <p:font typeface="DecoType Naskh Variants" panose="02010400000000000000" pitchFamily="2" charset="-78"/>
      <p:regular r:id="rId76"/>
    </p:embeddedFont>
    <p:embeddedFont>
      <p:font typeface="Teko" panose="020B0604020202020204" charset="0"/>
      <p:regular r:id="rId77"/>
      <p:bold r:id="rId78"/>
    </p:embeddedFont>
    <p:embeddedFont>
      <p:font typeface="DecoType Naskh Extensions" panose="02010400000000000000" pitchFamily="2" charset="-78"/>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B83C57-75BF-4047-9756-65E68A169395}">
  <a:tblStyle styleId="{30B83C57-75BF-4047-9756-65E68A16939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E5C419-CE35-4ACC-9B29-BBEAF444B40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8066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arduino.cc/en/main/arduinoBoardLeonard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arduino.cc/en/Main/arduinoBoardProMin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www.arduino.cc/en/Main/arduinoBoardNan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8.jp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hyperlink" Target="http://www.atmel.com/Images/doc8161.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3"/>
          <p:cNvGrpSpPr/>
          <p:nvPr/>
        </p:nvGrpSpPr>
        <p:grpSpPr>
          <a:xfrm>
            <a:off x="0" y="0"/>
            <a:ext cx="12192000" cy="6858000"/>
            <a:chOff x="-35121" y="0"/>
            <a:chExt cx="9179121" cy="6858000"/>
          </a:xfrm>
        </p:grpSpPr>
        <p:pic>
          <p:nvPicPr>
            <p:cNvPr id="89" name="Google Shape;89;p13"/>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90" name="Google Shape;90;p13"/>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0" i="0" u="none" strike="noStrike" cap="none">
                  <a:solidFill>
                    <a:srgbClr val="013657"/>
                  </a:solidFill>
                  <a:latin typeface="Arial"/>
                  <a:ea typeface="Arial"/>
                  <a:cs typeface="Arial"/>
                  <a:sym typeface="Arial"/>
                </a:rPr>
                <a:t>الدكتور هشام عبهري</a:t>
              </a:r>
              <a:endParaRPr/>
            </a:p>
          </p:txBody>
        </p:sp>
      </p:grpSp>
      <p:sp>
        <p:nvSpPr>
          <p:cNvPr id="92" name="Google Shape;92;p13"/>
          <p:cNvSpPr/>
          <p:nvPr/>
        </p:nvSpPr>
        <p:spPr>
          <a:xfrm>
            <a:off x="1524398" y="2534619"/>
            <a:ext cx="8381603" cy="2184337"/>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en-US" sz="6600" b="0" i="0" u="none" strike="noStrike" cap="none" dirty="0" err="1">
                <a:solidFill>
                  <a:srgbClr val="013657"/>
                </a:solidFill>
                <a:cs typeface="DecoType Naskh Extensions" panose="02010400000000000000" pitchFamily="2" charset="-78"/>
                <a:sym typeface="Arial"/>
              </a:rPr>
              <a:t>التحكم</a:t>
            </a:r>
            <a:r>
              <a:rPr lang="en-US" sz="6600" b="0" i="0" u="none" strike="noStrike" cap="none" dirty="0">
                <a:solidFill>
                  <a:srgbClr val="013657"/>
                </a:solidFill>
                <a:cs typeface="DecoType Naskh Extensions" panose="02010400000000000000" pitchFamily="2" charset="-78"/>
                <a:sym typeface="Arial"/>
              </a:rPr>
              <a:t> </a:t>
            </a:r>
            <a:r>
              <a:rPr lang="en-US" sz="6600" b="0" i="0" u="none" strike="noStrike" cap="none" dirty="0" err="1">
                <a:solidFill>
                  <a:srgbClr val="013657"/>
                </a:solidFill>
                <a:cs typeface="DecoType Naskh Extensions" panose="02010400000000000000" pitchFamily="2" charset="-78"/>
                <a:sym typeface="Arial"/>
              </a:rPr>
              <a:t>باستخدام</a:t>
            </a:r>
            <a:r>
              <a:rPr lang="en-US" sz="6600" b="0" i="0" u="none" strike="noStrike" cap="none" dirty="0">
                <a:solidFill>
                  <a:srgbClr val="013657"/>
                </a:solidFill>
                <a:cs typeface="DecoType Naskh Extensions" panose="02010400000000000000" pitchFamily="2" charset="-78"/>
                <a:sym typeface="Arial"/>
              </a:rPr>
              <a:t> </a:t>
            </a:r>
            <a:r>
              <a:rPr lang="en-US" sz="6600" b="0" i="0" u="none" strike="noStrike" cap="none" dirty="0" err="1">
                <a:solidFill>
                  <a:srgbClr val="013657"/>
                </a:solidFill>
                <a:cs typeface="DecoType Naskh Extensions" panose="02010400000000000000" pitchFamily="2" charset="-78"/>
                <a:sym typeface="Arial"/>
              </a:rPr>
              <a:t>تقنية</a:t>
            </a:r>
            <a:r>
              <a:rPr lang="en-US" sz="6600" b="0" i="0" u="none" strike="noStrike" cap="none" dirty="0">
                <a:solidFill>
                  <a:srgbClr val="013657"/>
                </a:solidFill>
                <a:cs typeface="DecoType Naskh Extensions" panose="02010400000000000000" pitchFamily="2" charset="-78"/>
                <a:sym typeface="Arial"/>
              </a:rPr>
              <a:t> </a:t>
            </a:r>
            <a:r>
              <a:rPr lang="en-US" sz="6600" b="0" i="0" u="none" strike="noStrike" cap="none" dirty="0" smtClean="0">
                <a:solidFill>
                  <a:srgbClr val="013657"/>
                </a:solidFill>
                <a:cs typeface="DecoType Naskh Extensions" panose="02010400000000000000" pitchFamily="2" charset="-78"/>
                <a:sym typeface="Arial"/>
              </a:rPr>
              <a:t>أردينو</a:t>
            </a:r>
            <a:endParaRPr lang="ar-SA" sz="6600" b="0" i="0" u="none" strike="noStrike" cap="none" dirty="0" smtClean="0">
              <a:solidFill>
                <a:srgbClr val="013657"/>
              </a:solidFill>
              <a:cs typeface="DecoType Naskh Extensions" panose="02010400000000000000" pitchFamily="2" charset="-78"/>
              <a:sym typeface="Arial"/>
            </a:endParaRPr>
          </a:p>
          <a:p>
            <a:pPr marL="0" marR="0" lvl="0" indent="0" algn="ctr" rtl="1">
              <a:spcBef>
                <a:spcPts val="0"/>
              </a:spcBef>
              <a:spcAft>
                <a:spcPts val="0"/>
              </a:spcAft>
              <a:buNone/>
            </a:pPr>
            <a:r>
              <a:rPr lang="ar-SA" sz="6600" dirty="0" smtClean="0">
                <a:solidFill>
                  <a:srgbClr val="013657"/>
                </a:solidFill>
                <a:cs typeface="DecoType Naskh Extensions" panose="02010400000000000000" pitchFamily="2" charset="-78"/>
              </a:rPr>
              <a:t>و </a:t>
            </a:r>
            <a:r>
              <a:rPr lang="en-US" sz="6600" dirty="0" smtClean="0">
                <a:solidFill>
                  <a:srgbClr val="013657"/>
                </a:solidFill>
                <a:cs typeface="DecoType Naskh Extensions" panose="02010400000000000000" pitchFamily="2" charset="-78"/>
              </a:rPr>
              <a:t>ESP32</a:t>
            </a:r>
            <a:endParaRPr dirty="0">
              <a:cs typeface="DecoType Naskh Extensions" panose="02010400000000000000" pitchFamily="2" charset="-78"/>
            </a:endParaRPr>
          </a:p>
        </p:txBody>
      </p:sp>
      <p:sp>
        <p:nvSpPr>
          <p:cNvPr id="93" name="Google Shape;93;p13"/>
          <p:cNvSpPr/>
          <p:nvPr/>
        </p:nvSpPr>
        <p:spPr>
          <a:xfrm>
            <a:off x="183438" y="6446349"/>
            <a:ext cx="3553986" cy="3000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b="0" i="0" u="none" strike="noStrike" cap="none">
                <a:solidFill>
                  <a:schemeClr val="dk1"/>
                </a:solidFill>
                <a:latin typeface="Calibri"/>
                <a:ea typeface="Calibri"/>
                <a:cs typeface="Calibri"/>
                <a:sym typeface="Calibri"/>
              </a:rPr>
              <a:t>https://www.arageek.com/tech/arduino-boards</a:t>
            </a:r>
            <a:endParaRPr sz="135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21"/>
          <p:cNvGrpSpPr/>
          <p:nvPr/>
        </p:nvGrpSpPr>
        <p:grpSpPr>
          <a:xfrm>
            <a:off x="-168812" y="0"/>
            <a:ext cx="12360812" cy="6858000"/>
            <a:chOff x="1488880" y="0"/>
            <a:chExt cx="9179120" cy="6858000"/>
          </a:xfrm>
        </p:grpSpPr>
        <p:pic>
          <p:nvPicPr>
            <p:cNvPr id="164" name="Google Shape;164;p21"/>
            <p:cNvPicPr preferRelativeResize="0"/>
            <p:nvPr/>
          </p:nvPicPr>
          <p:blipFill rotWithShape="1">
            <a:blip r:embed="rId3">
              <a:alphaModFix/>
            </a:blip>
            <a:srcRect/>
            <a:stretch/>
          </p:blipFill>
          <p:spPr>
            <a:xfrm>
              <a:off x="1523604" y="0"/>
              <a:ext cx="8001397" cy="6858000"/>
            </a:xfrm>
            <a:prstGeom prst="rect">
              <a:avLst/>
            </a:prstGeom>
            <a:noFill/>
            <a:ln w="9525" cap="flat" cmpd="sng">
              <a:solidFill>
                <a:srgbClr val="DAE9F6"/>
              </a:solidFill>
              <a:prstDash val="solid"/>
              <a:round/>
              <a:headEnd type="none" w="sm" len="sm"/>
              <a:tailEnd type="none" w="sm" len="sm"/>
            </a:ln>
          </p:spPr>
        </p:pic>
        <p:sp>
          <p:nvSpPr>
            <p:cNvPr id="165" name="Google Shape;165;p21"/>
            <p:cNvSpPr/>
            <p:nvPr/>
          </p:nvSpPr>
          <p:spPr>
            <a:xfrm>
              <a:off x="9525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21"/>
            <p:cNvSpPr/>
            <p:nvPr/>
          </p:nvSpPr>
          <p:spPr>
            <a:xfrm>
              <a:off x="1488880"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167" name="Google Shape;167;p21"/>
          <p:cNvSpPr/>
          <p:nvPr/>
        </p:nvSpPr>
        <p:spPr>
          <a:xfrm>
            <a:off x="1524002" y="1999457"/>
            <a:ext cx="8305799" cy="2585323"/>
          </a:xfrm>
          <a:prstGeom prst="rect">
            <a:avLst/>
          </a:prstGeom>
          <a:noFill/>
          <a:ln>
            <a:noFill/>
          </a:ln>
        </p:spPr>
        <p:txBody>
          <a:bodyPr spcFirstLastPara="1" wrap="square" lIns="91425" tIns="45700" rIns="91425" bIns="45700" anchor="t" anchorCtr="0">
            <a:noAutofit/>
          </a:bodyPr>
          <a:lstStyle/>
          <a:p>
            <a:pPr marL="0" marR="0" lvl="0" indent="0" algn="ctr" rtl="1">
              <a:lnSpc>
                <a:spcPct val="150000"/>
              </a:lnSpc>
              <a:spcBef>
                <a:spcPts val="0"/>
              </a:spcBef>
              <a:spcAft>
                <a:spcPts val="0"/>
              </a:spcAft>
              <a:buNone/>
            </a:pPr>
            <a:r>
              <a:rPr lang="en-US" sz="6000">
                <a:solidFill>
                  <a:srgbClr val="013657"/>
                </a:solidFill>
                <a:latin typeface="Arial"/>
                <a:ea typeface="Arial"/>
                <a:cs typeface="Arial"/>
                <a:sym typeface="Arial"/>
              </a:rPr>
              <a:t>منصة مفتوحة المصدر </a:t>
            </a:r>
            <a:endParaRPr sz="6000">
              <a:solidFill>
                <a:srgbClr val="013657"/>
              </a:solidFill>
              <a:latin typeface="Arial"/>
              <a:ea typeface="Arial"/>
              <a:cs typeface="Arial"/>
              <a:sym typeface="Arial"/>
            </a:endParaRPr>
          </a:p>
          <a:p>
            <a:pPr marL="0" marR="0" lvl="0" indent="0" algn="ctr" rtl="0">
              <a:lnSpc>
                <a:spcPct val="150000"/>
              </a:lnSpc>
              <a:spcBef>
                <a:spcPts val="0"/>
              </a:spcBef>
              <a:spcAft>
                <a:spcPts val="0"/>
              </a:spcAft>
              <a:buNone/>
            </a:pPr>
            <a:r>
              <a:rPr lang="en-US" sz="4800" b="1">
                <a:solidFill>
                  <a:srgbClr val="013657"/>
                </a:solidFill>
                <a:latin typeface="Teko"/>
                <a:ea typeface="Teko"/>
                <a:cs typeface="Teko"/>
                <a:sym typeface="Teko"/>
              </a:rPr>
              <a:t>Open Source Hardware and Software</a:t>
            </a:r>
            <a:endParaRPr sz="4400" b="1">
              <a:solidFill>
                <a:srgbClr val="013657"/>
              </a:solidFill>
              <a:latin typeface="Teko"/>
              <a:ea typeface="Teko"/>
              <a:cs typeface="Teko"/>
              <a:sym typeface="Tek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22"/>
          <p:cNvGrpSpPr/>
          <p:nvPr/>
        </p:nvGrpSpPr>
        <p:grpSpPr>
          <a:xfrm>
            <a:off x="-182880" y="0"/>
            <a:ext cx="12374880" cy="6858000"/>
            <a:chOff x="1488880" y="0"/>
            <a:chExt cx="9179120" cy="6858000"/>
          </a:xfrm>
        </p:grpSpPr>
        <p:pic>
          <p:nvPicPr>
            <p:cNvPr id="173" name="Google Shape;173;p22"/>
            <p:cNvPicPr preferRelativeResize="0"/>
            <p:nvPr/>
          </p:nvPicPr>
          <p:blipFill rotWithShape="1">
            <a:blip r:embed="rId3">
              <a:alphaModFix/>
            </a:blip>
            <a:srcRect/>
            <a:stretch/>
          </p:blipFill>
          <p:spPr>
            <a:xfrm>
              <a:off x="1523604" y="0"/>
              <a:ext cx="8001397" cy="6858000"/>
            </a:xfrm>
            <a:prstGeom prst="rect">
              <a:avLst/>
            </a:prstGeom>
            <a:noFill/>
            <a:ln w="9525" cap="flat" cmpd="sng">
              <a:solidFill>
                <a:srgbClr val="DAE9F6"/>
              </a:solidFill>
              <a:prstDash val="solid"/>
              <a:round/>
              <a:headEnd type="none" w="sm" len="sm"/>
              <a:tailEnd type="none" w="sm" len="sm"/>
            </a:ln>
          </p:spPr>
        </p:pic>
        <p:sp>
          <p:nvSpPr>
            <p:cNvPr id="174" name="Google Shape;174;p22"/>
            <p:cNvSpPr/>
            <p:nvPr/>
          </p:nvSpPr>
          <p:spPr>
            <a:xfrm>
              <a:off x="9525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22"/>
            <p:cNvSpPr/>
            <p:nvPr/>
          </p:nvSpPr>
          <p:spPr>
            <a:xfrm>
              <a:off x="1488880"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176" name="Google Shape;176;p22"/>
          <p:cNvSpPr/>
          <p:nvPr/>
        </p:nvSpPr>
        <p:spPr>
          <a:xfrm>
            <a:off x="1640586" y="1936461"/>
            <a:ext cx="8113014" cy="3970318"/>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000" dirty="0">
                <a:solidFill>
                  <a:srgbClr val="013657"/>
                </a:solidFill>
                <a:latin typeface="Arial"/>
                <a:ea typeface="Arial"/>
                <a:cs typeface="Arial"/>
                <a:sym typeface="Arial"/>
              </a:rPr>
              <a:t>الاردوينو </a:t>
            </a:r>
            <a:r>
              <a:rPr lang="en-US" sz="3000" dirty="0" err="1">
                <a:solidFill>
                  <a:srgbClr val="013657"/>
                </a:solidFill>
                <a:latin typeface="Arial"/>
                <a:ea typeface="Arial"/>
                <a:cs typeface="Arial"/>
                <a:sym typeface="Arial"/>
              </a:rPr>
              <a:t>مَصنوع</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أساسًا</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من</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متحكمات</a:t>
            </a:r>
            <a:r>
              <a:rPr lang="en-US" sz="3000" dirty="0">
                <a:solidFill>
                  <a:srgbClr val="013657"/>
                </a:solidFill>
                <a:latin typeface="Arial"/>
                <a:ea typeface="Arial"/>
                <a:cs typeface="Arial"/>
                <a:sym typeface="Arial"/>
              </a:rPr>
              <a:t> </a:t>
            </a:r>
            <a:r>
              <a:rPr lang="en-US" sz="3000" dirty="0">
                <a:solidFill>
                  <a:srgbClr val="013657"/>
                </a:solidFill>
                <a:latin typeface="Calibri"/>
                <a:ea typeface="Calibri"/>
                <a:cs typeface="Calibri"/>
                <a:sym typeface="Calibri"/>
              </a:rPr>
              <a:t>“ </a:t>
            </a:r>
            <a:r>
              <a:rPr lang="en-US" sz="3600" b="1" dirty="0">
                <a:solidFill>
                  <a:srgbClr val="013657"/>
                </a:solidFill>
                <a:latin typeface="Teko"/>
                <a:ea typeface="Teko"/>
                <a:cs typeface="Teko"/>
                <a:sym typeface="Teko"/>
              </a:rPr>
              <a:t>ATMEGA8” و ”ATMEGA168″، </a:t>
            </a:r>
            <a:r>
              <a:rPr lang="en-US" sz="3000" dirty="0" err="1">
                <a:solidFill>
                  <a:srgbClr val="013657"/>
                </a:solidFill>
                <a:latin typeface="Arial"/>
                <a:ea typeface="Arial"/>
                <a:cs typeface="Arial"/>
                <a:sym typeface="Arial"/>
              </a:rPr>
              <a:t>وكل</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مخططاتها</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منشورة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تحت</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ترخيص</a:t>
            </a:r>
            <a:r>
              <a:rPr lang="en-US" sz="3000" dirty="0">
                <a:solidFill>
                  <a:srgbClr val="013657"/>
                </a:solidFill>
                <a:latin typeface="Arial"/>
                <a:ea typeface="Arial"/>
                <a:cs typeface="Arial"/>
                <a:sym typeface="Arial"/>
              </a:rPr>
              <a:t> </a:t>
            </a:r>
            <a:r>
              <a:rPr lang="en-US" sz="3000" dirty="0">
                <a:solidFill>
                  <a:srgbClr val="013657"/>
                </a:solidFill>
                <a:latin typeface="Calibri"/>
                <a:ea typeface="Calibri"/>
                <a:cs typeface="Calibri"/>
                <a:sym typeface="Calibri"/>
              </a:rPr>
              <a:t>“</a:t>
            </a:r>
            <a:r>
              <a:rPr lang="en-US" sz="3600" b="1" dirty="0">
                <a:solidFill>
                  <a:srgbClr val="013657"/>
                </a:solidFill>
                <a:latin typeface="Teko"/>
                <a:ea typeface="Teko"/>
                <a:cs typeface="Teko"/>
                <a:sym typeface="Teko"/>
              </a:rPr>
              <a:t>Creative Commons”</a:t>
            </a:r>
            <a:r>
              <a:rPr lang="en-US" sz="3000" dirty="0">
                <a:solidFill>
                  <a:srgbClr val="013657"/>
                </a:solidFill>
                <a:latin typeface="Calibri"/>
                <a:ea typeface="Calibri"/>
                <a:cs typeface="Calibri"/>
                <a:sym typeface="Calibri"/>
              </a:rPr>
              <a:t>، </a:t>
            </a:r>
            <a:r>
              <a:rPr lang="en-US" sz="3000" dirty="0" err="1">
                <a:solidFill>
                  <a:srgbClr val="013657"/>
                </a:solidFill>
                <a:latin typeface="Arial"/>
                <a:ea typeface="Arial"/>
                <a:cs typeface="Arial"/>
                <a:sym typeface="Arial"/>
              </a:rPr>
              <a:t>وهذه</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أهم</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ميزة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مُقدّمة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لمصممي</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الدوائر</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الإلكترونية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لأنّها</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تُسهل</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عليهم</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تصميم</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أي</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شيء</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يريدونه</a:t>
            </a:r>
            <a:r>
              <a:rPr lang="en-US" sz="3000" dirty="0">
                <a:solidFill>
                  <a:srgbClr val="013657"/>
                </a:solidFill>
                <a:latin typeface="Arial"/>
                <a:ea typeface="Arial"/>
                <a:cs typeface="Arial"/>
                <a:sym typeface="Arial"/>
              </a:rPr>
              <a:t>.</a:t>
            </a:r>
            <a:endParaRPr dirty="0"/>
          </a:p>
          <a:p>
            <a:pPr marL="0" marR="0" lvl="0" indent="0" algn="just" rtl="1">
              <a:lnSpc>
                <a:spcPct val="150000"/>
              </a:lnSpc>
              <a:spcBef>
                <a:spcPts val="0"/>
              </a:spcBef>
              <a:spcAft>
                <a:spcPts val="0"/>
              </a:spcAft>
              <a:buNone/>
            </a:pPr>
            <a:endParaRPr sz="3000" dirty="0">
              <a:solidFill>
                <a:srgbClr val="013657"/>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23"/>
          <p:cNvGrpSpPr/>
          <p:nvPr/>
        </p:nvGrpSpPr>
        <p:grpSpPr>
          <a:xfrm>
            <a:off x="0" y="0"/>
            <a:ext cx="12192000" cy="6858000"/>
            <a:chOff x="1488880" y="0"/>
            <a:chExt cx="9179120" cy="6858000"/>
          </a:xfrm>
        </p:grpSpPr>
        <p:pic>
          <p:nvPicPr>
            <p:cNvPr id="183" name="Google Shape;183;p23"/>
            <p:cNvPicPr preferRelativeResize="0"/>
            <p:nvPr/>
          </p:nvPicPr>
          <p:blipFill rotWithShape="1">
            <a:blip r:embed="rId3">
              <a:alphaModFix/>
            </a:blip>
            <a:srcRect/>
            <a:stretch/>
          </p:blipFill>
          <p:spPr>
            <a:xfrm>
              <a:off x="1523604" y="0"/>
              <a:ext cx="8001397" cy="6858000"/>
            </a:xfrm>
            <a:prstGeom prst="rect">
              <a:avLst/>
            </a:prstGeom>
            <a:noFill/>
            <a:ln w="9525" cap="flat" cmpd="sng">
              <a:solidFill>
                <a:srgbClr val="DAE9F6"/>
              </a:solidFill>
              <a:prstDash val="solid"/>
              <a:round/>
              <a:headEnd type="none" w="sm" len="sm"/>
              <a:tailEnd type="none" w="sm" len="sm"/>
            </a:ln>
          </p:spPr>
        </p:pic>
        <p:sp>
          <p:nvSpPr>
            <p:cNvPr id="184" name="Google Shape;184;p23"/>
            <p:cNvSpPr/>
            <p:nvPr/>
          </p:nvSpPr>
          <p:spPr>
            <a:xfrm>
              <a:off x="9525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3"/>
            <p:cNvSpPr/>
            <p:nvPr/>
          </p:nvSpPr>
          <p:spPr>
            <a:xfrm>
              <a:off x="1488880"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186" name="Google Shape;186;p23"/>
          <p:cNvSpPr/>
          <p:nvPr/>
        </p:nvSpPr>
        <p:spPr>
          <a:xfrm>
            <a:off x="1524000" y="2527253"/>
            <a:ext cx="8382000" cy="2377574"/>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300" dirty="0" err="1">
                <a:solidFill>
                  <a:srgbClr val="013657"/>
                </a:solidFill>
                <a:latin typeface="Arial"/>
                <a:ea typeface="Arial"/>
                <a:cs typeface="Arial"/>
                <a:sym typeface="Arial"/>
              </a:rPr>
              <a:t>أمّا</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بالنسبة</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لسوفتوير</a:t>
            </a:r>
            <a:r>
              <a:rPr lang="en-US" sz="3300" dirty="0">
                <a:solidFill>
                  <a:srgbClr val="013657"/>
                </a:solidFill>
                <a:latin typeface="Arial"/>
                <a:ea typeface="Arial"/>
                <a:cs typeface="Arial"/>
                <a:sym typeface="Arial"/>
              </a:rPr>
              <a:t> الاردوينو </a:t>
            </a:r>
            <a:r>
              <a:rPr lang="en-US" sz="3300" dirty="0" err="1">
                <a:solidFill>
                  <a:srgbClr val="013657"/>
                </a:solidFill>
                <a:latin typeface="Arial"/>
                <a:ea typeface="Arial"/>
                <a:cs typeface="Arial"/>
                <a:sym typeface="Arial"/>
              </a:rPr>
              <a:t>فهو</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مكتوب</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بلغة</a:t>
            </a:r>
            <a:r>
              <a:rPr lang="en-US" sz="3300" dirty="0">
                <a:solidFill>
                  <a:srgbClr val="013657"/>
                </a:solidFill>
                <a:latin typeface="Arial"/>
                <a:ea typeface="Arial"/>
                <a:cs typeface="Arial"/>
                <a:sym typeface="Arial"/>
              </a:rPr>
              <a:t> "</a:t>
            </a:r>
            <a:r>
              <a:rPr lang="en-US" sz="3300" dirty="0">
                <a:solidFill>
                  <a:srgbClr val="013657"/>
                </a:solidFill>
                <a:latin typeface="Calibri"/>
                <a:ea typeface="Calibri"/>
                <a:cs typeface="Calibri"/>
                <a:sym typeface="Calibri"/>
              </a:rPr>
              <a:t>++C</a:t>
            </a:r>
            <a:r>
              <a:rPr lang="en-US" sz="3300" dirty="0">
                <a:solidFill>
                  <a:srgbClr val="013657"/>
                </a:solidFill>
                <a:latin typeface="Arial"/>
                <a:ea typeface="Arial"/>
                <a:cs typeface="Arial"/>
                <a:sym typeface="Arial"/>
              </a:rPr>
              <a:t>"</a:t>
            </a:r>
            <a:r>
              <a:rPr lang="en-US" sz="3300" dirty="0">
                <a:solidFill>
                  <a:srgbClr val="013657"/>
                </a:solidFill>
                <a:latin typeface="Calibri"/>
                <a:ea typeface="Calibri"/>
                <a:cs typeface="Calibri"/>
                <a:sym typeface="Calibri"/>
              </a:rPr>
              <a:t>،</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ومتاح</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للجميع</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لتحميله</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وبإمكان</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المبرمجين</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التعديل</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عليه</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وفق</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احتياجاتهم</a:t>
            </a:r>
            <a:r>
              <a:rPr lang="en-US" sz="3300" dirty="0">
                <a:solidFill>
                  <a:srgbClr val="013657"/>
                </a:solidFill>
                <a:latin typeface="Arial"/>
                <a:ea typeface="Arial"/>
                <a:cs typeface="Arial"/>
                <a:sym typeface="Arial"/>
              </a:rPr>
              <a:t>.</a:t>
            </a:r>
            <a:endParaRPr dirty="0"/>
          </a:p>
          <a:p>
            <a:pPr marL="0" marR="0" lvl="0" indent="0" algn="just" rtl="1">
              <a:lnSpc>
                <a:spcPct val="150000"/>
              </a:lnSpc>
              <a:spcBef>
                <a:spcPts val="0"/>
              </a:spcBef>
              <a:spcAft>
                <a:spcPts val="0"/>
              </a:spcAft>
              <a:buNone/>
            </a:pPr>
            <a:endParaRPr sz="3300" dirty="0">
              <a:solidFill>
                <a:srgbClr val="013657"/>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24"/>
          <p:cNvGrpSpPr/>
          <p:nvPr/>
        </p:nvGrpSpPr>
        <p:grpSpPr>
          <a:xfrm>
            <a:off x="-225083" y="0"/>
            <a:ext cx="12417083" cy="6858000"/>
            <a:chOff x="-35121" y="0"/>
            <a:chExt cx="9179121" cy="6858000"/>
          </a:xfrm>
        </p:grpSpPr>
        <p:pic>
          <p:nvPicPr>
            <p:cNvPr id="192" name="Google Shape;192;p24"/>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193" name="Google Shape;193;p24"/>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24"/>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195" name="Google Shape;195;p24"/>
          <p:cNvSpPr/>
          <p:nvPr/>
        </p:nvSpPr>
        <p:spPr>
          <a:xfrm>
            <a:off x="1524000" y="2942421"/>
            <a:ext cx="8458200" cy="1754326"/>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600" dirty="0">
                <a:solidFill>
                  <a:srgbClr val="013657"/>
                </a:solidFill>
                <a:latin typeface="Arial"/>
                <a:ea typeface="Arial"/>
                <a:cs typeface="Arial"/>
                <a:sym typeface="Arial"/>
              </a:rPr>
              <a:t>لوحات الاردوينو </a:t>
            </a:r>
            <a:r>
              <a:rPr lang="en-US" sz="3600" dirty="0" err="1">
                <a:solidFill>
                  <a:srgbClr val="013657"/>
                </a:solidFill>
                <a:latin typeface="Arial"/>
                <a:ea typeface="Arial"/>
                <a:cs typeface="Arial"/>
                <a:sym typeface="Arial"/>
              </a:rPr>
              <a:t>مُصمّمه</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لتُناسَب</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احتياجات</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الجميع</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من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مهندسين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ومصممين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وأساتذة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وطلاب</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وهواة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الإلكترونيات</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التفاعلية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حول</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العالم</a:t>
            </a:r>
            <a:r>
              <a:rPr lang="en-US" sz="3600" dirty="0">
                <a:solidFill>
                  <a:srgbClr val="013657"/>
                </a:solidFill>
                <a:latin typeface="Arial"/>
                <a:ea typeface="Arial"/>
                <a:cs typeface="Arial"/>
                <a:sym typeface="Arial"/>
              </a:rPr>
              <a:t>.</a:t>
            </a:r>
            <a:endParaRPr dirty="0"/>
          </a:p>
        </p:txBody>
      </p:sp>
      <p:sp>
        <p:nvSpPr>
          <p:cNvPr id="196" name="Google Shape;196;p24"/>
          <p:cNvSpPr/>
          <p:nvPr/>
        </p:nvSpPr>
        <p:spPr>
          <a:xfrm>
            <a:off x="1524000" y="2200079"/>
            <a:ext cx="8305800" cy="784830"/>
          </a:xfrm>
          <a:prstGeom prst="rect">
            <a:avLst/>
          </a:prstGeom>
          <a:noFill/>
          <a:ln>
            <a:noFill/>
          </a:ln>
        </p:spPr>
        <p:txBody>
          <a:bodyPr spcFirstLastPara="1" wrap="square" lIns="91425" tIns="45700" rIns="91425" bIns="45700" anchor="t" anchorCtr="0">
            <a:noAutofit/>
          </a:bodyPr>
          <a:lstStyle/>
          <a:p>
            <a:pPr marL="514350" marR="0" lvl="0" indent="-514350" algn="r" rtl="1">
              <a:spcBef>
                <a:spcPts val="0"/>
              </a:spcBef>
              <a:spcAft>
                <a:spcPts val="0"/>
              </a:spcAft>
              <a:buClr>
                <a:srgbClr val="013657"/>
              </a:buClr>
              <a:buSzPts val="4500"/>
              <a:buFont typeface="Arial"/>
              <a:buChar char="•"/>
            </a:pPr>
            <a:r>
              <a:rPr lang="en-US" sz="4500">
                <a:solidFill>
                  <a:srgbClr val="013657"/>
                </a:solidFill>
                <a:latin typeface="Arial"/>
                <a:ea typeface="Arial"/>
                <a:cs typeface="Arial"/>
                <a:sym typeface="Arial"/>
              </a:rPr>
              <a:t>البساطة</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25"/>
          <p:cNvGrpSpPr/>
          <p:nvPr/>
        </p:nvGrpSpPr>
        <p:grpSpPr>
          <a:xfrm>
            <a:off x="0" y="0"/>
            <a:ext cx="12192000" cy="6858000"/>
            <a:chOff x="-35121" y="0"/>
            <a:chExt cx="9179121" cy="6858000"/>
          </a:xfrm>
        </p:grpSpPr>
        <p:pic>
          <p:nvPicPr>
            <p:cNvPr id="202" name="Google Shape;202;p25"/>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03" name="Google Shape;203;p25"/>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25"/>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05" name="Google Shape;205;p25"/>
          <p:cNvSpPr/>
          <p:nvPr/>
        </p:nvSpPr>
        <p:spPr>
          <a:xfrm>
            <a:off x="1600201" y="2971800"/>
            <a:ext cx="8306197" cy="2793072"/>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600" dirty="0" err="1">
                <a:solidFill>
                  <a:srgbClr val="013657"/>
                </a:solidFill>
                <a:latin typeface="Arial"/>
                <a:ea typeface="Arial"/>
                <a:cs typeface="Arial"/>
                <a:sym typeface="Arial"/>
              </a:rPr>
              <a:t>لوحة</a:t>
            </a:r>
            <a:r>
              <a:rPr lang="en-US" sz="3600" dirty="0">
                <a:solidFill>
                  <a:srgbClr val="013657"/>
                </a:solidFill>
                <a:latin typeface="Arial"/>
                <a:ea typeface="Arial"/>
                <a:cs typeface="Arial"/>
                <a:sym typeface="Arial"/>
              </a:rPr>
              <a:t> الاردوينو </a:t>
            </a:r>
            <a:r>
              <a:rPr lang="en-US" sz="3600" dirty="0" err="1">
                <a:solidFill>
                  <a:srgbClr val="013657"/>
                </a:solidFill>
                <a:latin typeface="Arial"/>
                <a:ea typeface="Arial"/>
                <a:cs typeface="Arial"/>
                <a:sym typeface="Arial"/>
              </a:rPr>
              <a:t>أقل</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ثمنًا</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مقارنًة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بأي</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منافس</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لها</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من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نفس</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النوع</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فثمن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أغلى</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لوحة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لا</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يتجاوز</a:t>
            </a:r>
            <a:r>
              <a:rPr lang="en-US" sz="3600" dirty="0">
                <a:solidFill>
                  <a:srgbClr val="013657"/>
                </a:solidFill>
                <a:latin typeface="Arial"/>
                <a:ea typeface="Arial"/>
                <a:cs typeface="Arial"/>
                <a:sym typeface="Arial"/>
              </a:rPr>
              <a:t>  </a:t>
            </a:r>
            <a:r>
              <a:rPr lang="en-US" sz="4500" b="1" dirty="0">
                <a:solidFill>
                  <a:srgbClr val="013657"/>
                </a:solidFill>
                <a:latin typeface="Teko"/>
                <a:ea typeface="Teko"/>
                <a:cs typeface="Teko"/>
                <a:sym typeface="Teko"/>
              </a:rPr>
              <a:t>20</a:t>
            </a:r>
            <a:r>
              <a:rPr lang="en-US" sz="3600" dirty="0">
                <a:solidFill>
                  <a:srgbClr val="013657"/>
                </a:solidFill>
                <a:latin typeface="Arial"/>
                <a:ea typeface="Arial"/>
                <a:cs typeface="Arial"/>
                <a:sym typeface="Arial"/>
              </a:rPr>
              <a:t>ريال </a:t>
            </a:r>
            <a:r>
              <a:rPr lang="en-US" sz="3600" dirty="0" err="1">
                <a:solidFill>
                  <a:srgbClr val="013657"/>
                </a:solidFill>
                <a:latin typeface="Arial"/>
                <a:ea typeface="Arial"/>
                <a:cs typeface="Arial"/>
                <a:sym typeface="Arial"/>
              </a:rPr>
              <a:t>للوحة</a:t>
            </a:r>
            <a:r>
              <a:rPr lang="en-US" sz="3600" dirty="0">
                <a:solidFill>
                  <a:srgbClr val="013657"/>
                </a:solidFill>
                <a:latin typeface="Arial"/>
                <a:ea typeface="Arial"/>
                <a:cs typeface="Arial"/>
                <a:sym typeface="Arial"/>
              </a:rPr>
              <a:t> أردينو أونو  و   </a:t>
            </a:r>
            <a:r>
              <a:rPr lang="en-US" sz="3600" b="1" dirty="0">
                <a:solidFill>
                  <a:srgbClr val="013657"/>
                </a:solidFill>
                <a:latin typeface="Teko"/>
                <a:ea typeface="Teko"/>
                <a:cs typeface="Teko"/>
                <a:sym typeface="Teko"/>
              </a:rPr>
              <a:t>8</a:t>
            </a:r>
            <a:r>
              <a:rPr lang="en-US" sz="3600" dirty="0">
                <a:solidFill>
                  <a:srgbClr val="013657"/>
                </a:solidFill>
                <a:latin typeface="Arial"/>
                <a:ea typeface="Arial"/>
                <a:cs typeface="Arial"/>
                <a:sym typeface="Arial"/>
              </a:rPr>
              <a:t>ريال  </a:t>
            </a:r>
            <a:r>
              <a:rPr lang="en-US" sz="3600" dirty="0" err="1">
                <a:solidFill>
                  <a:srgbClr val="013657"/>
                </a:solidFill>
                <a:latin typeface="Arial"/>
                <a:ea typeface="Arial"/>
                <a:cs typeface="Arial"/>
                <a:sym typeface="Arial"/>
              </a:rPr>
              <a:t>للوحة</a:t>
            </a:r>
            <a:r>
              <a:rPr lang="en-US" sz="3600" dirty="0">
                <a:solidFill>
                  <a:srgbClr val="013657"/>
                </a:solidFill>
                <a:latin typeface="Arial"/>
                <a:ea typeface="Arial"/>
                <a:cs typeface="Arial"/>
                <a:sym typeface="Arial"/>
              </a:rPr>
              <a:t> أردينو </a:t>
            </a:r>
            <a:r>
              <a:rPr lang="en-US" sz="3600" dirty="0" err="1">
                <a:solidFill>
                  <a:srgbClr val="013657"/>
                </a:solidFill>
                <a:latin typeface="Arial"/>
                <a:ea typeface="Arial"/>
                <a:cs typeface="Arial"/>
                <a:sym typeface="Arial"/>
              </a:rPr>
              <a:t>نانو</a:t>
            </a:r>
            <a:r>
              <a:rPr lang="en-US" sz="3600" dirty="0">
                <a:solidFill>
                  <a:srgbClr val="013657"/>
                </a:solidFill>
                <a:latin typeface="Arial"/>
                <a:ea typeface="Arial"/>
                <a:cs typeface="Arial"/>
                <a:sym typeface="Arial"/>
              </a:rPr>
              <a:t>.</a:t>
            </a:r>
            <a:endParaRPr sz="3600" dirty="0">
              <a:solidFill>
                <a:srgbClr val="013657"/>
              </a:solidFill>
              <a:latin typeface="Arial"/>
              <a:ea typeface="Arial"/>
              <a:cs typeface="Arial"/>
              <a:sym typeface="Arial"/>
            </a:endParaRPr>
          </a:p>
        </p:txBody>
      </p:sp>
      <p:sp>
        <p:nvSpPr>
          <p:cNvPr id="206" name="Google Shape;206;p25"/>
          <p:cNvSpPr/>
          <p:nvPr/>
        </p:nvSpPr>
        <p:spPr>
          <a:xfrm>
            <a:off x="1523604" y="1783544"/>
            <a:ext cx="8306197" cy="784830"/>
          </a:xfrm>
          <a:prstGeom prst="rect">
            <a:avLst/>
          </a:prstGeom>
          <a:noFill/>
          <a:ln>
            <a:noFill/>
          </a:ln>
        </p:spPr>
        <p:txBody>
          <a:bodyPr spcFirstLastPara="1" wrap="square" lIns="91425" tIns="45700" rIns="91425" bIns="45700" anchor="t" anchorCtr="0">
            <a:noAutofit/>
          </a:bodyPr>
          <a:lstStyle/>
          <a:p>
            <a:pPr marL="514350" marR="0" lvl="0" indent="-514350" algn="r" rtl="1">
              <a:spcBef>
                <a:spcPts val="0"/>
              </a:spcBef>
              <a:spcAft>
                <a:spcPts val="0"/>
              </a:spcAft>
              <a:buClr>
                <a:srgbClr val="013657"/>
              </a:buClr>
              <a:buSzPts val="4500"/>
              <a:buFont typeface="Arial"/>
              <a:buChar char="•"/>
            </a:pPr>
            <a:r>
              <a:rPr lang="en-US" sz="4500">
                <a:solidFill>
                  <a:srgbClr val="013657"/>
                </a:solidFill>
                <a:latin typeface="Arial"/>
                <a:ea typeface="Arial"/>
                <a:cs typeface="Arial"/>
                <a:sym typeface="Arial"/>
              </a:rPr>
              <a:t>الثمـن</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26"/>
          <p:cNvGrpSpPr/>
          <p:nvPr/>
        </p:nvGrpSpPr>
        <p:grpSpPr>
          <a:xfrm>
            <a:off x="-365760" y="0"/>
            <a:ext cx="12557760" cy="6858000"/>
            <a:chOff x="-35121" y="0"/>
            <a:chExt cx="9179121" cy="6858000"/>
          </a:xfrm>
        </p:grpSpPr>
        <p:pic>
          <p:nvPicPr>
            <p:cNvPr id="212" name="Google Shape;212;p26"/>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13" name="Google Shape;213;p26"/>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26"/>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15" name="Google Shape;215;p26"/>
          <p:cNvSpPr/>
          <p:nvPr/>
        </p:nvSpPr>
        <p:spPr>
          <a:xfrm>
            <a:off x="1524396" y="2030261"/>
            <a:ext cx="8305404" cy="784830"/>
          </a:xfrm>
          <a:prstGeom prst="rect">
            <a:avLst/>
          </a:prstGeom>
          <a:noFill/>
          <a:ln>
            <a:noFill/>
          </a:ln>
        </p:spPr>
        <p:txBody>
          <a:bodyPr spcFirstLastPara="1" wrap="square" lIns="91425" tIns="45700" rIns="91425" bIns="45700" anchor="t" anchorCtr="0">
            <a:noAutofit/>
          </a:bodyPr>
          <a:lstStyle/>
          <a:p>
            <a:pPr marL="514350" marR="0" lvl="0" indent="-514350" algn="r" rtl="1">
              <a:spcBef>
                <a:spcPts val="0"/>
              </a:spcBef>
              <a:spcAft>
                <a:spcPts val="0"/>
              </a:spcAft>
              <a:buClr>
                <a:srgbClr val="013657"/>
              </a:buClr>
              <a:buSzPts val="4500"/>
              <a:buFont typeface="Arial"/>
              <a:buChar char="•"/>
            </a:pPr>
            <a:r>
              <a:rPr lang="en-US" sz="4500">
                <a:solidFill>
                  <a:srgbClr val="013657"/>
                </a:solidFill>
                <a:latin typeface="Arial"/>
                <a:ea typeface="Arial"/>
                <a:cs typeface="Arial"/>
                <a:sym typeface="Arial"/>
              </a:rPr>
              <a:t>التركيب الذاتي</a:t>
            </a:r>
            <a:r>
              <a:rPr lang="en-US" sz="4500" b="1">
                <a:solidFill>
                  <a:srgbClr val="013657"/>
                </a:solidFill>
                <a:latin typeface="Teko"/>
                <a:ea typeface="Teko"/>
                <a:cs typeface="Teko"/>
                <a:sym typeface="Teko"/>
              </a:rPr>
              <a:t>” Self-Assembly” </a:t>
            </a:r>
            <a:endParaRPr/>
          </a:p>
        </p:txBody>
      </p:sp>
      <p:sp>
        <p:nvSpPr>
          <p:cNvPr id="216" name="Google Shape;216;p26"/>
          <p:cNvSpPr/>
          <p:nvPr/>
        </p:nvSpPr>
        <p:spPr>
          <a:xfrm>
            <a:off x="1524396" y="3458745"/>
            <a:ext cx="8534004" cy="1615827"/>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300">
                <a:solidFill>
                  <a:srgbClr val="013657"/>
                </a:solidFill>
                <a:latin typeface="Arial"/>
                <a:ea typeface="Arial"/>
                <a:cs typeface="Arial"/>
                <a:sym typeface="Arial"/>
              </a:rPr>
              <a:t>سهل التعامل معه وسهل توصيل الدوائر به، فكما ذكرنا في مقالنا الأول أنّه كان حلًا سهلًا لمشكلة "</a:t>
            </a:r>
            <a:r>
              <a:rPr lang="en-US" sz="3300" b="1">
                <a:solidFill>
                  <a:srgbClr val="013657"/>
                </a:solidFill>
                <a:latin typeface="Teko"/>
                <a:ea typeface="Teko"/>
                <a:cs typeface="Teko"/>
                <a:sym typeface="Teko"/>
              </a:rPr>
              <a:t>Micro Controller"</a:t>
            </a:r>
            <a:r>
              <a:rPr lang="en-US" sz="3300">
                <a:solidFill>
                  <a:srgbClr val="013657"/>
                </a:solidFill>
                <a:latin typeface="Teko"/>
                <a:ea typeface="Teko"/>
                <a:cs typeface="Teko"/>
                <a:sym typeface="Teko"/>
              </a:rPr>
              <a:t> </a:t>
            </a:r>
            <a:r>
              <a:rPr lang="en-US" sz="3300">
                <a:solidFill>
                  <a:srgbClr val="013657"/>
                </a:solidFill>
                <a:latin typeface="Arial"/>
                <a:ea typeface="Arial"/>
                <a:cs typeface="Arial"/>
                <a:sym typeface="Arial"/>
              </a:rPr>
              <a:t>وتوصيلاته المُعقّدة!</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27"/>
          <p:cNvGrpSpPr/>
          <p:nvPr/>
        </p:nvGrpSpPr>
        <p:grpSpPr>
          <a:xfrm>
            <a:off x="0" y="0"/>
            <a:ext cx="12192000" cy="6858000"/>
            <a:chOff x="-35121" y="0"/>
            <a:chExt cx="9179121" cy="6858000"/>
          </a:xfrm>
        </p:grpSpPr>
        <p:pic>
          <p:nvPicPr>
            <p:cNvPr id="222" name="Google Shape;222;p27"/>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23" name="Google Shape;223;p27"/>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27"/>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25" name="Google Shape;225;p27"/>
          <p:cNvSpPr/>
          <p:nvPr/>
        </p:nvSpPr>
        <p:spPr>
          <a:xfrm>
            <a:off x="1434846" y="1729917"/>
            <a:ext cx="8318754" cy="784830"/>
          </a:xfrm>
          <a:prstGeom prst="rect">
            <a:avLst/>
          </a:prstGeom>
          <a:noFill/>
          <a:ln>
            <a:noFill/>
          </a:ln>
        </p:spPr>
        <p:txBody>
          <a:bodyPr spcFirstLastPara="1" wrap="square" lIns="91425" tIns="45700" rIns="91425" bIns="45700" anchor="t" anchorCtr="0">
            <a:noAutofit/>
          </a:bodyPr>
          <a:lstStyle/>
          <a:p>
            <a:pPr marL="514350" marR="0" lvl="0" indent="-514350" algn="r" rtl="1">
              <a:spcBef>
                <a:spcPts val="0"/>
              </a:spcBef>
              <a:spcAft>
                <a:spcPts val="0"/>
              </a:spcAft>
              <a:buClr>
                <a:srgbClr val="013657"/>
              </a:buClr>
              <a:buSzPts val="4500"/>
              <a:buFont typeface="Arial"/>
              <a:buChar char="•"/>
            </a:pPr>
            <a:r>
              <a:rPr lang="en-US" sz="4500">
                <a:solidFill>
                  <a:srgbClr val="013657"/>
                </a:solidFill>
                <a:latin typeface="Arial"/>
                <a:ea typeface="Arial"/>
                <a:cs typeface="Arial"/>
                <a:sym typeface="Arial"/>
              </a:rPr>
              <a:t>متعدّد المنصات</a:t>
            </a:r>
            <a:endParaRPr/>
          </a:p>
        </p:txBody>
      </p:sp>
      <p:sp>
        <p:nvSpPr>
          <p:cNvPr id="226" name="Google Shape;226;p27"/>
          <p:cNvSpPr/>
          <p:nvPr/>
        </p:nvSpPr>
        <p:spPr>
          <a:xfrm>
            <a:off x="1524000" y="2585818"/>
            <a:ext cx="8382000" cy="2550698"/>
          </a:xfrm>
          <a:prstGeom prst="rect">
            <a:avLst/>
          </a:prstGeom>
          <a:noFill/>
          <a:ln>
            <a:noFill/>
          </a:ln>
        </p:spPr>
        <p:txBody>
          <a:bodyPr spcFirstLastPara="1" wrap="square" lIns="91425" tIns="45700" rIns="91425" bIns="45700" anchor="t" anchorCtr="0">
            <a:noAutofit/>
          </a:bodyPr>
          <a:lstStyle/>
          <a:p>
            <a:pPr marL="0" marR="0" lvl="0" indent="0" algn="ctr" rtl="1">
              <a:lnSpc>
                <a:spcPct val="150000"/>
              </a:lnSpc>
              <a:spcBef>
                <a:spcPts val="0"/>
              </a:spcBef>
              <a:spcAft>
                <a:spcPts val="0"/>
              </a:spcAft>
              <a:buNone/>
            </a:pPr>
            <a:r>
              <a:rPr lang="en-US" sz="3300" dirty="0" err="1">
                <a:solidFill>
                  <a:srgbClr val="013657"/>
                </a:solidFill>
                <a:latin typeface="Arial"/>
                <a:ea typeface="Arial"/>
                <a:cs typeface="Arial"/>
                <a:sym typeface="Arial"/>
              </a:rPr>
              <a:t>برنامج</a:t>
            </a:r>
            <a:r>
              <a:rPr lang="en-US" sz="3300" dirty="0">
                <a:solidFill>
                  <a:srgbClr val="013657"/>
                </a:solidFill>
                <a:latin typeface="Arial"/>
                <a:ea typeface="Arial"/>
                <a:cs typeface="Arial"/>
                <a:sym typeface="Arial"/>
              </a:rPr>
              <a:t> الاردوينو </a:t>
            </a:r>
            <a:r>
              <a:rPr lang="en-US" sz="3300" dirty="0" err="1">
                <a:solidFill>
                  <a:srgbClr val="013657"/>
                </a:solidFill>
                <a:latin typeface="Arial"/>
                <a:ea typeface="Arial"/>
                <a:cs typeface="Arial"/>
                <a:sym typeface="Arial"/>
              </a:rPr>
              <a:t>له</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القدرة</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على</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العمل</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مع</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جميع</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أنظمة</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التشغيل</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المختلفة</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من</a:t>
            </a:r>
            <a:endParaRPr dirty="0"/>
          </a:p>
          <a:p>
            <a:pPr marL="0" marR="0" lvl="0" indent="0" algn="ctr" rtl="1">
              <a:lnSpc>
                <a:spcPct val="150000"/>
              </a:lnSpc>
              <a:spcBef>
                <a:spcPts val="0"/>
              </a:spcBef>
              <a:spcAft>
                <a:spcPts val="0"/>
              </a:spcAft>
              <a:buNone/>
            </a:pPr>
            <a:r>
              <a:rPr lang="en-US" sz="3300" dirty="0">
                <a:solidFill>
                  <a:srgbClr val="013657"/>
                </a:solidFill>
                <a:latin typeface="Arial"/>
                <a:ea typeface="Arial"/>
                <a:cs typeface="Arial"/>
                <a:sym typeface="Arial"/>
              </a:rPr>
              <a:t> </a:t>
            </a:r>
            <a:r>
              <a:rPr lang="en-US" sz="2700" dirty="0">
                <a:solidFill>
                  <a:srgbClr val="013657"/>
                </a:solidFill>
                <a:latin typeface="Calibri"/>
                <a:ea typeface="Calibri"/>
                <a:cs typeface="Calibri"/>
                <a:sym typeface="Calibri"/>
              </a:rPr>
              <a:t>"</a:t>
            </a:r>
            <a:r>
              <a:rPr lang="en-US" sz="4050" b="1" dirty="0">
                <a:solidFill>
                  <a:srgbClr val="013657"/>
                </a:solidFill>
                <a:latin typeface="Teko"/>
                <a:ea typeface="Teko"/>
                <a:cs typeface="Teko"/>
                <a:sym typeface="Teko"/>
              </a:rPr>
              <a:t>MS WINDOWS</a:t>
            </a:r>
            <a:r>
              <a:rPr lang="en-US" sz="2700" dirty="0">
                <a:solidFill>
                  <a:srgbClr val="013657"/>
                </a:solidFill>
                <a:latin typeface="Calibri"/>
                <a:ea typeface="Calibri"/>
                <a:cs typeface="Calibri"/>
                <a:sym typeface="Calibri"/>
              </a:rPr>
              <a:t>" </a:t>
            </a:r>
            <a:r>
              <a:rPr lang="en-US" sz="3300" dirty="0">
                <a:solidFill>
                  <a:srgbClr val="013657"/>
                </a:solidFill>
                <a:latin typeface="Arial"/>
                <a:ea typeface="Arial"/>
                <a:cs typeface="Arial"/>
                <a:sym typeface="Arial"/>
              </a:rPr>
              <a:t>و </a:t>
            </a:r>
            <a:r>
              <a:rPr lang="en-US" sz="2700" dirty="0">
                <a:solidFill>
                  <a:srgbClr val="013657"/>
                </a:solidFill>
                <a:latin typeface="Calibri"/>
                <a:ea typeface="Calibri"/>
                <a:cs typeface="Calibri"/>
                <a:sym typeface="Calibri"/>
              </a:rPr>
              <a:t>"</a:t>
            </a:r>
            <a:r>
              <a:rPr lang="en-US" sz="4050" b="1" dirty="0">
                <a:solidFill>
                  <a:srgbClr val="013657"/>
                </a:solidFill>
                <a:latin typeface="Teko"/>
                <a:ea typeface="Teko"/>
                <a:cs typeface="Teko"/>
                <a:sym typeface="Teko"/>
              </a:rPr>
              <a:t>Apple Mac</a:t>
            </a:r>
            <a:r>
              <a:rPr lang="en-US" sz="2700" dirty="0">
                <a:solidFill>
                  <a:srgbClr val="013657"/>
                </a:solidFill>
                <a:latin typeface="Calibri"/>
                <a:ea typeface="Calibri"/>
                <a:cs typeface="Calibri"/>
                <a:sym typeface="Calibri"/>
              </a:rPr>
              <a:t>"</a:t>
            </a:r>
            <a:r>
              <a:rPr lang="en-US" sz="3300" dirty="0">
                <a:solidFill>
                  <a:srgbClr val="013657"/>
                </a:solidFill>
                <a:latin typeface="Arial"/>
                <a:ea typeface="Arial"/>
                <a:cs typeface="Arial"/>
                <a:sym typeface="Arial"/>
              </a:rPr>
              <a:t> و </a:t>
            </a:r>
            <a:r>
              <a:rPr lang="en-US" sz="3300" dirty="0">
                <a:solidFill>
                  <a:srgbClr val="013657"/>
                </a:solidFill>
                <a:latin typeface="Calibri"/>
                <a:ea typeface="Calibri"/>
                <a:cs typeface="Calibri"/>
                <a:sym typeface="Calibri"/>
              </a:rPr>
              <a:t>" </a:t>
            </a:r>
            <a:r>
              <a:rPr lang="en-US" sz="4050" b="1" dirty="0">
                <a:solidFill>
                  <a:srgbClr val="013657"/>
                </a:solidFill>
                <a:latin typeface="Teko"/>
                <a:ea typeface="Teko"/>
                <a:cs typeface="Teko"/>
                <a:sym typeface="Teko"/>
              </a:rPr>
              <a:t>Linux</a:t>
            </a:r>
            <a:r>
              <a:rPr lang="en-US" sz="3300" dirty="0">
                <a:solidFill>
                  <a:srgbClr val="013657"/>
                </a:solidFill>
                <a:latin typeface="Calibri"/>
                <a:ea typeface="Calibri"/>
                <a:cs typeface="Calibri"/>
                <a:sym typeface="Calibri"/>
              </a:rPr>
              <a:t> "</a:t>
            </a:r>
            <a:endParaRPr dirty="0"/>
          </a:p>
          <a:p>
            <a:pPr marL="0" marR="0" lvl="0" indent="0" algn="ctr" rtl="1">
              <a:lnSpc>
                <a:spcPct val="150000"/>
              </a:lnSpc>
              <a:spcBef>
                <a:spcPts val="0"/>
              </a:spcBef>
              <a:spcAft>
                <a:spcPts val="0"/>
              </a:spcAft>
              <a:buNone/>
            </a:pP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بينما</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أغلب</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اللوحات</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الأخرى</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تَعمل</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على</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نظام</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الويندوز</a:t>
            </a:r>
            <a:r>
              <a:rPr lang="en-US" sz="3300" dirty="0">
                <a:solidFill>
                  <a:srgbClr val="013657"/>
                </a:solidFill>
                <a:latin typeface="Arial"/>
                <a:ea typeface="Arial"/>
                <a:cs typeface="Arial"/>
                <a:sym typeface="Arial"/>
              </a:rPr>
              <a:t> </a:t>
            </a:r>
            <a:r>
              <a:rPr lang="en-US" sz="3300" dirty="0" err="1">
                <a:solidFill>
                  <a:srgbClr val="013657"/>
                </a:solidFill>
                <a:latin typeface="Arial"/>
                <a:ea typeface="Arial"/>
                <a:cs typeface="Arial"/>
                <a:sym typeface="Arial"/>
              </a:rPr>
              <a:t>فقط</a:t>
            </a:r>
            <a:r>
              <a:rPr lang="en-US" sz="3300" dirty="0">
                <a:solidFill>
                  <a:srgbClr val="013657"/>
                </a:solidFill>
                <a:latin typeface="Arial"/>
                <a:ea typeface="Arial"/>
                <a:cs typeface="Arial"/>
                <a:sym typeface="Arial"/>
              </a:rPr>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28"/>
          <p:cNvGrpSpPr/>
          <p:nvPr/>
        </p:nvGrpSpPr>
        <p:grpSpPr>
          <a:xfrm>
            <a:off x="-267286" y="0"/>
            <a:ext cx="12459286" cy="6858000"/>
            <a:chOff x="-35121" y="0"/>
            <a:chExt cx="9179121" cy="6858000"/>
          </a:xfrm>
        </p:grpSpPr>
        <p:pic>
          <p:nvPicPr>
            <p:cNvPr id="232" name="Google Shape;232;p28"/>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33" name="Google Shape;233;p28"/>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28"/>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35" name="Google Shape;235;p28"/>
          <p:cNvSpPr/>
          <p:nvPr/>
        </p:nvSpPr>
        <p:spPr>
          <a:xfrm>
            <a:off x="1524000" y="1267390"/>
            <a:ext cx="8153400" cy="784830"/>
          </a:xfrm>
          <a:prstGeom prst="rect">
            <a:avLst/>
          </a:prstGeom>
          <a:noFill/>
          <a:ln>
            <a:noFill/>
          </a:ln>
        </p:spPr>
        <p:txBody>
          <a:bodyPr spcFirstLastPara="1" wrap="square" lIns="91425" tIns="45700" rIns="91425" bIns="45700" anchor="t" anchorCtr="0">
            <a:noAutofit/>
          </a:bodyPr>
          <a:lstStyle/>
          <a:p>
            <a:pPr marL="514350" marR="0" lvl="0" indent="-514350" algn="r" rtl="1">
              <a:spcBef>
                <a:spcPts val="0"/>
              </a:spcBef>
              <a:spcAft>
                <a:spcPts val="0"/>
              </a:spcAft>
              <a:buClr>
                <a:srgbClr val="013657"/>
              </a:buClr>
              <a:buSzPts val="4500"/>
              <a:buFont typeface="Arial"/>
              <a:buChar char="•"/>
            </a:pPr>
            <a:r>
              <a:rPr lang="en-US" sz="4500">
                <a:solidFill>
                  <a:srgbClr val="013657"/>
                </a:solidFill>
                <a:latin typeface="Arial"/>
                <a:ea typeface="Arial"/>
                <a:cs typeface="Arial"/>
                <a:sym typeface="Arial"/>
              </a:rPr>
              <a:t>بيئة برمجية سهلة وبسيطة</a:t>
            </a:r>
            <a:endParaRPr/>
          </a:p>
        </p:txBody>
      </p:sp>
      <p:sp>
        <p:nvSpPr>
          <p:cNvPr id="236" name="Google Shape;236;p28"/>
          <p:cNvSpPr/>
          <p:nvPr/>
        </p:nvSpPr>
        <p:spPr>
          <a:xfrm>
            <a:off x="1475994" y="2863297"/>
            <a:ext cx="8506206" cy="1615827"/>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300">
                <a:solidFill>
                  <a:srgbClr val="013657"/>
                </a:solidFill>
                <a:latin typeface="Arial"/>
                <a:ea typeface="Arial"/>
                <a:cs typeface="Arial"/>
                <a:sym typeface="Arial"/>
              </a:rPr>
              <a:t>البيئة البرمجية </a:t>
            </a:r>
            <a:r>
              <a:rPr lang="en-US" sz="3300">
                <a:solidFill>
                  <a:srgbClr val="013657"/>
                </a:solidFill>
                <a:latin typeface="Calibri"/>
                <a:ea typeface="Calibri"/>
                <a:cs typeface="Calibri"/>
                <a:sym typeface="Calibri"/>
              </a:rPr>
              <a:t>” </a:t>
            </a:r>
            <a:r>
              <a:rPr lang="en-US" sz="3300" b="1">
                <a:solidFill>
                  <a:srgbClr val="013657"/>
                </a:solidFill>
                <a:latin typeface="Teko"/>
                <a:ea typeface="Teko"/>
                <a:cs typeface="Teko"/>
                <a:sym typeface="Teko"/>
              </a:rPr>
              <a:t>Programming Environment</a:t>
            </a:r>
            <a:r>
              <a:rPr lang="en-US" sz="3300">
                <a:solidFill>
                  <a:srgbClr val="013657"/>
                </a:solidFill>
                <a:latin typeface="Calibri"/>
                <a:ea typeface="Calibri"/>
                <a:cs typeface="Calibri"/>
                <a:sym typeface="Calibri"/>
              </a:rPr>
              <a:t>” </a:t>
            </a:r>
            <a:r>
              <a:rPr lang="en-US" sz="3300">
                <a:solidFill>
                  <a:srgbClr val="013657"/>
                </a:solidFill>
                <a:latin typeface="Arial"/>
                <a:ea typeface="Arial"/>
                <a:cs typeface="Arial"/>
                <a:sym typeface="Arial"/>
              </a:rPr>
              <a:t>مصمّمة لتكون سهلة للمبتدئين وقوية للمحترفين ولغة برمجته</a:t>
            </a:r>
            <a:r>
              <a:rPr lang="en-US" sz="3300">
                <a:solidFill>
                  <a:srgbClr val="013657"/>
                </a:solidFill>
                <a:latin typeface="Calibri"/>
                <a:ea typeface="Calibri"/>
                <a:cs typeface="Calibri"/>
                <a:sym typeface="Calibri"/>
              </a:rPr>
              <a:t>  " </a:t>
            </a:r>
            <a:r>
              <a:rPr lang="en-US" sz="3300" b="1">
                <a:solidFill>
                  <a:srgbClr val="013657"/>
                </a:solidFill>
                <a:latin typeface="Teko"/>
                <a:ea typeface="Teko"/>
                <a:cs typeface="Teko"/>
                <a:sym typeface="Teko"/>
              </a:rPr>
              <a:t>Arduino C</a:t>
            </a:r>
            <a:r>
              <a:rPr lang="en-US" sz="3300">
                <a:solidFill>
                  <a:srgbClr val="013657"/>
                </a:solidFill>
                <a:latin typeface="Calibri"/>
                <a:ea typeface="Calibri"/>
                <a:cs typeface="Calibri"/>
                <a:sym typeface="Calibri"/>
              </a:rPr>
              <a:t> " </a:t>
            </a:r>
            <a:r>
              <a:rPr lang="en-US" sz="3300">
                <a:solidFill>
                  <a:srgbClr val="013657"/>
                </a:solidFill>
                <a:latin typeface="Arial"/>
                <a:ea typeface="Arial"/>
                <a:cs typeface="Arial"/>
                <a:sym typeface="Arial"/>
              </a:rPr>
              <a:t>سهلة التعلم.</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9"/>
          <p:cNvGrpSpPr/>
          <p:nvPr/>
        </p:nvGrpSpPr>
        <p:grpSpPr>
          <a:xfrm>
            <a:off x="-211015" y="0"/>
            <a:ext cx="12403015" cy="6858000"/>
            <a:chOff x="-35121" y="0"/>
            <a:chExt cx="9179121" cy="6858000"/>
          </a:xfrm>
        </p:grpSpPr>
        <p:pic>
          <p:nvPicPr>
            <p:cNvPr id="242" name="Google Shape;242;p29"/>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43" name="Google Shape;243;p29"/>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29"/>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45" name="Google Shape;245;p29"/>
          <p:cNvSpPr/>
          <p:nvPr/>
        </p:nvSpPr>
        <p:spPr>
          <a:xfrm>
            <a:off x="1524000" y="2453824"/>
            <a:ext cx="8382000" cy="2377574"/>
          </a:xfrm>
          <a:prstGeom prst="rect">
            <a:avLst/>
          </a:prstGeom>
          <a:noFill/>
          <a:ln>
            <a:noFill/>
          </a:ln>
        </p:spPr>
        <p:txBody>
          <a:bodyPr spcFirstLastPara="1" wrap="square" lIns="91425" tIns="45700" rIns="91425" bIns="45700" anchor="t" anchorCtr="0">
            <a:noAutofit/>
          </a:bodyPr>
          <a:lstStyle/>
          <a:p>
            <a:pPr marL="0" marR="0" lvl="0" indent="0" algn="ctr" rtl="1">
              <a:lnSpc>
                <a:spcPct val="150000"/>
              </a:lnSpc>
              <a:spcBef>
                <a:spcPts val="0"/>
              </a:spcBef>
              <a:spcAft>
                <a:spcPts val="0"/>
              </a:spcAft>
              <a:buNone/>
            </a:pPr>
            <a:r>
              <a:rPr lang="en-US" sz="4950" dirty="0">
                <a:solidFill>
                  <a:srgbClr val="013657"/>
                </a:solidFill>
                <a:latin typeface="Arial"/>
                <a:ea typeface="Arial"/>
                <a:cs typeface="Arial"/>
                <a:sym typeface="Arial"/>
              </a:rPr>
              <a:t>أنواع لوحات الاردوينو </a:t>
            </a:r>
            <a:endParaRPr dirty="0"/>
          </a:p>
          <a:p>
            <a:pPr marL="0" marR="0" lvl="0" indent="0" algn="ctr" rtl="1">
              <a:lnSpc>
                <a:spcPct val="150000"/>
              </a:lnSpc>
              <a:spcBef>
                <a:spcPts val="0"/>
              </a:spcBef>
              <a:spcAft>
                <a:spcPts val="0"/>
              </a:spcAft>
              <a:buNone/>
            </a:pPr>
            <a:r>
              <a:rPr lang="en-US" sz="4950" dirty="0">
                <a:solidFill>
                  <a:srgbClr val="013657"/>
                </a:solidFill>
                <a:latin typeface="Arial"/>
                <a:ea typeface="Arial"/>
                <a:cs typeface="Arial"/>
                <a:sym typeface="Arial"/>
              </a:rPr>
              <a:t> </a:t>
            </a:r>
            <a:r>
              <a:rPr lang="en-US" sz="4950" dirty="0" err="1">
                <a:solidFill>
                  <a:srgbClr val="013657"/>
                </a:solidFill>
                <a:latin typeface="Arial"/>
                <a:ea typeface="Arial"/>
                <a:cs typeface="Arial"/>
                <a:sym typeface="Arial"/>
              </a:rPr>
              <a:t>والفروق</a:t>
            </a:r>
            <a:r>
              <a:rPr lang="en-US" sz="4950" dirty="0">
                <a:solidFill>
                  <a:srgbClr val="013657"/>
                </a:solidFill>
                <a:latin typeface="Arial"/>
                <a:ea typeface="Arial"/>
                <a:cs typeface="Arial"/>
                <a:sym typeface="Arial"/>
              </a:rPr>
              <a:t> </a:t>
            </a:r>
            <a:r>
              <a:rPr lang="en-US" sz="4950" dirty="0" err="1">
                <a:solidFill>
                  <a:srgbClr val="013657"/>
                </a:solidFill>
                <a:latin typeface="Arial"/>
                <a:ea typeface="Arial"/>
                <a:cs typeface="Arial"/>
                <a:sym typeface="Arial"/>
              </a:rPr>
              <a:t>الأساسية</a:t>
            </a:r>
            <a:r>
              <a:rPr lang="en-US" sz="4950" dirty="0">
                <a:solidFill>
                  <a:srgbClr val="013657"/>
                </a:solidFill>
                <a:latin typeface="Arial"/>
                <a:ea typeface="Arial"/>
                <a:cs typeface="Arial"/>
                <a:sym typeface="Arial"/>
              </a:rPr>
              <a:t> </a:t>
            </a:r>
            <a:r>
              <a:rPr lang="en-US" sz="4950" dirty="0" err="1">
                <a:solidFill>
                  <a:srgbClr val="013657"/>
                </a:solidFill>
                <a:latin typeface="Arial"/>
                <a:ea typeface="Arial"/>
                <a:cs typeface="Arial"/>
                <a:sym typeface="Arial"/>
              </a:rPr>
              <a:t>بينهم</a:t>
            </a:r>
            <a:r>
              <a:rPr lang="en-US" sz="4950" dirty="0">
                <a:solidFill>
                  <a:srgbClr val="013657"/>
                </a:solidFill>
                <a:latin typeface="Arial"/>
                <a:ea typeface="Arial"/>
                <a:cs typeface="Arial"/>
                <a:sym typeface="Arial"/>
              </a:rPr>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30"/>
          <p:cNvGrpSpPr/>
          <p:nvPr/>
        </p:nvGrpSpPr>
        <p:grpSpPr>
          <a:xfrm>
            <a:off x="0" y="0"/>
            <a:ext cx="12192000" cy="6858000"/>
            <a:chOff x="-35121" y="0"/>
            <a:chExt cx="9179121" cy="6858000"/>
          </a:xfrm>
        </p:grpSpPr>
        <p:pic>
          <p:nvPicPr>
            <p:cNvPr id="251" name="Google Shape;251;p30"/>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52" name="Google Shape;252;p30"/>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30"/>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54" name="Google Shape;254;p30"/>
          <p:cNvSpPr/>
          <p:nvPr/>
        </p:nvSpPr>
        <p:spPr>
          <a:xfrm>
            <a:off x="1524000" y="1901167"/>
            <a:ext cx="8305800" cy="3554819"/>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000" dirty="0" err="1">
                <a:solidFill>
                  <a:srgbClr val="013657"/>
                </a:solidFill>
                <a:latin typeface="Arial"/>
                <a:ea typeface="Arial"/>
                <a:cs typeface="Arial"/>
                <a:sym typeface="Arial"/>
              </a:rPr>
              <a:t>منذ</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عام</a:t>
            </a:r>
            <a:r>
              <a:rPr lang="en-US" sz="3000" dirty="0">
                <a:solidFill>
                  <a:srgbClr val="013657"/>
                </a:solidFill>
                <a:latin typeface="Arial"/>
                <a:ea typeface="Arial"/>
                <a:cs typeface="Arial"/>
                <a:sym typeface="Arial"/>
              </a:rPr>
              <a:t> </a:t>
            </a:r>
            <a:r>
              <a:rPr lang="en-US" sz="3000" b="1" dirty="0">
                <a:solidFill>
                  <a:srgbClr val="013657"/>
                </a:solidFill>
                <a:latin typeface="Teko"/>
                <a:ea typeface="Teko"/>
                <a:cs typeface="Teko"/>
                <a:sym typeface="Teko"/>
              </a:rPr>
              <a:t>2006</a:t>
            </a:r>
            <a:r>
              <a:rPr lang="en-US" sz="3000" dirty="0">
                <a:solidFill>
                  <a:srgbClr val="013657"/>
                </a:solidFill>
                <a:latin typeface="Calibri"/>
                <a:ea typeface="Calibri"/>
                <a:cs typeface="Calibri"/>
                <a:sym typeface="Calibri"/>
              </a:rPr>
              <a:t> </a:t>
            </a:r>
            <a:r>
              <a:rPr lang="en-US" sz="3000" dirty="0">
                <a:solidFill>
                  <a:srgbClr val="013657"/>
                </a:solidFill>
                <a:latin typeface="Arial"/>
                <a:ea typeface="Arial"/>
                <a:cs typeface="Arial"/>
                <a:sym typeface="Arial"/>
              </a:rPr>
              <a:t>و الاردوينو </a:t>
            </a:r>
            <a:r>
              <a:rPr lang="en-US" sz="3000" dirty="0" err="1">
                <a:solidFill>
                  <a:srgbClr val="013657"/>
                </a:solidFill>
                <a:latin typeface="Arial"/>
                <a:ea typeface="Arial"/>
                <a:cs typeface="Arial"/>
                <a:sym typeface="Arial"/>
              </a:rPr>
              <a:t>أصبح</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أشهر</a:t>
            </a:r>
            <a:r>
              <a:rPr lang="en-US" sz="3000" dirty="0">
                <a:solidFill>
                  <a:srgbClr val="013657"/>
                </a:solidFill>
                <a:latin typeface="Arial"/>
                <a:ea typeface="Arial"/>
                <a:cs typeface="Arial"/>
                <a:sym typeface="Arial"/>
              </a:rPr>
              <a:t> أنواع </a:t>
            </a:r>
            <a:r>
              <a:rPr lang="en-US" sz="3000" dirty="0" err="1">
                <a:solidFill>
                  <a:srgbClr val="013657"/>
                </a:solidFill>
                <a:latin typeface="Arial"/>
                <a:ea typeface="Arial"/>
                <a:cs typeface="Arial"/>
                <a:sym typeface="Arial"/>
              </a:rPr>
              <a:t>اللوحات</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التطويرية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الإلكترونية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ومع</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زيادة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الطلب</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صدرت</a:t>
            </a:r>
            <a:r>
              <a:rPr lang="en-US" sz="3000" dirty="0">
                <a:solidFill>
                  <a:srgbClr val="013657"/>
                </a:solidFill>
                <a:latin typeface="Arial"/>
                <a:ea typeface="Arial"/>
                <a:cs typeface="Arial"/>
                <a:sym typeface="Arial"/>
              </a:rPr>
              <a:t> أنواع </a:t>
            </a:r>
            <a:r>
              <a:rPr lang="en-US" sz="3000" dirty="0" err="1">
                <a:solidFill>
                  <a:srgbClr val="013657"/>
                </a:solidFill>
                <a:latin typeface="Arial"/>
                <a:ea typeface="Arial"/>
                <a:cs typeface="Arial"/>
                <a:sym typeface="Arial"/>
              </a:rPr>
              <a:t>متعددة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ومختلفة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الحجم</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والوظيفة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من</a:t>
            </a:r>
            <a:r>
              <a:rPr lang="en-US" sz="3000" dirty="0">
                <a:solidFill>
                  <a:srgbClr val="013657"/>
                </a:solidFill>
                <a:latin typeface="Arial"/>
                <a:ea typeface="Arial"/>
                <a:cs typeface="Arial"/>
                <a:sym typeface="Arial"/>
              </a:rPr>
              <a:t> لوحات الاردوينو؛ </a:t>
            </a:r>
            <a:r>
              <a:rPr lang="en-US" sz="3000" dirty="0" err="1">
                <a:solidFill>
                  <a:srgbClr val="013657"/>
                </a:solidFill>
                <a:latin typeface="Arial"/>
                <a:ea typeface="Arial"/>
                <a:cs typeface="Arial"/>
                <a:sym typeface="Arial"/>
              </a:rPr>
              <a:t>حتى</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تتيح</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لأصحاب</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الأفكار</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والمشاريع</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الفرصة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لإيجاد</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اللوحة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المناسبة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لمشاريعهم</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وحتى</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الآن</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يوجد</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أكثر</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من</a:t>
            </a:r>
            <a:r>
              <a:rPr lang="en-US" sz="3000" dirty="0">
                <a:solidFill>
                  <a:srgbClr val="013657"/>
                </a:solidFill>
                <a:latin typeface="Arial"/>
                <a:ea typeface="Arial"/>
                <a:cs typeface="Arial"/>
                <a:sym typeface="Arial"/>
              </a:rPr>
              <a:t> </a:t>
            </a:r>
            <a:r>
              <a:rPr lang="en-US" sz="3000" b="1" dirty="0">
                <a:solidFill>
                  <a:srgbClr val="013657"/>
                </a:solidFill>
                <a:latin typeface="Teko"/>
                <a:ea typeface="Teko"/>
                <a:cs typeface="Teko"/>
                <a:sym typeface="Teko"/>
              </a:rPr>
              <a:t>20</a:t>
            </a:r>
            <a:r>
              <a:rPr lang="en-US" sz="3000" dirty="0">
                <a:solidFill>
                  <a:srgbClr val="013657"/>
                </a:solidFill>
                <a:latin typeface="Calibri"/>
                <a:ea typeface="Calibri"/>
                <a:cs typeface="Calibri"/>
                <a:sym typeface="Calibri"/>
              </a:rPr>
              <a:t>  </a:t>
            </a:r>
            <a:r>
              <a:rPr lang="en-US" sz="3000" dirty="0" err="1">
                <a:solidFill>
                  <a:srgbClr val="013657"/>
                </a:solidFill>
                <a:latin typeface="Arial"/>
                <a:ea typeface="Arial"/>
                <a:cs typeface="Arial"/>
                <a:sym typeface="Arial"/>
              </a:rPr>
              <a:t>نوع</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مختلف</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من</a:t>
            </a:r>
            <a:r>
              <a:rPr lang="en-US" sz="3000" dirty="0">
                <a:solidFill>
                  <a:srgbClr val="013657"/>
                </a:solidFill>
                <a:latin typeface="Arial"/>
                <a:ea typeface="Arial"/>
                <a:cs typeface="Arial"/>
                <a:sym typeface="Arial"/>
              </a:rPr>
              <a:t> لوحات </a:t>
            </a:r>
            <a:r>
              <a:rPr lang="en-US" sz="3000" dirty="0" err="1">
                <a:solidFill>
                  <a:srgbClr val="013657"/>
                </a:solidFill>
                <a:latin typeface="Arial"/>
                <a:ea typeface="Arial"/>
                <a:cs typeface="Arial"/>
                <a:sym typeface="Arial"/>
              </a:rPr>
              <a:t>الأردينو</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منهم</a:t>
            </a:r>
            <a:r>
              <a:rPr lang="en-US" sz="3000" dirty="0">
                <a:solidFill>
                  <a:srgbClr val="013657"/>
                </a:solidFill>
                <a:latin typeface="Arial"/>
                <a:ea typeface="Arial"/>
                <a:cs typeface="Arial"/>
                <a:sym typeface="Arial"/>
              </a:rPr>
              <a:t>:</a:t>
            </a:r>
            <a:endParaRPr dirty="0"/>
          </a:p>
          <a:p>
            <a:pPr marL="0" marR="0" lvl="0" indent="0" algn="just" rtl="1">
              <a:lnSpc>
                <a:spcPct val="150000"/>
              </a:lnSpc>
              <a:spcBef>
                <a:spcPts val="0"/>
              </a:spcBef>
              <a:spcAft>
                <a:spcPts val="0"/>
              </a:spcAft>
              <a:buNone/>
            </a:pPr>
            <a:endParaRPr sz="3000" dirty="0">
              <a:solidFill>
                <a:srgbClr val="013657"/>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3"/>
          <p:cNvGrpSpPr/>
          <p:nvPr/>
        </p:nvGrpSpPr>
        <p:grpSpPr>
          <a:xfrm>
            <a:off x="0" y="0"/>
            <a:ext cx="12192000" cy="6858000"/>
            <a:chOff x="-35121" y="0"/>
            <a:chExt cx="9179121" cy="6858000"/>
          </a:xfrm>
        </p:grpSpPr>
        <p:pic>
          <p:nvPicPr>
            <p:cNvPr id="89" name="Google Shape;89;p13"/>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90" name="Google Shape;90;p13"/>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0" i="0" u="none" strike="noStrike" cap="none">
                  <a:solidFill>
                    <a:srgbClr val="013657"/>
                  </a:solidFill>
                  <a:latin typeface="Arial"/>
                  <a:ea typeface="Arial"/>
                  <a:cs typeface="Arial"/>
                  <a:sym typeface="Arial"/>
                </a:rPr>
                <a:t>الدكتور هشام عبهري</a:t>
              </a:r>
              <a:endParaRPr/>
            </a:p>
          </p:txBody>
        </p:sp>
      </p:grpSp>
      <p:sp>
        <p:nvSpPr>
          <p:cNvPr id="93" name="Google Shape;93;p13"/>
          <p:cNvSpPr/>
          <p:nvPr/>
        </p:nvSpPr>
        <p:spPr>
          <a:xfrm>
            <a:off x="183438" y="6446349"/>
            <a:ext cx="3553986" cy="3000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b="0" i="0" u="none" strike="noStrike" cap="none">
                <a:solidFill>
                  <a:schemeClr val="dk1"/>
                </a:solidFill>
                <a:latin typeface="Calibri"/>
                <a:ea typeface="Calibri"/>
                <a:cs typeface="Calibri"/>
                <a:sym typeface="Calibri"/>
              </a:rPr>
              <a:t>https://www.arageek.com/tech/arduino-boards</a:t>
            </a:r>
            <a:endParaRPr sz="1350">
              <a:solidFill>
                <a:schemeClr val="dk1"/>
              </a:solidFill>
              <a:latin typeface="Calibri"/>
              <a:ea typeface="Calibri"/>
              <a:cs typeface="Calibri"/>
              <a:sym typeface="Calibri"/>
            </a:endParaRPr>
          </a:p>
        </p:txBody>
      </p:sp>
      <p:sp>
        <p:nvSpPr>
          <p:cNvPr id="2" name="مربع نص 1"/>
          <p:cNvSpPr txBox="1"/>
          <p:nvPr/>
        </p:nvSpPr>
        <p:spPr>
          <a:xfrm>
            <a:off x="3344402" y="1613118"/>
            <a:ext cx="5376793" cy="3631763"/>
          </a:xfrm>
          <a:prstGeom prst="rect">
            <a:avLst/>
          </a:prstGeom>
          <a:noFill/>
        </p:spPr>
        <p:txBody>
          <a:bodyPr wrap="none" rtlCol="1">
            <a:spAutoFit/>
          </a:bodyPr>
          <a:lstStyle/>
          <a:p>
            <a:pPr algn="ctr" rtl="1"/>
            <a:r>
              <a:rPr lang="ar-SA" sz="11500" dirty="0">
                <a:solidFill>
                  <a:srgbClr val="013657"/>
                </a:solidFill>
                <a:cs typeface="DecoType Naskh Variants" panose="02010400000000000000" pitchFamily="2" charset="-78"/>
              </a:rPr>
              <a:t>الجزء الأول</a:t>
            </a:r>
          </a:p>
          <a:p>
            <a:pPr algn="ctr" rtl="1"/>
            <a:r>
              <a:rPr lang="ar-SA" sz="11500" dirty="0">
                <a:solidFill>
                  <a:srgbClr val="013657"/>
                </a:solidFill>
                <a:cs typeface="DecoType Naskh Variants" panose="02010400000000000000" pitchFamily="2" charset="-78"/>
              </a:rPr>
              <a:t>الجزء النظري</a:t>
            </a:r>
          </a:p>
        </p:txBody>
      </p:sp>
    </p:spTree>
    <p:extLst>
      <p:ext uri="{BB962C8B-B14F-4D97-AF65-F5344CB8AC3E}">
        <p14:creationId xmlns:p14="http://schemas.microsoft.com/office/powerpoint/2010/main" val="839355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59" name="Google Shape;259;p31"/>
          <p:cNvGrpSpPr/>
          <p:nvPr/>
        </p:nvGrpSpPr>
        <p:grpSpPr>
          <a:xfrm>
            <a:off x="-112542" y="0"/>
            <a:ext cx="12304542" cy="6858000"/>
            <a:chOff x="-35121" y="0"/>
            <a:chExt cx="9179121" cy="6858000"/>
          </a:xfrm>
        </p:grpSpPr>
        <p:pic>
          <p:nvPicPr>
            <p:cNvPr id="260" name="Google Shape;260;p31"/>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61" name="Google Shape;261;p31"/>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31"/>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63" name="Google Shape;263;p31"/>
          <p:cNvSpPr/>
          <p:nvPr/>
        </p:nvSpPr>
        <p:spPr>
          <a:xfrm>
            <a:off x="1523604" y="1419463"/>
            <a:ext cx="8229997" cy="78483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en-US" sz="4500">
                <a:solidFill>
                  <a:srgbClr val="013657"/>
                </a:solidFill>
                <a:latin typeface="Arial"/>
                <a:ea typeface="Arial"/>
                <a:cs typeface="Arial"/>
                <a:sym typeface="Arial"/>
              </a:rPr>
              <a:t>لوحة أردينو أونو  "</a:t>
            </a:r>
            <a:r>
              <a:rPr lang="en-US" sz="4500" b="1">
                <a:solidFill>
                  <a:srgbClr val="013657"/>
                </a:solidFill>
                <a:latin typeface="Teko"/>
                <a:ea typeface="Teko"/>
                <a:cs typeface="Teko"/>
                <a:sym typeface="Teko"/>
              </a:rPr>
              <a:t>Arduino Uno</a:t>
            </a:r>
            <a:r>
              <a:rPr lang="en-US" sz="4500">
                <a:solidFill>
                  <a:srgbClr val="013657"/>
                </a:solidFill>
                <a:latin typeface="Calibri"/>
                <a:ea typeface="Calibri"/>
                <a:cs typeface="Calibri"/>
                <a:sym typeface="Calibri"/>
              </a:rPr>
              <a:t>"</a:t>
            </a:r>
            <a:endParaRPr sz="4500">
              <a:solidFill>
                <a:srgbClr val="013657"/>
              </a:solidFill>
              <a:latin typeface="Calibri"/>
              <a:ea typeface="Calibri"/>
              <a:cs typeface="Calibri"/>
              <a:sym typeface="Calibri"/>
            </a:endParaRPr>
          </a:p>
        </p:txBody>
      </p:sp>
      <p:pic>
        <p:nvPicPr>
          <p:cNvPr id="264" name="Google Shape;264;p31"/>
          <p:cNvPicPr preferRelativeResize="0"/>
          <p:nvPr/>
        </p:nvPicPr>
        <p:blipFill rotWithShape="1">
          <a:blip r:embed="rId4">
            <a:alphaModFix/>
          </a:blip>
          <a:srcRect/>
          <a:stretch/>
        </p:blipFill>
        <p:spPr>
          <a:xfrm>
            <a:off x="4092775" y="2786642"/>
            <a:ext cx="3936206" cy="28932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pSp>
        <p:nvGrpSpPr>
          <p:cNvPr id="269" name="Google Shape;269;p32"/>
          <p:cNvGrpSpPr/>
          <p:nvPr/>
        </p:nvGrpSpPr>
        <p:grpSpPr>
          <a:xfrm>
            <a:off x="0" y="0"/>
            <a:ext cx="12295163" cy="6858000"/>
            <a:chOff x="-35121" y="0"/>
            <a:chExt cx="9179121" cy="6858000"/>
          </a:xfrm>
        </p:grpSpPr>
        <p:pic>
          <p:nvPicPr>
            <p:cNvPr id="270" name="Google Shape;270;p32"/>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71" name="Google Shape;271;p32"/>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32"/>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73" name="Google Shape;273;p32"/>
          <p:cNvSpPr/>
          <p:nvPr/>
        </p:nvSpPr>
        <p:spPr>
          <a:xfrm>
            <a:off x="1676400" y="3293238"/>
            <a:ext cx="8305800" cy="2623795"/>
          </a:xfrm>
          <a:prstGeom prst="rect">
            <a:avLst/>
          </a:prstGeom>
          <a:noFill/>
          <a:ln>
            <a:noFill/>
          </a:ln>
        </p:spPr>
        <p:txBody>
          <a:bodyPr spcFirstLastPara="1" wrap="square" lIns="91425" tIns="45700" rIns="91425" bIns="45700" anchor="t" anchorCtr="0">
            <a:noAutofit/>
          </a:bodyPr>
          <a:lstStyle/>
          <a:p>
            <a:pPr marL="0" marR="0" lvl="0" indent="0" algn="r" rtl="1">
              <a:lnSpc>
                <a:spcPct val="150000"/>
              </a:lnSpc>
              <a:spcBef>
                <a:spcPts val="0"/>
              </a:spcBef>
              <a:spcAft>
                <a:spcPts val="0"/>
              </a:spcAft>
              <a:buNone/>
            </a:pPr>
            <a:r>
              <a:rPr lang="en-US" sz="2800" dirty="0" err="1">
                <a:solidFill>
                  <a:srgbClr val="013657"/>
                </a:solidFill>
                <a:latin typeface="Arial"/>
                <a:ea typeface="Arial"/>
                <a:cs typeface="Arial"/>
                <a:sym typeface="Arial"/>
              </a:rPr>
              <a:t>هي</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اللوحة</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الأكثر</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انتشارًا</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واستخدامًا</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من</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بين</a:t>
            </a:r>
            <a:r>
              <a:rPr lang="en-US" sz="2800" dirty="0">
                <a:solidFill>
                  <a:srgbClr val="013657"/>
                </a:solidFill>
                <a:latin typeface="Arial"/>
                <a:ea typeface="Arial"/>
                <a:cs typeface="Arial"/>
                <a:sym typeface="Arial"/>
              </a:rPr>
              <a:t> لوحات الاردوينو </a:t>
            </a:r>
            <a:r>
              <a:rPr lang="en-US" sz="2800" dirty="0" err="1">
                <a:solidFill>
                  <a:srgbClr val="013657"/>
                </a:solidFill>
                <a:latin typeface="Arial"/>
                <a:ea typeface="Arial"/>
                <a:cs typeface="Arial"/>
                <a:sym typeface="Arial"/>
              </a:rPr>
              <a:t>الكثيرة</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وهي</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الاختيار</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الأول</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بالنسبة</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للمبتدئين</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لأنّها</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سهلة</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التعلم</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تعمل</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بمتحكم</a:t>
            </a:r>
            <a:r>
              <a:rPr lang="en-US" sz="2800" dirty="0">
                <a:solidFill>
                  <a:srgbClr val="013657"/>
                </a:solidFill>
                <a:latin typeface="Arial"/>
                <a:ea typeface="Arial"/>
                <a:cs typeface="Arial"/>
                <a:sym typeface="Arial"/>
              </a:rPr>
              <a:t> “</a:t>
            </a:r>
            <a:r>
              <a:rPr lang="en-US" sz="2800" b="1" dirty="0" err="1">
                <a:solidFill>
                  <a:srgbClr val="013657"/>
                </a:solidFill>
                <a:latin typeface="Teko"/>
                <a:ea typeface="Teko"/>
                <a:cs typeface="Teko"/>
                <a:sym typeface="Teko"/>
              </a:rPr>
              <a:t>Atmega</a:t>
            </a:r>
            <a:r>
              <a:rPr lang="en-US" sz="2800" b="1" dirty="0">
                <a:solidFill>
                  <a:srgbClr val="013657"/>
                </a:solidFill>
                <a:latin typeface="Teko"/>
                <a:ea typeface="Teko"/>
                <a:cs typeface="Teko"/>
                <a:sym typeface="Teko"/>
              </a:rPr>
              <a:t> 328</a:t>
            </a:r>
            <a:r>
              <a:rPr lang="en-US" sz="2800" b="1"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يحتوي</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هذا</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النوع</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على</a:t>
            </a:r>
            <a:r>
              <a:rPr lang="en-US" sz="2800" dirty="0">
                <a:solidFill>
                  <a:srgbClr val="013657"/>
                </a:solidFill>
                <a:latin typeface="Arial"/>
                <a:ea typeface="Arial"/>
                <a:cs typeface="Arial"/>
                <a:sym typeface="Arial"/>
              </a:rPr>
              <a:t> </a:t>
            </a:r>
            <a:r>
              <a:rPr lang="en-US" sz="2800" dirty="0">
                <a:solidFill>
                  <a:srgbClr val="013657"/>
                </a:solidFill>
                <a:latin typeface="Teko"/>
                <a:ea typeface="Teko"/>
                <a:cs typeface="Teko"/>
                <a:sym typeface="Teko"/>
              </a:rPr>
              <a:t>14</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منفذ</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رقمي</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إدخال</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إخراج</a:t>
            </a:r>
            <a:r>
              <a:rPr lang="en-US" sz="2800" dirty="0">
                <a:solidFill>
                  <a:srgbClr val="013657"/>
                </a:solidFill>
                <a:latin typeface="Arial"/>
                <a:ea typeface="Arial"/>
                <a:cs typeface="Arial"/>
                <a:sym typeface="Arial"/>
              </a:rPr>
              <a:t>)، </a:t>
            </a:r>
            <a:r>
              <a:rPr lang="en-US" sz="2800" b="1" dirty="0">
                <a:solidFill>
                  <a:srgbClr val="013657"/>
                </a:solidFill>
                <a:latin typeface="Teko"/>
                <a:ea typeface="Teko"/>
                <a:cs typeface="Teko"/>
                <a:sym typeface="Teko"/>
              </a:rPr>
              <a:t>6</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منهم</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يمكن</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استخدامهم</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كمنافذ</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للتحكم</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بالتماثل</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العرضي</a:t>
            </a:r>
            <a:r>
              <a:rPr lang="en-US" sz="2800" dirty="0">
                <a:solidFill>
                  <a:srgbClr val="013657"/>
                </a:solidFill>
                <a:latin typeface="Arial"/>
                <a:ea typeface="Arial"/>
                <a:cs typeface="Arial"/>
                <a:sym typeface="Arial"/>
              </a:rPr>
              <a:t> </a:t>
            </a:r>
            <a:r>
              <a:rPr lang="en-US" sz="2800" dirty="0" err="1">
                <a:solidFill>
                  <a:srgbClr val="013657"/>
                </a:solidFill>
                <a:latin typeface="Arial"/>
                <a:ea typeface="Arial"/>
                <a:cs typeface="Arial"/>
                <a:sym typeface="Arial"/>
              </a:rPr>
              <a:t>للنبضة</a:t>
            </a:r>
            <a:r>
              <a:rPr lang="en-US" sz="2800" dirty="0">
                <a:solidFill>
                  <a:srgbClr val="013657"/>
                </a:solidFill>
                <a:latin typeface="Arial"/>
                <a:ea typeface="Arial"/>
                <a:cs typeface="Arial"/>
                <a:sym typeface="Arial"/>
              </a:rPr>
              <a:t> </a:t>
            </a:r>
            <a:r>
              <a:rPr lang="en-US" sz="2800" dirty="0">
                <a:solidFill>
                  <a:srgbClr val="013657"/>
                </a:solidFill>
                <a:latin typeface="Teko"/>
                <a:ea typeface="Teko"/>
                <a:cs typeface="Teko"/>
                <a:sym typeface="Teko"/>
              </a:rPr>
              <a:t>“</a:t>
            </a:r>
            <a:r>
              <a:rPr lang="en-US" sz="2800" b="1" dirty="0">
                <a:solidFill>
                  <a:srgbClr val="013657"/>
                </a:solidFill>
                <a:latin typeface="Teko"/>
                <a:ea typeface="Teko"/>
                <a:cs typeface="Teko"/>
                <a:sym typeface="Teko"/>
              </a:rPr>
              <a:t>PWM Outputs</a:t>
            </a:r>
            <a:r>
              <a:rPr lang="en-US" sz="2800" dirty="0">
                <a:solidFill>
                  <a:srgbClr val="013657"/>
                </a:solidFill>
                <a:latin typeface="Teko"/>
                <a:ea typeface="Teko"/>
                <a:cs typeface="Teko"/>
                <a:sym typeface="Teko"/>
              </a:rPr>
              <a:t>”</a:t>
            </a:r>
            <a:r>
              <a:rPr lang="en-US" sz="2800" dirty="0">
                <a:solidFill>
                  <a:srgbClr val="013657"/>
                </a:solidFill>
                <a:latin typeface="Arial"/>
                <a:ea typeface="Arial"/>
                <a:cs typeface="Arial"/>
                <a:sym typeface="Arial"/>
              </a:rPr>
              <a:t>.</a:t>
            </a:r>
            <a:endParaRPr dirty="0"/>
          </a:p>
        </p:txBody>
      </p:sp>
      <p:pic>
        <p:nvPicPr>
          <p:cNvPr id="274" name="Google Shape;274;p32" descr="ATmega328 with Arduino Bootloader [ARD-1293] : rhydoLABZ INDIA"/>
          <p:cNvPicPr preferRelativeResize="0"/>
          <p:nvPr/>
        </p:nvPicPr>
        <p:blipFill rotWithShape="1">
          <a:blip r:embed="rId4">
            <a:alphaModFix/>
          </a:blip>
          <a:srcRect/>
          <a:stretch/>
        </p:blipFill>
        <p:spPr>
          <a:xfrm>
            <a:off x="3707076" y="-27972"/>
            <a:ext cx="3634451" cy="3634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33"/>
          <p:cNvGrpSpPr/>
          <p:nvPr/>
        </p:nvGrpSpPr>
        <p:grpSpPr>
          <a:xfrm>
            <a:off x="0" y="0"/>
            <a:ext cx="12192000" cy="6858000"/>
            <a:chOff x="-35121" y="0"/>
            <a:chExt cx="9179121" cy="6858000"/>
          </a:xfrm>
        </p:grpSpPr>
        <p:pic>
          <p:nvPicPr>
            <p:cNvPr id="280" name="Google Shape;280;p33"/>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81" name="Google Shape;281;p33"/>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33"/>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83" name="Google Shape;283;p33"/>
          <p:cNvSpPr/>
          <p:nvPr/>
        </p:nvSpPr>
        <p:spPr>
          <a:xfrm>
            <a:off x="1488879" y="2667063"/>
            <a:ext cx="8305800" cy="3554819"/>
          </a:xfrm>
          <a:prstGeom prst="rect">
            <a:avLst/>
          </a:prstGeom>
          <a:noFill/>
          <a:ln>
            <a:noFill/>
          </a:ln>
        </p:spPr>
        <p:txBody>
          <a:bodyPr spcFirstLastPara="1" wrap="square" lIns="91425" tIns="45700" rIns="91425" bIns="45700" anchor="t" anchorCtr="0">
            <a:noAutofit/>
          </a:bodyPr>
          <a:lstStyle/>
          <a:p>
            <a:pPr marL="0" marR="0" lvl="0" indent="0" algn="r" rtl="1">
              <a:lnSpc>
                <a:spcPct val="150000"/>
              </a:lnSpc>
              <a:spcBef>
                <a:spcPts val="0"/>
              </a:spcBef>
              <a:spcAft>
                <a:spcPts val="0"/>
              </a:spcAft>
              <a:buNone/>
            </a:pPr>
            <a:r>
              <a:rPr lang="en-US" sz="3000">
                <a:solidFill>
                  <a:srgbClr val="013657"/>
                </a:solidFill>
                <a:latin typeface="Arial"/>
                <a:ea typeface="Arial"/>
                <a:cs typeface="Arial"/>
                <a:sym typeface="Arial"/>
              </a:rPr>
              <a:t>وأهم ما يميز هذا النوع أنّ شريحة المتحكم “” ليست ثابتة في اللوحة بل مُثبتة على حامل للدائرة المتكاملة </a:t>
            </a:r>
            <a:r>
              <a:rPr lang="en-US" sz="3000">
                <a:solidFill>
                  <a:srgbClr val="013657"/>
                </a:solidFill>
                <a:latin typeface="Teko"/>
                <a:ea typeface="Teko"/>
                <a:cs typeface="Teko"/>
                <a:sym typeface="Teko"/>
              </a:rPr>
              <a:t>ATmega328</a:t>
            </a:r>
            <a:r>
              <a:rPr lang="en-US" sz="3000">
                <a:solidFill>
                  <a:srgbClr val="013657"/>
                </a:solidFill>
                <a:latin typeface="Arial"/>
                <a:ea typeface="Arial"/>
                <a:cs typeface="Arial"/>
                <a:sym typeface="Arial"/>
              </a:rPr>
              <a:t> “</a:t>
            </a:r>
            <a:r>
              <a:rPr lang="en-US" sz="3000">
                <a:solidFill>
                  <a:srgbClr val="013657"/>
                </a:solidFill>
                <a:latin typeface="Teko"/>
                <a:ea typeface="Teko"/>
                <a:cs typeface="Teko"/>
                <a:sym typeface="Teko"/>
              </a:rPr>
              <a:t>IC</a:t>
            </a:r>
            <a:r>
              <a:rPr lang="en-US" sz="3000">
                <a:solidFill>
                  <a:srgbClr val="013657"/>
                </a:solidFill>
                <a:latin typeface="Arial"/>
                <a:ea typeface="Arial"/>
                <a:cs typeface="Arial"/>
                <a:sym typeface="Arial"/>
              </a:rPr>
              <a:t>”، وهذه الميزة تجعلها الخيار الأفضل للمبتدئين بحيث لو أحرقت الشريحة أثناء العمل على المشروع الخاص بك عن طريق الخطأ، بإمكانك استعادة عملك على اللوحة بمجرد تغييرك شريحة المتحكم “</a:t>
            </a:r>
            <a:r>
              <a:rPr lang="en-US" sz="3000">
                <a:solidFill>
                  <a:srgbClr val="013657"/>
                </a:solidFill>
                <a:latin typeface="Teko"/>
                <a:ea typeface="Teko"/>
                <a:cs typeface="Teko"/>
                <a:sym typeface="Teko"/>
              </a:rPr>
              <a:t>ATmega328</a:t>
            </a:r>
            <a:r>
              <a:rPr lang="en-US" sz="3000">
                <a:solidFill>
                  <a:srgbClr val="013657"/>
                </a:solidFill>
                <a:latin typeface="Arial"/>
                <a:ea typeface="Arial"/>
                <a:cs typeface="Arial"/>
                <a:sym typeface="Arial"/>
              </a:rPr>
              <a:t>”  بأخرى نفس الموديل.</a:t>
            </a:r>
            <a:endParaRPr/>
          </a:p>
        </p:txBody>
      </p:sp>
      <p:pic>
        <p:nvPicPr>
          <p:cNvPr id="284" name="Google Shape;284;p33" descr="ATmega328 with Arduino Bootloader [ARD-1293] : rhydoLABZ INDIA"/>
          <p:cNvPicPr preferRelativeResize="0"/>
          <p:nvPr/>
        </p:nvPicPr>
        <p:blipFill rotWithShape="1">
          <a:blip r:embed="rId4">
            <a:alphaModFix/>
          </a:blip>
          <a:srcRect/>
          <a:stretch/>
        </p:blipFill>
        <p:spPr>
          <a:xfrm>
            <a:off x="3048001" y="-341214"/>
            <a:ext cx="3634451" cy="3634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34"/>
          <p:cNvGrpSpPr/>
          <p:nvPr/>
        </p:nvGrpSpPr>
        <p:grpSpPr>
          <a:xfrm>
            <a:off x="-211015" y="0"/>
            <a:ext cx="12403015" cy="6858000"/>
            <a:chOff x="-35121" y="0"/>
            <a:chExt cx="9179121" cy="6858000"/>
          </a:xfrm>
        </p:grpSpPr>
        <p:pic>
          <p:nvPicPr>
            <p:cNvPr id="290" name="Google Shape;290;p34"/>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291" name="Google Shape;291;p34"/>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34"/>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293" name="Google Shape;293;p34"/>
          <p:cNvSpPr/>
          <p:nvPr/>
        </p:nvSpPr>
        <p:spPr>
          <a:xfrm>
            <a:off x="1676401" y="2952024"/>
            <a:ext cx="8306197" cy="3916457"/>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2800">
                <a:solidFill>
                  <a:srgbClr val="013657"/>
                </a:solidFill>
                <a:latin typeface="Arial"/>
                <a:ea typeface="Arial"/>
                <a:cs typeface="Arial"/>
                <a:sym typeface="Arial"/>
              </a:rPr>
              <a:t>وأهم ما يميز هذا النوع أنّ شريحة المتحكم “” ليست ثابتة في اللوحة بل مُثبتة على حامل للدائرة المتكاملة  </a:t>
            </a:r>
            <a:r>
              <a:rPr lang="en-US" sz="2800">
                <a:solidFill>
                  <a:srgbClr val="013657"/>
                </a:solidFill>
                <a:latin typeface="Teko"/>
                <a:ea typeface="Teko"/>
                <a:cs typeface="Teko"/>
                <a:sym typeface="Teko"/>
              </a:rPr>
              <a:t>ATmega328</a:t>
            </a:r>
            <a:r>
              <a:rPr lang="en-US" sz="2800">
                <a:solidFill>
                  <a:srgbClr val="013657"/>
                </a:solidFill>
                <a:latin typeface="Arial"/>
                <a:ea typeface="Arial"/>
                <a:cs typeface="Arial"/>
                <a:sym typeface="Arial"/>
              </a:rPr>
              <a:t> “</a:t>
            </a:r>
            <a:r>
              <a:rPr lang="en-US" sz="2800">
                <a:solidFill>
                  <a:srgbClr val="013657"/>
                </a:solidFill>
                <a:latin typeface="Teko"/>
                <a:ea typeface="Teko"/>
                <a:cs typeface="Teko"/>
                <a:sym typeface="Teko"/>
              </a:rPr>
              <a:t>IC</a:t>
            </a:r>
            <a:r>
              <a:rPr lang="en-US" sz="2800">
                <a:solidFill>
                  <a:srgbClr val="013657"/>
                </a:solidFill>
                <a:latin typeface="Arial"/>
                <a:ea typeface="Arial"/>
                <a:cs typeface="Arial"/>
                <a:sym typeface="Arial"/>
              </a:rPr>
              <a:t>”، وهذه الميزة تجعلها الخيار الأفضل للمبتدئين بحيث لو أحرقت الشريحة أثناء العمل على المشروع الخاص بك عن طريق الخطأ، بإمكانك استعادة عملك على اللوحة بمجرد تغييرك شريحة المتحكم “</a:t>
            </a:r>
            <a:r>
              <a:rPr lang="en-US" sz="2800">
                <a:solidFill>
                  <a:srgbClr val="013657"/>
                </a:solidFill>
                <a:latin typeface="Teko"/>
                <a:ea typeface="Teko"/>
                <a:cs typeface="Teko"/>
                <a:sym typeface="Teko"/>
              </a:rPr>
              <a:t>ATmega328</a:t>
            </a:r>
            <a:r>
              <a:rPr lang="en-US" sz="2800">
                <a:solidFill>
                  <a:srgbClr val="013657"/>
                </a:solidFill>
                <a:latin typeface="Arial"/>
                <a:ea typeface="Arial"/>
                <a:cs typeface="Arial"/>
                <a:sym typeface="Arial"/>
              </a:rPr>
              <a:t>”  بأخرى نفس الموديل.</a:t>
            </a:r>
            <a:endParaRPr/>
          </a:p>
          <a:p>
            <a:pPr marL="0" marR="0" lvl="0" indent="0" algn="just" rtl="1">
              <a:lnSpc>
                <a:spcPct val="150000"/>
              </a:lnSpc>
              <a:spcBef>
                <a:spcPts val="0"/>
              </a:spcBef>
              <a:spcAft>
                <a:spcPts val="0"/>
              </a:spcAft>
              <a:buNone/>
            </a:pPr>
            <a:endParaRPr sz="2800">
              <a:solidFill>
                <a:srgbClr val="013657"/>
              </a:solidFill>
              <a:latin typeface="Arial"/>
              <a:ea typeface="Arial"/>
              <a:cs typeface="Arial"/>
              <a:sym typeface="Arial"/>
            </a:endParaRPr>
          </a:p>
        </p:txBody>
      </p:sp>
      <p:pic>
        <p:nvPicPr>
          <p:cNvPr id="294" name="Google Shape;294;p34" descr="ATmega328 with Arduino Bootloader [ARD-1293] : rhydoLABZ INDIA"/>
          <p:cNvPicPr preferRelativeResize="0"/>
          <p:nvPr/>
        </p:nvPicPr>
        <p:blipFill rotWithShape="1">
          <a:blip r:embed="rId4">
            <a:alphaModFix/>
          </a:blip>
          <a:srcRect/>
          <a:stretch/>
        </p:blipFill>
        <p:spPr>
          <a:xfrm>
            <a:off x="3048001" y="-341214"/>
            <a:ext cx="3634451" cy="3634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299" name="Google Shape;299;p35"/>
          <p:cNvGrpSpPr/>
          <p:nvPr/>
        </p:nvGrpSpPr>
        <p:grpSpPr>
          <a:xfrm>
            <a:off x="0" y="0"/>
            <a:ext cx="12192000" cy="6858000"/>
            <a:chOff x="-35121" y="0"/>
            <a:chExt cx="9179121" cy="6858000"/>
          </a:xfrm>
        </p:grpSpPr>
        <p:pic>
          <p:nvPicPr>
            <p:cNvPr id="300" name="Google Shape;300;p35"/>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01" name="Google Shape;301;p35"/>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35"/>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303" name="Google Shape;303;p35"/>
          <p:cNvSpPr/>
          <p:nvPr/>
        </p:nvSpPr>
        <p:spPr>
          <a:xfrm>
            <a:off x="1524795" y="2532511"/>
            <a:ext cx="8381206" cy="163891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en-US" sz="6000">
                <a:solidFill>
                  <a:srgbClr val="013657"/>
                </a:solidFill>
                <a:latin typeface="Arial"/>
                <a:ea typeface="Arial"/>
                <a:cs typeface="Arial"/>
                <a:sym typeface="Arial"/>
              </a:rPr>
              <a:t>لوحة أردينو ليوناردو </a:t>
            </a:r>
            <a:r>
              <a:rPr lang="en-US" sz="5400">
                <a:solidFill>
                  <a:srgbClr val="013657"/>
                </a:solidFill>
                <a:latin typeface="Arial"/>
                <a:ea typeface="Arial"/>
                <a:cs typeface="Arial"/>
                <a:sym typeface="Arial"/>
              </a:rPr>
              <a:t>"</a:t>
            </a:r>
            <a:r>
              <a:rPr lang="en-US" sz="4000" b="1" u="sng">
                <a:solidFill>
                  <a:schemeClr val="hlink"/>
                </a:solidFill>
                <a:latin typeface="Teko"/>
                <a:ea typeface="Teko"/>
                <a:cs typeface="Teko"/>
                <a:sym typeface="Teko"/>
                <a:hlinkClick r:id="rId4"/>
              </a:rPr>
              <a:t>Arduino Leonardo</a:t>
            </a:r>
            <a:r>
              <a:rPr lang="en-US" sz="3200" b="1">
                <a:solidFill>
                  <a:srgbClr val="013657"/>
                </a:solidFill>
                <a:latin typeface="Arial"/>
                <a:ea typeface="Arial"/>
                <a:cs typeface="Arial"/>
                <a:sym typeface="Arial"/>
              </a:rPr>
              <a:t>"</a:t>
            </a:r>
            <a:endParaRPr sz="3200" b="1">
              <a:solidFill>
                <a:srgbClr val="013657"/>
              </a:solidFill>
              <a:latin typeface="Arial"/>
              <a:ea typeface="Arial"/>
              <a:cs typeface="Arial"/>
              <a:sym typeface="Arial"/>
            </a:endParaRPr>
          </a:p>
          <a:p>
            <a:pPr marL="0" marR="0" lvl="0" indent="0" algn="ctr" rtl="1">
              <a:spcBef>
                <a:spcPts val="0"/>
              </a:spcBef>
              <a:spcAft>
                <a:spcPts val="0"/>
              </a:spcAft>
              <a:buNone/>
            </a:pPr>
            <a:endParaRPr sz="4050">
              <a:solidFill>
                <a:srgbClr val="013657"/>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36"/>
          <p:cNvGrpSpPr/>
          <p:nvPr/>
        </p:nvGrpSpPr>
        <p:grpSpPr>
          <a:xfrm>
            <a:off x="-98474" y="0"/>
            <a:ext cx="12290474" cy="6858000"/>
            <a:chOff x="-35121" y="0"/>
            <a:chExt cx="9179121" cy="6858000"/>
          </a:xfrm>
        </p:grpSpPr>
        <p:pic>
          <p:nvPicPr>
            <p:cNvPr id="309" name="Google Shape;309;p36"/>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10" name="Google Shape;310;p36"/>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36"/>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312" name="Google Shape;312;p36" descr="لوحة Arduino Leonardo"/>
          <p:cNvPicPr preferRelativeResize="0"/>
          <p:nvPr/>
        </p:nvPicPr>
        <p:blipFill rotWithShape="1">
          <a:blip r:embed="rId4">
            <a:alphaModFix/>
          </a:blip>
          <a:srcRect/>
          <a:stretch/>
        </p:blipFill>
        <p:spPr>
          <a:xfrm rot="-538723">
            <a:off x="4572214" y="3427564"/>
            <a:ext cx="4143375" cy="3257550"/>
          </a:xfrm>
          <a:prstGeom prst="rect">
            <a:avLst/>
          </a:prstGeom>
          <a:noFill/>
          <a:ln>
            <a:noFill/>
          </a:ln>
        </p:spPr>
      </p:pic>
      <p:pic>
        <p:nvPicPr>
          <p:cNvPr id="313" name="Google Shape;313;p36"/>
          <p:cNvPicPr preferRelativeResize="0"/>
          <p:nvPr/>
        </p:nvPicPr>
        <p:blipFill rotWithShape="1">
          <a:blip r:embed="rId5">
            <a:alphaModFix/>
          </a:blip>
          <a:srcRect/>
          <a:stretch/>
        </p:blipFill>
        <p:spPr>
          <a:xfrm rot="-2588834">
            <a:off x="2081547" y="1414035"/>
            <a:ext cx="4953000" cy="3143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37"/>
          <p:cNvGrpSpPr/>
          <p:nvPr/>
        </p:nvGrpSpPr>
        <p:grpSpPr>
          <a:xfrm>
            <a:off x="-253218" y="0"/>
            <a:ext cx="12445218" cy="6858000"/>
            <a:chOff x="-35121" y="0"/>
            <a:chExt cx="9179121" cy="6858000"/>
          </a:xfrm>
        </p:grpSpPr>
        <p:pic>
          <p:nvPicPr>
            <p:cNvPr id="319" name="Google Shape;319;p37"/>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20" name="Google Shape;320;p37"/>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37"/>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322" name="Google Shape;322;p37"/>
          <p:cNvSpPr/>
          <p:nvPr/>
        </p:nvSpPr>
        <p:spPr>
          <a:xfrm>
            <a:off x="1524002" y="1631592"/>
            <a:ext cx="8229599" cy="4570482"/>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2700" dirty="0" err="1">
                <a:solidFill>
                  <a:srgbClr val="013657"/>
                </a:solidFill>
                <a:latin typeface="Noto Naskh Arabic"/>
                <a:ea typeface="Noto Naskh Arabic"/>
                <a:cs typeface="Noto Naskh Arabic"/>
                <a:sym typeface="Noto Naskh Arabic"/>
              </a:rPr>
              <a:t>النوع</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المُطَور</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للنوع</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السابق</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ويطلق</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عليها</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لقب</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أول</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لوحة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مُطورة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من</a:t>
            </a:r>
            <a:r>
              <a:rPr lang="en-US" sz="2700" dirty="0">
                <a:solidFill>
                  <a:srgbClr val="013657"/>
                </a:solidFill>
                <a:latin typeface="Noto Naskh Arabic"/>
                <a:ea typeface="Noto Naskh Arabic"/>
                <a:cs typeface="Noto Naskh Arabic"/>
                <a:sym typeface="Noto Naskh Arabic"/>
              </a:rPr>
              <a:t> لوحات الاردوينو، </a:t>
            </a:r>
            <a:r>
              <a:rPr lang="en-US" sz="2700" dirty="0" err="1">
                <a:solidFill>
                  <a:srgbClr val="013657"/>
                </a:solidFill>
                <a:latin typeface="Noto Naskh Arabic"/>
                <a:ea typeface="Noto Naskh Arabic"/>
                <a:cs typeface="Noto Naskh Arabic"/>
                <a:sym typeface="Noto Naskh Arabic"/>
              </a:rPr>
              <a:t>فهي</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تعمل</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بشريحة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متحكم</a:t>
            </a:r>
            <a:r>
              <a:rPr lang="en-US" sz="2700" dirty="0">
                <a:solidFill>
                  <a:srgbClr val="013657"/>
                </a:solidFill>
                <a:latin typeface="Noto Naskh Arabic"/>
                <a:ea typeface="Noto Naskh Arabic"/>
                <a:cs typeface="Noto Naskh Arabic"/>
                <a:sym typeface="Noto Naskh Arabic"/>
              </a:rPr>
              <a:t> “</a:t>
            </a:r>
            <a:r>
              <a:rPr lang="en-US" sz="3200" dirty="0">
                <a:solidFill>
                  <a:srgbClr val="013657"/>
                </a:solidFill>
                <a:latin typeface="Teko"/>
                <a:ea typeface="Teko"/>
                <a:cs typeface="Teko"/>
                <a:sym typeface="Teko"/>
              </a:rPr>
              <a:t>ATmega32u4″، </a:t>
            </a:r>
            <a:r>
              <a:rPr lang="en-US" sz="2700" dirty="0" err="1">
                <a:solidFill>
                  <a:srgbClr val="013657"/>
                </a:solidFill>
                <a:latin typeface="Noto Naskh Arabic"/>
                <a:ea typeface="Noto Naskh Arabic"/>
                <a:cs typeface="Noto Naskh Arabic"/>
                <a:sym typeface="Noto Naskh Arabic"/>
              </a:rPr>
              <a:t>التي</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تملك</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ميزة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فريدة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وهي</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احتوائها</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على</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منفذ</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داخلي</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لليو</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إس</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بي</a:t>
            </a:r>
            <a:r>
              <a:rPr lang="en-US" sz="2700" dirty="0">
                <a:solidFill>
                  <a:srgbClr val="013657"/>
                </a:solidFill>
                <a:latin typeface="Noto Naskh Arabic"/>
                <a:ea typeface="Noto Naskh Arabic"/>
                <a:cs typeface="Noto Naskh Arabic"/>
                <a:sym typeface="Noto Naskh Arabic"/>
              </a:rPr>
              <a:t> “</a:t>
            </a:r>
            <a:r>
              <a:rPr lang="en-US" sz="2700" dirty="0">
                <a:solidFill>
                  <a:srgbClr val="013657"/>
                </a:solidFill>
                <a:latin typeface="Teko"/>
                <a:ea typeface="Teko"/>
                <a:cs typeface="Teko"/>
                <a:sym typeface="Teko"/>
              </a:rPr>
              <a:t>built-in USB communication”  </a:t>
            </a:r>
            <a:r>
              <a:rPr lang="en-US" sz="2700" dirty="0" err="1">
                <a:solidFill>
                  <a:srgbClr val="013657"/>
                </a:solidFill>
                <a:latin typeface="Noto Naskh Arabic"/>
                <a:ea typeface="Noto Naskh Arabic"/>
                <a:cs typeface="Noto Naskh Arabic"/>
                <a:sym typeface="Noto Naskh Arabic"/>
              </a:rPr>
              <a:t>مما</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يزيل</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حاجتك</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إلى</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استخدام</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معالج</a:t>
            </a:r>
            <a:r>
              <a:rPr lang="en-US" sz="2700" dirty="0">
                <a:solidFill>
                  <a:srgbClr val="013657"/>
                </a:solidFill>
                <a:latin typeface="Noto Naskh Arabic"/>
                <a:ea typeface="Noto Naskh Arabic"/>
                <a:cs typeface="Noto Naskh Arabic"/>
                <a:sym typeface="Noto Naskh Arabic"/>
              </a:rPr>
              <a:t> ثانوي، </a:t>
            </a:r>
            <a:r>
              <a:rPr lang="en-US" sz="2700" dirty="0" err="1">
                <a:solidFill>
                  <a:srgbClr val="013657"/>
                </a:solidFill>
                <a:latin typeface="Noto Naskh Arabic"/>
                <a:ea typeface="Noto Naskh Arabic"/>
                <a:cs typeface="Noto Naskh Arabic"/>
                <a:sym typeface="Noto Naskh Arabic"/>
              </a:rPr>
              <a:t>وهذه</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الميزة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تسمح</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للوحة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بمجرد</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توصيلها</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على</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جهازك</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أن</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تظهر</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كلوحة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مفاتيح</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وماوس</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الذي</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يجعلها</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مناسبة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بشكل</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مثالي</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لبناء</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تطبيقات</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مختلفة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تُمكنك</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من</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التحكم</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في</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حاسوبك</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الشخصي</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من</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خلال</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الماوس</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ولوحة</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المفاتيح</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و</a:t>
            </a:r>
            <a:r>
              <a:rPr lang="en-US" sz="2700" dirty="0" err="1">
                <a:solidFill>
                  <a:srgbClr val="013657"/>
                </a:solidFill>
                <a:latin typeface="Teko"/>
                <a:ea typeface="Teko"/>
                <a:cs typeface="Teko"/>
                <a:sym typeface="Teko"/>
              </a:rPr>
              <a:t>Serial</a:t>
            </a:r>
            <a:r>
              <a:rPr lang="en-US" sz="2700" dirty="0">
                <a:solidFill>
                  <a:srgbClr val="013657"/>
                </a:solidFill>
                <a:latin typeface="Teko"/>
                <a:ea typeface="Teko"/>
                <a:cs typeface="Teko"/>
                <a:sym typeface="Teko"/>
              </a:rPr>
              <a:t> Interface</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كما</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ستشاهد</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في</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الفيديو</a:t>
            </a:r>
            <a:r>
              <a:rPr lang="en-US" sz="2700" dirty="0">
                <a:solidFill>
                  <a:srgbClr val="013657"/>
                </a:solidFill>
                <a:latin typeface="Noto Naskh Arabic"/>
                <a:ea typeface="Noto Naskh Arabic"/>
                <a:cs typeface="Noto Naskh Arabic"/>
                <a:sym typeface="Noto Naskh Arabic"/>
              </a:rPr>
              <a:t> </a:t>
            </a:r>
            <a:r>
              <a:rPr lang="en-US" sz="2700" dirty="0" err="1">
                <a:solidFill>
                  <a:srgbClr val="013657"/>
                </a:solidFill>
                <a:latin typeface="Noto Naskh Arabic"/>
                <a:ea typeface="Noto Naskh Arabic"/>
                <a:cs typeface="Noto Naskh Arabic"/>
                <a:sym typeface="Noto Naskh Arabic"/>
              </a:rPr>
              <a:t>التالي</a:t>
            </a:r>
            <a:r>
              <a:rPr lang="en-US" sz="2700" dirty="0">
                <a:solidFill>
                  <a:srgbClr val="013657"/>
                </a:solidFill>
                <a:latin typeface="Noto Naskh Arabic"/>
                <a:ea typeface="Noto Naskh Arabic"/>
                <a:cs typeface="Noto Naskh Arabic"/>
                <a:sym typeface="Noto Naskh Arabic"/>
              </a:rPr>
              <a:t>:</a:t>
            </a:r>
            <a:endParaRPr sz="2700" dirty="0">
              <a:solidFill>
                <a:srgbClr val="013657"/>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7" name="Google Shape;327;p38"/>
          <p:cNvGrpSpPr/>
          <p:nvPr/>
        </p:nvGrpSpPr>
        <p:grpSpPr>
          <a:xfrm>
            <a:off x="0" y="0"/>
            <a:ext cx="12192000" cy="6858000"/>
            <a:chOff x="-35121" y="0"/>
            <a:chExt cx="9179121" cy="6858000"/>
          </a:xfrm>
        </p:grpSpPr>
        <p:pic>
          <p:nvPicPr>
            <p:cNvPr id="328" name="Google Shape;328;p38"/>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29" name="Google Shape;329;p38"/>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38"/>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331" name="Google Shape;331;p38"/>
          <p:cNvSpPr/>
          <p:nvPr/>
        </p:nvSpPr>
        <p:spPr>
          <a:xfrm>
            <a:off x="1523208" y="2523488"/>
            <a:ext cx="8382793" cy="1846659"/>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en-US" sz="6000">
                <a:solidFill>
                  <a:srgbClr val="013657"/>
                </a:solidFill>
                <a:latin typeface="Arial"/>
                <a:ea typeface="Arial"/>
                <a:cs typeface="Arial"/>
                <a:sym typeface="Arial"/>
              </a:rPr>
              <a:t>لوحة أردينو الاحترافية الصغيرة</a:t>
            </a:r>
            <a:endParaRPr/>
          </a:p>
          <a:p>
            <a:pPr marL="0" marR="0" lvl="0" indent="0" algn="ctr" rtl="1">
              <a:spcBef>
                <a:spcPts val="0"/>
              </a:spcBef>
              <a:spcAft>
                <a:spcPts val="0"/>
              </a:spcAft>
              <a:buNone/>
            </a:pPr>
            <a:r>
              <a:rPr lang="en-US" sz="4050" b="1" u="sng">
                <a:solidFill>
                  <a:schemeClr val="hlink"/>
                </a:solidFill>
                <a:latin typeface="Arial"/>
                <a:ea typeface="Arial"/>
                <a:cs typeface="Arial"/>
                <a:sym typeface="Arial"/>
                <a:hlinkClick r:id="rId4"/>
              </a:rPr>
              <a:t>"</a:t>
            </a:r>
            <a:r>
              <a:rPr lang="en-US" sz="5400" b="1" u="sng">
                <a:solidFill>
                  <a:schemeClr val="hlink"/>
                </a:solidFill>
                <a:latin typeface="Teko"/>
                <a:ea typeface="Teko"/>
                <a:cs typeface="Teko"/>
                <a:sym typeface="Teko"/>
                <a:hlinkClick r:id="rId4"/>
              </a:rPr>
              <a:t>Arduino Pro Mini</a:t>
            </a:r>
            <a:r>
              <a:rPr lang="en-US" sz="4050" b="1">
                <a:solidFill>
                  <a:srgbClr val="013657"/>
                </a:solidFill>
                <a:latin typeface="Arial"/>
                <a:ea typeface="Arial"/>
                <a:cs typeface="Arial"/>
                <a:sym typeface="Arial"/>
              </a:rPr>
              <a:t>"</a:t>
            </a:r>
            <a:endParaRPr sz="4050" b="1">
              <a:solidFill>
                <a:srgbClr val="013657"/>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6" name="Google Shape;336;p39"/>
          <p:cNvGrpSpPr/>
          <p:nvPr/>
        </p:nvGrpSpPr>
        <p:grpSpPr>
          <a:xfrm>
            <a:off x="-225083" y="0"/>
            <a:ext cx="12417083" cy="6858000"/>
            <a:chOff x="-35121" y="0"/>
            <a:chExt cx="9179121" cy="6858000"/>
          </a:xfrm>
        </p:grpSpPr>
        <p:pic>
          <p:nvPicPr>
            <p:cNvPr id="337" name="Google Shape;337;p39"/>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38" name="Google Shape;338;p39"/>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39"/>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340" name="Google Shape;340;p39"/>
          <p:cNvPicPr preferRelativeResize="0"/>
          <p:nvPr/>
        </p:nvPicPr>
        <p:blipFill rotWithShape="1">
          <a:blip r:embed="rId4">
            <a:alphaModFix/>
          </a:blip>
          <a:srcRect/>
          <a:stretch/>
        </p:blipFill>
        <p:spPr>
          <a:xfrm>
            <a:off x="2057401" y="428898"/>
            <a:ext cx="7218484" cy="536230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40"/>
          <p:cNvGrpSpPr/>
          <p:nvPr/>
        </p:nvGrpSpPr>
        <p:grpSpPr>
          <a:xfrm>
            <a:off x="-112542" y="0"/>
            <a:ext cx="12304542" cy="6858000"/>
            <a:chOff x="-35121" y="0"/>
            <a:chExt cx="9179121" cy="6858000"/>
          </a:xfrm>
        </p:grpSpPr>
        <p:pic>
          <p:nvPicPr>
            <p:cNvPr id="346" name="Google Shape;346;p40"/>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47" name="Google Shape;347;p40"/>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40"/>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349" name="Google Shape;349;p40"/>
          <p:cNvSpPr/>
          <p:nvPr/>
        </p:nvSpPr>
        <p:spPr>
          <a:xfrm>
            <a:off x="1200944" y="818486"/>
            <a:ext cx="8381207" cy="2723823"/>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2700">
                <a:solidFill>
                  <a:srgbClr val="013657"/>
                </a:solidFill>
                <a:latin typeface="Calibri"/>
                <a:ea typeface="Calibri"/>
                <a:cs typeface="Calibri"/>
                <a:sym typeface="Calibri"/>
              </a:rPr>
              <a:t>إذا كنت تبحث عن لوحة أقل سعرًا من لوحة “</a:t>
            </a:r>
            <a:r>
              <a:rPr lang="en-US" sz="2800" b="1">
                <a:solidFill>
                  <a:srgbClr val="013657"/>
                </a:solidFill>
                <a:latin typeface="Teko"/>
                <a:ea typeface="Teko"/>
                <a:cs typeface="Teko"/>
                <a:sym typeface="Teko"/>
              </a:rPr>
              <a:t>Arduino Uno</a:t>
            </a:r>
            <a:r>
              <a:rPr lang="en-US" sz="2700">
                <a:solidFill>
                  <a:srgbClr val="013657"/>
                </a:solidFill>
                <a:latin typeface="Calibri"/>
                <a:ea typeface="Calibri"/>
                <a:cs typeface="Calibri"/>
                <a:sym typeface="Calibri"/>
              </a:rPr>
              <a:t>”، أو بوردة مشروعك صغيرة الحجم والتوصيلات بها قليلة كمثال: تريد أن تصنع الساعات الذكية أو حذاء ذكي بزرع أجهزة استشعار عن بُعد، فحتمًا لوحة “ </a:t>
            </a:r>
            <a:r>
              <a:rPr lang="en-US" sz="3200" b="1">
                <a:solidFill>
                  <a:srgbClr val="013657"/>
                </a:solidFill>
                <a:latin typeface="Teko"/>
                <a:ea typeface="Teko"/>
                <a:cs typeface="Teko"/>
                <a:sym typeface="Teko"/>
              </a:rPr>
              <a:t>Arduino Mini” </a:t>
            </a:r>
            <a:r>
              <a:rPr lang="en-US" sz="2700">
                <a:solidFill>
                  <a:srgbClr val="013657"/>
                </a:solidFill>
                <a:latin typeface="Calibri"/>
                <a:ea typeface="Calibri"/>
                <a:cs typeface="Calibri"/>
                <a:sym typeface="Calibri"/>
              </a:rPr>
              <a:t>لابد أن تكون خيارك الأول، فهي صُممت ليتم وضعها بشكل شبه دائم في المشاريع.</a:t>
            </a:r>
            <a:endParaRPr/>
          </a:p>
        </p:txBody>
      </p:sp>
      <p:pic>
        <p:nvPicPr>
          <p:cNvPr id="350" name="Google Shape;350;p40"/>
          <p:cNvPicPr preferRelativeResize="0"/>
          <p:nvPr/>
        </p:nvPicPr>
        <p:blipFill rotWithShape="1">
          <a:blip r:embed="rId4">
            <a:alphaModFix/>
          </a:blip>
          <a:srcRect/>
          <a:stretch/>
        </p:blipFill>
        <p:spPr>
          <a:xfrm>
            <a:off x="1477713" y="3733800"/>
            <a:ext cx="2600980" cy="2600980"/>
          </a:xfrm>
          <a:prstGeom prst="rect">
            <a:avLst/>
          </a:prstGeom>
          <a:noFill/>
          <a:ln>
            <a:noFill/>
          </a:ln>
        </p:spPr>
      </p:pic>
      <p:sp>
        <p:nvSpPr>
          <p:cNvPr id="351" name="Google Shape;351;p40"/>
          <p:cNvSpPr txBox="1"/>
          <p:nvPr/>
        </p:nvSpPr>
        <p:spPr>
          <a:xfrm>
            <a:off x="1477713" y="5773957"/>
            <a:ext cx="11576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13657"/>
                </a:solidFill>
                <a:latin typeface="Teko"/>
                <a:ea typeface="Teko"/>
                <a:cs typeface="Teko"/>
                <a:sym typeface="Teko"/>
              </a:rPr>
              <a:t>Arduino Mini</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14"/>
          <p:cNvGrpSpPr/>
          <p:nvPr/>
        </p:nvGrpSpPr>
        <p:grpSpPr>
          <a:xfrm>
            <a:off x="0" y="0"/>
            <a:ext cx="12192000" cy="6858000"/>
            <a:chOff x="-35121" y="0"/>
            <a:chExt cx="9179121" cy="6858000"/>
          </a:xfrm>
        </p:grpSpPr>
        <p:pic>
          <p:nvPicPr>
            <p:cNvPr id="99" name="Google Shape;99;p14"/>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100" name="Google Shape;100;p14"/>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4"/>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dirty="0"/>
            </a:p>
          </p:txBody>
        </p:sp>
      </p:grpSp>
      <p:sp>
        <p:nvSpPr>
          <p:cNvPr id="102" name="Google Shape;102;p14"/>
          <p:cNvSpPr/>
          <p:nvPr/>
        </p:nvSpPr>
        <p:spPr>
          <a:xfrm>
            <a:off x="1524398" y="2534620"/>
            <a:ext cx="9143999" cy="249458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en-US" sz="11500" dirty="0">
                <a:solidFill>
                  <a:srgbClr val="013657"/>
                </a:solidFill>
                <a:cs typeface="DecoType Naskh Variants" panose="02010400000000000000" pitchFamily="2" charset="-78"/>
              </a:rPr>
              <a:t>أنواع لوحات الاردوينو</a:t>
            </a:r>
            <a:endParaRPr sz="11500" dirty="0">
              <a:solidFill>
                <a:srgbClr val="013657"/>
              </a:solidFill>
              <a:cs typeface="DecoType Naskh Variants" panose="02010400000000000000" pitchFamily="2" charset="-78"/>
            </a:endParaRPr>
          </a:p>
        </p:txBody>
      </p:sp>
      <p:sp>
        <p:nvSpPr>
          <p:cNvPr id="103" name="Google Shape;103;p14"/>
          <p:cNvSpPr/>
          <p:nvPr/>
        </p:nvSpPr>
        <p:spPr>
          <a:xfrm>
            <a:off x="154863" y="6334780"/>
            <a:ext cx="3553986" cy="3000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https://www.arageek.com/tech/arduino-boards</a:t>
            </a:r>
            <a:endParaRPr sz="1350">
              <a:solidFill>
                <a:schemeClr val="dk1"/>
              </a:solidFill>
              <a:latin typeface="Calibri"/>
              <a:ea typeface="Calibri"/>
              <a:cs typeface="Calibri"/>
              <a:sym typeface="Calibri"/>
            </a:endParaRPr>
          </a:p>
        </p:txBody>
      </p:sp>
      <p:pic>
        <p:nvPicPr>
          <p:cNvPr id="104" name="Google Shape;104;p14" descr="انواع لوحات الاردوينو Arduino Types"/>
          <p:cNvPicPr preferRelativeResize="0"/>
          <p:nvPr/>
        </p:nvPicPr>
        <p:blipFill rotWithShape="1">
          <a:blip r:embed="rId4">
            <a:alphaModFix/>
          </a:blip>
          <a:srcRect/>
          <a:stretch/>
        </p:blipFill>
        <p:spPr>
          <a:xfrm>
            <a:off x="383980" y="299327"/>
            <a:ext cx="3095751" cy="2303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Google Shape;112;p15"/>
          <p:cNvSpPr/>
          <p:nvPr/>
        </p:nvSpPr>
        <p:spPr>
          <a:xfrm>
            <a:off x="8630667" y="6334780"/>
            <a:ext cx="3094946"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dirty="0" err="1">
                <a:solidFill>
                  <a:srgbClr val="013657"/>
                </a:solidFill>
                <a:cs typeface="DecoType Naskh Variants" panose="02010400000000000000" pitchFamily="2" charset="-78"/>
                <a:sym typeface="Arial"/>
              </a:rPr>
              <a:t>الدكتور</a:t>
            </a:r>
            <a:r>
              <a:rPr lang="en-US" sz="2800" dirty="0">
                <a:solidFill>
                  <a:srgbClr val="013657"/>
                </a:solidFill>
                <a:cs typeface="DecoType Naskh Variants" panose="02010400000000000000" pitchFamily="2" charset="-78"/>
                <a:sym typeface="Arial"/>
              </a:rPr>
              <a:t> هشام عبهري</a:t>
            </a:r>
            <a:endParaRPr dirty="0">
              <a:cs typeface="DecoType Naskh Variants" panose="02010400000000000000"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41"/>
          <p:cNvGrpSpPr/>
          <p:nvPr/>
        </p:nvGrpSpPr>
        <p:grpSpPr>
          <a:xfrm>
            <a:off x="-211015" y="0"/>
            <a:ext cx="12403015" cy="6858000"/>
            <a:chOff x="-35121" y="0"/>
            <a:chExt cx="9179121" cy="6858000"/>
          </a:xfrm>
        </p:grpSpPr>
        <p:pic>
          <p:nvPicPr>
            <p:cNvPr id="357" name="Google Shape;357;p41"/>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58" name="Google Shape;358;p41"/>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41"/>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360" name="Google Shape;360;p41"/>
          <p:cNvSpPr/>
          <p:nvPr/>
        </p:nvSpPr>
        <p:spPr>
          <a:xfrm>
            <a:off x="1524000" y="2264781"/>
            <a:ext cx="8305800" cy="3254737"/>
          </a:xfrm>
          <a:prstGeom prst="rect">
            <a:avLst/>
          </a:prstGeom>
          <a:noFill/>
          <a:ln>
            <a:noFill/>
          </a:ln>
        </p:spPr>
        <p:txBody>
          <a:bodyPr spcFirstLastPara="1" wrap="square" lIns="91425" tIns="45700" rIns="91425" bIns="45700" anchor="t" anchorCtr="0">
            <a:noAutofit/>
          </a:bodyPr>
          <a:lstStyle/>
          <a:p>
            <a:pPr marL="0" marR="0" lvl="0" indent="0" algn="r" rtl="1">
              <a:lnSpc>
                <a:spcPct val="150000"/>
              </a:lnSpc>
              <a:spcBef>
                <a:spcPts val="0"/>
              </a:spcBef>
              <a:spcAft>
                <a:spcPts val="0"/>
              </a:spcAft>
              <a:buNone/>
            </a:pPr>
            <a:r>
              <a:rPr lang="en-US" sz="2700">
                <a:solidFill>
                  <a:srgbClr val="013657"/>
                </a:solidFill>
                <a:latin typeface="Calibri"/>
                <a:ea typeface="Calibri"/>
                <a:cs typeface="Calibri"/>
                <a:sym typeface="Calibri"/>
              </a:rPr>
              <a:t>يوجد نوعان منها: نوع يعمل على 3.3 فولت وبسرعة </a:t>
            </a:r>
            <a:r>
              <a:rPr lang="en-US" sz="2700">
                <a:solidFill>
                  <a:srgbClr val="013657"/>
                </a:solidFill>
                <a:latin typeface="Teko"/>
                <a:ea typeface="Teko"/>
                <a:cs typeface="Teko"/>
                <a:sym typeface="Teko"/>
              </a:rPr>
              <a:t>8</a:t>
            </a:r>
            <a:r>
              <a:rPr lang="en-US" sz="2700" b="1">
                <a:solidFill>
                  <a:srgbClr val="013657"/>
                </a:solidFill>
                <a:latin typeface="Teko"/>
                <a:ea typeface="Teko"/>
                <a:cs typeface="Teko"/>
                <a:sym typeface="Teko"/>
              </a:rPr>
              <a:t>MHz</a:t>
            </a:r>
            <a:r>
              <a:rPr lang="en-US" sz="2700">
                <a:solidFill>
                  <a:srgbClr val="013657"/>
                </a:solidFill>
                <a:latin typeface="Calibri"/>
                <a:ea typeface="Calibri"/>
                <a:cs typeface="Calibri"/>
                <a:sym typeface="Calibri"/>
              </a:rPr>
              <a:t>، ونوع يعمل على 5 فولت وبسرعة 16MHz، ولكن إذا ألقيت نظرة على الصورة ستلاحظ أنّ اللوحة لا تحتوي على وصلة الـ “USB”، والتي تعتبر مهمة من أجل برمجة اللوحة عن طريق جهازك، ولكن يمكنك برمجتها باستخدام الرؤوس الستة المخصصة لوصلة الـ “</a:t>
            </a:r>
            <a:r>
              <a:rPr lang="en-US" sz="2800" b="1">
                <a:solidFill>
                  <a:srgbClr val="013657"/>
                </a:solidFill>
                <a:latin typeface="Teko"/>
                <a:ea typeface="Teko"/>
                <a:cs typeface="Teko"/>
                <a:sym typeface="Teko"/>
              </a:rPr>
              <a:t>FTDI</a:t>
            </a:r>
            <a:r>
              <a:rPr lang="en-US" sz="2700">
                <a:solidFill>
                  <a:srgbClr val="013657"/>
                </a:solidFill>
                <a:latin typeface="Calibri"/>
                <a:ea typeface="Calibri"/>
                <a:cs typeface="Calibri"/>
                <a:sym typeface="Calibri"/>
              </a:rPr>
              <a:t>”، أو باستخدام اللوحة المخصصة لبرمجتها من “</a:t>
            </a:r>
            <a:r>
              <a:rPr lang="en-US" sz="2800" b="1">
                <a:solidFill>
                  <a:srgbClr val="013657"/>
                </a:solidFill>
                <a:latin typeface="Teko"/>
                <a:ea typeface="Teko"/>
                <a:cs typeface="Teko"/>
                <a:sym typeface="Teko"/>
              </a:rPr>
              <a:t>Sparkfun</a:t>
            </a:r>
            <a:r>
              <a:rPr lang="en-US" sz="2700">
                <a:solidFill>
                  <a:srgbClr val="013657"/>
                </a:solidFill>
                <a:latin typeface="Calibri"/>
                <a:ea typeface="Calibri"/>
                <a:cs typeface="Calibri"/>
                <a:sym typeface="Calibri"/>
              </a:rPr>
              <a:t>”.</a:t>
            </a:r>
            <a:endParaRPr/>
          </a:p>
        </p:txBody>
      </p:sp>
      <p:pic>
        <p:nvPicPr>
          <p:cNvPr id="361" name="Google Shape;361;p41"/>
          <p:cNvPicPr preferRelativeResize="0"/>
          <p:nvPr/>
        </p:nvPicPr>
        <p:blipFill rotWithShape="1">
          <a:blip r:embed="rId4">
            <a:alphaModFix/>
          </a:blip>
          <a:srcRect/>
          <a:stretch/>
        </p:blipFill>
        <p:spPr>
          <a:xfrm>
            <a:off x="1038225" y="116019"/>
            <a:ext cx="2209800" cy="2209800"/>
          </a:xfrm>
          <a:prstGeom prst="rect">
            <a:avLst/>
          </a:prstGeom>
          <a:noFill/>
          <a:ln>
            <a:noFill/>
          </a:ln>
        </p:spPr>
      </p:pic>
      <p:sp>
        <p:nvSpPr>
          <p:cNvPr id="362" name="Google Shape;362;p41"/>
          <p:cNvSpPr txBox="1"/>
          <p:nvPr/>
        </p:nvSpPr>
        <p:spPr>
          <a:xfrm>
            <a:off x="2019300" y="1837440"/>
            <a:ext cx="5180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13657"/>
                </a:solidFill>
                <a:latin typeface="Teko"/>
                <a:ea typeface="Teko"/>
                <a:cs typeface="Teko"/>
                <a:sym typeface="Teko"/>
              </a:rPr>
              <a:t>FTDI</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42"/>
          <p:cNvGrpSpPr/>
          <p:nvPr/>
        </p:nvGrpSpPr>
        <p:grpSpPr>
          <a:xfrm>
            <a:off x="0" y="0"/>
            <a:ext cx="12192000" cy="6858000"/>
            <a:chOff x="-35121" y="0"/>
            <a:chExt cx="9179121" cy="6858000"/>
          </a:xfrm>
        </p:grpSpPr>
        <p:pic>
          <p:nvPicPr>
            <p:cNvPr id="368" name="Google Shape;368;p42"/>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69" name="Google Shape;369;p42"/>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42"/>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371" name="Google Shape;371;p42"/>
          <p:cNvSpPr/>
          <p:nvPr/>
        </p:nvSpPr>
        <p:spPr>
          <a:xfrm>
            <a:off x="1524794" y="2364041"/>
            <a:ext cx="8790781" cy="2008242"/>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2700">
                <a:solidFill>
                  <a:srgbClr val="013657"/>
                </a:solidFill>
                <a:latin typeface="Calibri"/>
                <a:ea typeface="Calibri"/>
                <a:cs typeface="Calibri"/>
                <a:sym typeface="Calibri"/>
              </a:rPr>
              <a:t>وبالرغم من صَغر حجمها مع امتلاكها كل الخصائص الوظيفية لـ “</a:t>
            </a:r>
            <a:r>
              <a:rPr lang="en-US" sz="2800" b="1">
                <a:solidFill>
                  <a:srgbClr val="013657"/>
                </a:solidFill>
                <a:latin typeface="Teko"/>
                <a:ea typeface="Teko"/>
                <a:cs typeface="Teko"/>
                <a:sym typeface="Teko"/>
              </a:rPr>
              <a:t>Arduino Uno</a:t>
            </a:r>
            <a:r>
              <a:rPr lang="en-US" sz="2700">
                <a:solidFill>
                  <a:srgbClr val="013657"/>
                </a:solidFill>
                <a:latin typeface="Calibri"/>
                <a:ea typeface="Calibri"/>
                <a:cs typeface="Calibri"/>
                <a:sym typeface="Calibri"/>
              </a:rPr>
              <a:t>”، ولكن مشكلتها لا تصلح للمبتدئين؛ لأنّ شريحة المتحكم مُثبتة فيها بتكنولوجيا التثبيت السطحي للعناصر الإلكترونية “ </a:t>
            </a:r>
            <a:r>
              <a:rPr lang="en-US" sz="2800" b="1">
                <a:solidFill>
                  <a:srgbClr val="013657"/>
                </a:solidFill>
                <a:latin typeface="Teko"/>
                <a:ea typeface="Teko"/>
                <a:cs typeface="Teko"/>
                <a:sym typeface="Teko"/>
              </a:rPr>
              <a:t>SMT</a:t>
            </a:r>
            <a:r>
              <a:rPr lang="en-US" sz="2700">
                <a:solidFill>
                  <a:srgbClr val="013657"/>
                </a:solidFill>
                <a:latin typeface="Calibri"/>
                <a:ea typeface="Calibri"/>
                <a:cs typeface="Calibri"/>
                <a:sym typeface="Calibri"/>
              </a:rPr>
              <a:t>”، لذلك إن حرقت الشريحة فقدت اللوحة نهائيًا.</a:t>
            </a:r>
            <a:endParaRPr sz="2700">
              <a:solidFill>
                <a:srgbClr val="013657"/>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376" name="Google Shape;376;p43"/>
          <p:cNvGrpSpPr/>
          <p:nvPr/>
        </p:nvGrpSpPr>
        <p:grpSpPr>
          <a:xfrm>
            <a:off x="-154745" y="0"/>
            <a:ext cx="12346745" cy="6858000"/>
            <a:chOff x="-35121" y="0"/>
            <a:chExt cx="9179121" cy="6858000"/>
          </a:xfrm>
        </p:grpSpPr>
        <p:pic>
          <p:nvPicPr>
            <p:cNvPr id="377" name="Google Shape;377;p43"/>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78" name="Google Shape;378;p43"/>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43"/>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380" name="Google Shape;380;p43"/>
          <p:cNvSpPr/>
          <p:nvPr/>
        </p:nvSpPr>
        <p:spPr>
          <a:xfrm>
            <a:off x="1524000" y="2541536"/>
            <a:ext cx="9144000"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en-US" sz="6000">
                <a:solidFill>
                  <a:srgbClr val="013657"/>
                </a:solidFill>
                <a:latin typeface="Arial"/>
                <a:ea typeface="Arial"/>
                <a:cs typeface="Arial"/>
                <a:sym typeface="Arial"/>
              </a:rPr>
              <a:t>لوحة  أردينو نانو "</a:t>
            </a:r>
            <a:r>
              <a:rPr lang="en-US" sz="4800" b="1" u="sng">
                <a:solidFill>
                  <a:schemeClr val="hlink"/>
                </a:solidFill>
                <a:latin typeface="Teko"/>
                <a:ea typeface="Teko"/>
                <a:cs typeface="Teko"/>
                <a:sym typeface="Teko"/>
                <a:hlinkClick r:id="rId4"/>
              </a:rPr>
              <a:t>Arduino Nano</a:t>
            </a:r>
            <a:r>
              <a:rPr lang="en-US" sz="5400">
                <a:solidFill>
                  <a:srgbClr val="013657"/>
                </a:solidFill>
                <a:latin typeface="Teko"/>
                <a:ea typeface="Teko"/>
                <a:cs typeface="Teko"/>
                <a:sym typeface="Teko"/>
              </a:rPr>
              <a:t> </a:t>
            </a:r>
            <a:r>
              <a:rPr lang="en-US" sz="4400">
                <a:solidFill>
                  <a:srgbClr val="013657"/>
                </a:solidFill>
                <a:latin typeface="Arial"/>
                <a:ea typeface="Arial"/>
                <a:cs typeface="Arial"/>
                <a:sym typeface="Arial"/>
              </a:rPr>
              <a:t>"</a:t>
            </a:r>
            <a:endParaRPr sz="4050" b="1">
              <a:solidFill>
                <a:srgbClr val="013657"/>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pSp>
        <p:nvGrpSpPr>
          <p:cNvPr id="385" name="Google Shape;385;p44"/>
          <p:cNvGrpSpPr/>
          <p:nvPr/>
        </p:nvGrpSpPr>
        <p:grpSpPr>
          <a:xfrm>
            <a:off x="0" y="0"/>
            <a:ext cx="12192001" cy="6858000"/>
            <a:chOff x="-35121" y="0"/>
            <a:chExt cx="9179121" cy="6858000"/>
          </a:xfrm>
        </p:grpSpPr>
        <p:pic>
          <p:nvPicPr>
            <p:cNvPr id="386" name="Google Shape;386;p44"/>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87" name="Google Shape;387;p44"/>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44"/>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389" name="Google Shape;389;p44"/>
          <p:cNvPicPr preferRelativeResize="0"/>
          <p:nvPr/>
        </p:nvPicPr>
        <p:blipFill rotWithShape="1">
          <a:blip r:embed="rId4">
            <a:alphaModFix/>
          </a:blip>
          <a:srcRect/>
          <a:stretch/>
        </p:blipFill>
        <p:spPr>
          <a:xfrm rot="10800000">
            <a:off x="1695449" y="1857412"/>
            <a:ext cx="8286751" cy="36470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45"/>
          <p:cNvGrpSpPr/>
          <p:nvPr/>
        </p:nvGrpSpPr>
        <p:grpSpPr>
          <a:xfrm>
            <a:off x="-182880" y="0"/>
            <a:ext cx="12374880" cy="6858000"/>
            <a:chOff x="-35121" y="0"/>
            <a:chExt cx="9179121" cy="6858000"/>
          </a:xfrm>
        </p:grpSpPr>
        <p:pic>
          <p:nvPicPr>
            <p:cNvPr id="395" name="Google Shape;395;p45"/>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396" name="Google Shape;396;p45"/>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45"/>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398" name="Google Shape;398;p45" descr="D:\Arduino\دورة معمل الأردينو\Arduino UNO &amp; ESP8266 and control using smartphone\Arduino-Nano-Pinout.jpg"/>
          <p:cNvPicPr preferRelativeResize="0"/>
          <p:nvPr/>
        </p:nvPicPr>
        <p:blipFill rotWithShape="1">
          <a:blip r:embed="rId4">
            <a:alphaModFix/>
          </a:blip>
          <a:srcRect/>
          <a:stretch/>
        </p:blipFill>
        <p:spPr>
          <a:xfrm>
            <a:off x="1524000" y="1288392"/>
            <a:ext cx="8153400" cy="433261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403" name="Google Shape;403;p46"/>
          <p:cNvGrpSpPr/>
          <p:nvPr/>
        </p:nvGrpSpPr>
        <p:grpSpPr>
          <a:xfrm>
            <a:off x="0" y="0"/>
            <a:ext cx="12192000" cy="6858000"/>
            <a:chOff x="-35121" y="0"/>
            <a:chExt cx="9179121" cy="6858000"/>
          </a:xfrm>
        </p:grpSpPr>
        <p:pic>
          <p:nvPicPr>
            <p:cNvPr id="404" name="Google Shape;404;p46"/>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05" name="Google Shape;405;p46"/>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46"/>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407" name="Google Shape;407;p46"/>
          <p:cNvSpPr/>
          <p:nvPr/>
        </p:nvSpPr>
        <p:spPr>
          <a:xfrm>
            <a:off x="1524001" y="2694938"/>
            <a:ext cx="9144792"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en-US" sz="6000">
                <a:solidFill>
                  <a:srgbClr val="013657"/>
                </a:solidFill>
                <a:latin typeface="Arial"/>
                <a:ea typeface="Arial"/>
                <a:cs typeface="Arial"/>
                <a:sym typeface="Arial"/>
              </a:rPr>
              <a:t> لوحة أردينو ليلي باد </a:t>
            </a:r>
            <a:r>
              <a:rPr lang="en-US" sz="4800" b="1">
                <a:solidFill>
                  <a:srgbClr val="013657"/>
                </a:solidFill>
                <a:latin typeface="Teko"/>
                <a:ea typeface="Teko"/>
                <a:cs typeface="Teko"/>
                <a:sym typeface="Teko"/>
              </a:rPr>
              <a:t>LilyPad Arduino</a:t>
            </a:r>
            <a:endParaRPr sz="4050" b="1">
              <a:solidFill>
                <a:srgbClr val="013657"/>
              </a:solidFill>
              <a:latin typeface="Teko"/>
              <a:ea typeface="Teko"/>
              <a:cs typeface="Teko"/>
              <a:sym typeface="Tek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grpSp>
        <p:nvGrpSpPr>
          <p:cNvPr id="412" name="Google Shape;412;p47"/>
          <p:cNvGrpSpPr/>
          <p:nvPr/>
        </p:nvGrpSpPr>
        <p:grpSpPr>
          <a:xfrm>
            <a:off x="0" y="0"/>
            <a:ext cx="12192000" cy="6858000"/>
            <a:chOff x="-35121" y="0"/>
            <a:chExt cx="9179121" cy="6858000"/>
          </a:xfrm>
        </p:grpSpPr>
        <p:pic>
          <p:nvPicPr>
            <p:cNvPr id="413" name="Google Shape;413;p47"/>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14" name="Google Shape;414;p47"/>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47"/>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416" name="Google Shape;416;p47"/>
          <p:cNvPicPr preferRelativeResize="0"/>
          <p:nvPr/>
        </p:nvPicPr>
        <p:blipFill rotWithShape="1">
          <a:blip r:embed="rId4">
            <a:alphaModFix/>
          </a:blip>
          <a:srcRect/>
          <a:stretch/>
        </p:blipFill>
        <p:spPr>
          <a:xfrm rot="-1737290">
            <a:off x="3960688" y="1170050"/>
            <a:ext cx="5394536" cy="4649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421" name="Google Shape;421;p48"/>
          <p:cNvGrpSpPr/>
          <p:nvPr/>
        </p:nvGrpSpPr>
        <p:grpSpPr>
          <a:xfrm>
            <a:off x="0" y="0"/>
            <a:ext cx="12192000" cy="6858000"/>
            <a:chOff x="-35121" y="0"/>
            <a:chExt cx="9179121" cy="6858000"/>
          </a:xfrm>
        </p:grpSpPr>
        <p:pic>
          <p:nvPicPr>
            <p:cNvPr id="422" name="Google Shape;422;p48"/>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23" name="Google Shape;423;p48"/>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48"/>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425" name="Google Shape;425;p48"/>
          <p:cNvSpPr/>
          <p:nvPr/>
        </p:nvSpPr>
        <p:spPr>
          <a:xfrm>
            <a:off x="1524002" y="1862002"/>
            <a:ext cx="8229599" cy="3831818"/>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2700">
                <a:solidFill>
                  <a:srgbClr val="013657"/>
                </a:solidFill>
                <a:latin typeface="Calibri"/>
                <a:ea typeface="Calibri"/>
                <a:cs typeface="Calibri"/>
                <a:sym typeface="Calibri"/>
              </a:rPr>
              <a:t>إذا كنت ترغب في عمل مشروع عن الـ “</a:t>
            </a:r>
            <a:r>
              <a:rPr lang="en-US" sz="2800" b="1">
                <a:solidFill>
                  <a:srgbClr val="013657"/>
                </a:solidFill>
                <a:latin typeface="Teko"/>
                <a:ea typeface="Teko"/>
                <a:cs typeface="Teko"/>
                <a:sym typeface="Teko"/>
              </a:rPr>
              <a:t>Wearable Technology</a:t>
            </a:r>
            <a:r>
              <a:rPr lang="en-US" sz="2700">
                <a:solidFill>
                  <a:srgbClr val="013657"/>
                </a:solidFill>
                <a:latin typeface="Calibri"/>
                <a:ea typeface="Calibri"/>
                <a:cs typeface="Calibri"/>
                <a:sym typeface="Calibri"/>
              </a:rPr>
              <a:t>”، أو ترغب في عمل دائرة تمكنك من التفاعل مع ملابسك حسب ما تبرمجه، فإنّ هذه اللوحة هي خيارك الأفضل؛ لأنّ هذه النسخة من لوحة الأردينو تُستخدم في المقام الأول مع التكنولوجيا القابلة للارتداء، حيث أنّها مصممة بطريقة يمكنها التثبيت بسهولة في المنسوجات والأقمشة، وهناك أيضًا أجهزة استشعار ومكونات صُممت خصيصًا لهذه اللوحة ويستخدم لها خيط موصل للكهرباء بدلًا من الأسلاك العادية.</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30" name="Google Shape;430;p49"/>
          <p:cNvGrpSpPr/>
          <p:nvPr/>
        </p:nvGrpSpPr>
        <p:grpSpPr>
          <a:xfrm>
            <a:off x="0" y="0"/>
            <a:ext cx="12192000" cy="6858000"/>
            <a:chOff x="-35121" y="0"/>
            <a:chExt cx="9179121" cy="6858000"/>
          </a:xfrm>
        </p:grpSpPr>
        <p:pic>
          <p:nvPicPr>
            <p:cNvPr id="431" name="Google Shape;431;p49"/>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32" name="Google Shape;432;p49"/>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49"/>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434" name="Google Shape;434;p49"/>
          <p:cNvSpPr/>
          <p:nvPr/>
        </p:nvSpPr>
        <p:spPr>
          <a:xfrm>
            <a:off x="1523208" y="1836035"/>
            <a:ext cx="8230392" cy="3439403"/>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2700" dirty="0" err="1">
                <a:solidFill>
                  <a:srgbClr val="013657"/>
                </a:solidFill>
                <a:latin typeface="Calibri"/>
                <a:ea typeface="Calibri"/>
                <a:cs typeface="Calibri"/>
                <a:sym typeface="Calibri"/>
              </a:rPr>
              <a:t>فهي</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تعمل</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بشريحة</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متحكم</a:t>
            </a:r>
            <a:r>
              <a:rPr lang="en-US" sz="2700" dirty="0">
                <a:solidFill>
                  <a:srgbClr val="013657"/>
                </a:solidFill>
                <a:latin typeface="Calibri"/>
                <a:ea typeface="Calibri"/>
                <a:cs typeface="Calibri"/>
                <a:sym typeface="Calibri"/>
              </a:rPr>
              <a:t> “</a:t>
            </a:r>
            <a:r>
              <a:rPr lang="en-US" sz="2800" b="1" dirty="0">
                <a:solidFill>
                  <a:srgbClr val="013657"/>
                </a:solidFill>
                <a:latin typeface="Teko"/>
                <a:ea typeface="Teko"/>
                <a:cs typeface="Teko"/>
                <a:sym typeface="Teko"/>
              </a:rPr>
              <a:t>ATmega168V</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أو</a:t>
            </a:r>
            <a:r>
              <a:rPr lang="en-US" sz="2700" dirty="0">
                <a:solidFill>
                  <a:srgbClr val="013657"/>
                </a:solidFill>
                <a:latin typeface="Calibri"/>
                <a:ea typeface="Calibri"/>
                <a:cs typeface="Calibri"/>
                <a:sym typeface="Calibri"/>
              </a:rPr>
              <a:t> “</a:t>
            </a:r>
            <a:r>
              <a:rPr lang="en-US" sz="2800" b="1" dirty="0">
                <a:solidFill>
                  <a:srgbClr val="013657"/>
                </a:solidFill>
                <a:latin typeface="Teko"/>
                <a:ea typeface="Teko"/>
                <a:cs typeface="Teko"/>
                <a:sym typeface="Teko"/>
              </a:rPr>
              <a:t>ATmega328V</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والاثنان</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يتفقان</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في</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نفس</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الخصائص</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والمواصفات</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لدرجة</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أنّ</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الشركة</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المصنعة</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للشريحة</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طرحت</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لهم</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نفس</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ملف</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الداتا</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شيت</a:t>
            </a:r>
            <a:r>
              <a:rPr lang="en-US" sz="2700" dirty="0">
                <a:solidFill>
                  <a:srgbClr val="013657"/>
                </a:solidFill>
                <a:latin typeface="Calibri"/>
                <a:ea typeface="Calibri"/>
                <a:cs typeface="Calibri"/>
                <a:sym typeface="Calibri"/>
              </a:rPr>
              <a:t>.</a:t>
            </a:r>
            <a:endParaRPr dirty="0"/>
          </a:p>
          <a:p>
            <a:pPr marL="0" marR="0" lvl="0" indent="0" algn="just" rtl="1">
              <a:lnSpc>
                <a:spcPct val="150000"/>
              </a:lnSpc>
              <a:spcBef>
                <a:spcPts val="0"/>
              </a:spcBef>
              <a:spcAft>
                <a:spcPts val="0"/>
              </a:spcAft>
              <a:buNone/>
            </a:pPr>
            <a:r>
              <a:rPr lang="en-US" sz="2700" dirty="0" err="1">
                <a:solidFill>
                  <a:srgbClr val="013657"/>
                </a:solidFill>
                <a:latin typeface="Calibri"/>
                <a:ea typeface="Calibri"/>
                <a:cs typeface="Calibri"/>
                <a:sym typeface="Calibri"/>
              </a:rPr>
              <a:t>وإليك</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الجدول</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التالي</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الذي</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يحتوي</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على</a:t>
            </a:r>
            <a:r>
              <a:rPr lang="en-US" sz="2700" dirty="0">
                <a:solidFill>
                  <a:srgbClr val="013657"/>
                </a:solidFill>
                <a:latin typeface="Calibri"/>
                <a:ea typeface="Calibri"/>
                <a:cs typeface="Calibri"/>
                <a:sym typeface="Calibri"/>
              </a:rPr>
              <a:t> </a:t>
            </a:r>
            <a:r>
              <a:rPr lang="en-US" sz="3600" dirty="0">
                <a:solidFill>
                  <a:srgbClr val="013657"/>
                </a:solidFill>
                <a:latin typeface="Calibri"/>
                <a:ea typeface="Calibri"/>
                <a:cs typeface="Calibri"/>
                <a:sym typeface="Calibri"/>
              </a:rPr>
              <a:t>21 </a:t>
            </a:r>
            <a:r>
              <a:rPr lang="en-US" sz="2700" dirty="0" err="1">
                <a:solidFill>
                  <a:srgbClr val="013657"/>
                </a:solidFill>
                <a:latin typeface="Calibri"/>
                <a:ea typeface="Calibri"/>
                <a:cs typeface="Calibri"/>
                <a:sym typeface="Calibri"/>
              </a:rPr>
              <a:t>لوحة</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من</a:t>
            </a:r>
            <a:r>
              <a:rPr lang="en-US" sz="2700" dirty="0">
                <a:solidFill>
                  <a:srgbClr val="013657"/>
                </a:solidFill>
                <a:latin typeface="Calibri"/>
                <a:ea typeface="Calibri"/>
                <a:cs typeface="Calibri"/>
                <a:sym typeface="Calibri"/>
              </a:rPr>
              <a:t> لوحات </a:t>
            </a:r>
            <a:r>
              <a:rPr lang="en-US" sz="2700" dirty="0" err="1">
                <a:solidFill>
                  <a:srgbClr val="013657"/>
                </a:solidFill>
                <a:latin typeface="Calibri"/>
                <a:ea typeface="Calibri"/>
                <a:cs typeface="Calibri"/>
                <a:sym typeface="Calibri"/>
              </a:rPr>
              <a:t>الأردينو</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بجميع</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مواصفاتها</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يمكنك</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الاطلاع</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عليه</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لتحديد</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أي</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نوع</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يناسب</a:t>
            </a:r>
            <a:r>
              <a:rPr lang="en-US" sz="2700" dirty="0">
                <a:solidFill>
                  <a:srgbClr val="013657"/>
                </a:solidFill>
                <a:latin typeface="Calibri"/>
                <a:ea typeface="Calibri"/>
                <a:cs typeface="Calibri"/>
                <a:sym typeface="Calibri"/>
              </a:rPr>
              <a:t> </a:t>
            </a:r>
            <a:r>
              <a:rPr lang="en-US" sz="2700" dirty="0" err="1">
                <a:solidFill>
                  <a:srgbClr val="013657"/>
                </a:solidFill>
                <a:latin typeface="Calibri"/>
                <a:ea typeface="Calibri"/>
                <a:cs typeface="Calibri"/>
                <a:sym typeface="Calibri"/>
              </a:rPr>
              <a:t>مشروعك</a:t>
            </a:r>
            <a:r>
              <a:rPr lang="en-US" sz="2700" dirty="0">
                <a:solidFill>
                  <a:srgbClr val="013657"/>
                </a:solidFill>
                <a:latin typeface="Calibri"/>
                <a:ea typeface="Calibri"/>
                <a:cs typeface="Calibri"/>
                <a:sym typeface="Calibri"/>
              </a:rPr>
              <a:t> …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grpSp>
        <p:nvGrpSpPr>
          <p:cNvPr id="439" name="Google Shape;439;p50"/>
          <p:cNvGrpSpPr/>
          <p:nvPr/>
        </p:nvGrpSpPr>
        <p:grpSpPr>
          <a:xfrm>
            <a:off x="-168812" y="0"/>
            <a:ext cx="12360812" cy="6858000"/>
            <a:chOff x="-35121" y="0"/>
            <a:chExt cx="9179121" cy="6858000"/>
          </a:xfrm>
        </p:grpSpPr>
        <p:pic>
          <p:nvPicPr>
            <p:cNvPr id="440" name="Google Shape;440;p50"/>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41" name="Google Shape;441;p50"/>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50"/>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grpSp>
        <p:nvGrpSpPr>
          <p:cNvPr id="443" name="Google Shape;443;p50"/>
          <p:cNvGrpSpPr/>
          <p:nvPr/>
        </p:nvGrpSpPr>
        <p:grpSpPr>
          <a:xfrm>
            <a:off x="1905001" y="1524001"/>
            <a:ext cx="7313215" cy="4648200"/>
            <a:chOff x="1726808" y="443915"/>
            <a:chExt cx="8324850" cy="4515025"/>
          </a:xfrm>
        </p:grpSpPr>
        <p:pic>
          <p:nvPicPr>
            <p:cNvPr id="444" name="Google Shape;444;p50"/>
            <p:cNvPicPr preferRelativeResize="0"/>
            <p:nvPr/>
          </p:nvPicPr>
          <p:blipFill rotWithShape="1">
            <a:blip r:embed="rId4">
              <a:alphaModFix/>
            </a:blip>
            <a:srcRect/>
            <a:stretch/>
          </p:blipFill>
          <p:spPr>
            <a:xfrm>
              <a:off x="1738840" y="443915"/>
              <a:ext cx="8279606" cy="1076801"/>
            </a:xfrm>
            <a:prstGeom prst="rect">
              <a:avLst/>
            </a:prstGeom>
            <a:noFill/>
            <a:ln>
              <a:noFill/>
            </a:ln>
          </p:spPr>
        </p:pic>
        <p:pic>
          <p:nvPicPr>
            <p:cNvPr id="445" name="Google Shape;445;p50"/>
            <p:cNvPicPr preferRelativeResize="0"/>
            <p:nvPr/>
          </p:nvPicPr>
          <p:blipFill rotWithShape="1">
            <a:blip r:embed="rId5">
              <a:alphaModFix/>
            </a:blip>
            <a:srcRect/>
            <a:stretch/>
          </p:blipFill>
          <p:spPr>
            <a:xfrm>
              <a:off x="1726808" y="1457074"/>
              <a:ext cx="8324850" cy="350186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09" name="Google Shape;109;p15"/>
          <p:cNvGrpSpPr/>
          <p:nvPr/>
        </p:nvGrpSpPr>
        <p:grpSpPr>
          <a:xfrm>
            <a:off x="1" y="0"/>
            <a:ext cx="12191999" cy="6858000"/>
            <a:chOff x="0" y="0"/>
            <a:chExt cx="10668000" cy="6858000"/>
          </a:xfrm>
        </p:grpSpPr>
        <p:pic>
          <p:nvPicPr>
            <p:cNvPr id="110" name="Google Shape;110;p15"/>
            <p:cNvPicPr preferRelativeResize="0"/>
            <p:nvPr/>
          </p:nvPicPr>
          <p:blipFill rotWithShape="1">
            <a:blip r:embed="rId3">
              <a:alphaModFix/>
            </a:blip>
            <a:srcRect/>
            <a:stretch/>
          </p:blipFill>
          <p:spPr>
            <a:xfrm>
              <a:off x="0" y="0"/>
              <a:ext cx="9525001" cy="6858000"/>
            </a:xfrm>
            <a:prstGeom prst="rect">
              <a:avLst/>
            </a:prstGeom>
            <a:noFill/>
            <a:ln w="9525" cap="flat" cmpd="sng">
              <a:solidFill>
                <a:srgbClr val="DAE9F6"/>
              </a:solidFill>
              <a:prstDash val="solid"/>
              <a:round/>
              <a:headEnd type="none" w="sm" len="sm"/>
              <a:tailEnd type="none" w="sm" len="sm"/>
            </a:ln>
          </p:spPr>
        </p:pic>
        <p:sp>
          <p:nvSpPr>
            <p:cNvPr id="111" name="Google Shape;111;p15"/>
            <p:cNvSpPr/>
            <p:nvPr/>
          </p:nvSpPr>
          <p:spPr>
            <a:xfrm>
              <a:off x="9525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5"/>
            <p:cNvSpPr/>
            <p:nvPr/>
          </p:nvSpPr>
          <p:spPr>
            <a:xfrm>
              <a:off x="179483" y="6324873"/>
              <a:ext cx="2708078"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dirty="0" err="1">
                  <a:solidFill>
                    <a:srgbClr val="013657"/>
                  </a:solidFill>
                  <a:cs typeface="DecoType Naskh Variants" panose="02010400000000000000" pitchFamily="2" charset="-78"/>
                  <a:sym typeface="Arial"/>
                </a:rPr>
                <a:t>الدكتور</a:t>
              </a:r>
              <a:r>
                <a:rPr lang="en-US" sz="2800" dirty="0">
                  <a:solidFill>
                    <a:srgbClr val="013657"/>
                  </a:solidFill>
                  <a:cs typeface="DecoType Naskh Variants" panose="02010400000000000000" pitchFamily="2" charset="-78"/>
                  <a:sym typeface="Arial"/>
                </a:rPr>
                <a:t> هشام عبهري</a:t>
              </a:r>
              <a:endParaRPr dirty="0">
                <a:cs typeface="DecoType Naskh Variants" panose="02010400000000000000" pitchFamily="2" charset="-78"/>
              </a:endParaRPr>
            </a:p>
          </p:txBody>
        </p:sp>
      </p:grpSp>
      <p:sp>
        <p:nvSpPr>
          <p:cNvPr id="113" name="Google Shape;113;p15"/>
          <p:cNvSpPr/>
          <p:nvPr/>
        </p:nvSpPr>
        <p:spPr>
          <a:xfrm>
            <a:off x="205126" y="533127"/>
            <a:ext cx="10680588" cy="5791746"/>
          </a:xfrm>
          <a:prstGeom prst="rect">
            <a:avLst/>
          </a:prstGeom>
          <a:noFill/>
          <a:ln>
            <a:noFill/>
          </a:ln>
        </p:spPr>
        <p:txBody>
          <a:bodyPr spcFirstLastPara="1" wrap="square" lIns="91425" tIns="45700" rIns="91425" bIns="45700" anchor="t" anchorCtr="0">
            <a:noAutofit/>
          </a:bodyPr>
          <a:lstStyle/>
          <a:p>
            <a:pPr marL="0" marR="0" lvl="0" indent="0" algn="just" rtl="1">
              <a:lnSpc>
                <a:spcPct val="160000"/>
              </a:lnSpc>
              <a:spcBef>
                <a:spcPts val="0"/>
              </a:spcBef>
              <a:spcAft>
                <a:spcPts val="0"/>
              </a:spcAft>
              <a:buNone/>
            </a:pPr>
            <a:r>
              <a:rPr lang="en-US" sz="4000" dirty="0" err="1">
                <a:solidFill>
                  <a:srgbClr val="013657"/>
                </a:solidFill>
                <a:latin typeface="Arabic Typesetting" panose="03020402040406030203" pitchFamily="66" charset="-78"/>
                <a:cs typeface="DecoType Naskh Extensions" panose="02010400000000000000" pitchFamily="2" charset="-78"/>
              </a:rPr>
              <a:t>دعنا</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نتفق</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في</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البداية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أنّ</a:t>
            </a:r>
            <a:r>
              <a:rPr lang="en-US" sz="4000" dirty="0">
                <a:solidFill>
                  <a:srgbClr val="013657"/>
                </a:solidFill>
                <a:latin typeface="Arabic Typesetting" panose="03020402040406030203" pitchFamily="66" charset="-78"/>
                <a:cs typeface="DecoType Naskh Extensions" panose="02010400000000000000" pitchFamily="2" charset="-78"/>
              </a:rPr>
              <a:t> لوحات الاردوينو </a:t>
            </a:r>
            <a:r>
              <a:rPr lang="en-US" sz="4000" dirty="0" err="1">
                <a:solidFill>
                  <a:srgbClr val="013657"/>
                </a:solidFill>
                <a:latin typeface="Arabic Typesetting" panose="03020402040406030203" pitchFamily="66" charset="-78"/>
                <a:cs typeface="DecoType Naskh Extensions" panose="02010400000000000000" pitchFamily="2" charset="-78"/>
              </a:rPr>
              <a:t>ليست</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مجرد</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لوحة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إلكترونية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يُمكنك</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استخدمها</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لعمل</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بعض</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الدوائر</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الإلكترونية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ولكن</a:t>
            </a:r>
            <a:r>
              <a:rPr lang="en-US" sz="4000" dirty="0">
                <a:solidFill>
                  <a:srgbClr val="013657"/>
                </a:solidFill>
                <a:latin typeface="Arabic Typesetting" panose="03020402040406030203" pitchFamily="66" charset="-78"/>
                <a:cs typeface="DecoType Naskh Extensions" panose="02010400000000000000" pitchFamily="2" charset="-78"/>
              </a:rPr>
              <a:t> الاردوينو مشروع </a:t>
            </a:r>
            <a:r>
              <a:rPr lang="en-US" sz="4000" dirty="0" err="1">
                <a:solidFill>
                  <a:srgbClr val="013657"/>
                </a:solidFill>
                <a:latin typeface="Arabic Typesetting" panose="03020402040406030203" pitchFamily="66" charset="-78"/>
                <a:cs typeface="DecoType Naskh Extensions" panose="02010400000000000000" pitchFamily="2" charset="-78"/>
              </a:rPr>
              <a:t>صَنع</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أكبر</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مجتمع</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تقني</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من</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المهندسين</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والمطورين</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والهواة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هدفهم</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تطوير</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الأفكار</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ومشاريع</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التحكم</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الآلي</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بصورة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تفاعلية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حول</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العالم</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اعتمادًا</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على</a:t>
            </a:r>
            <a:r>
              <a:rPr lang="en-US" sz="4000" dirty="0">
                <a:solidFill>
                  <a:srgbClr val="013657"/>
                </a:solidFill>
                <a:latin typeface="Arabic Typesetting" panose="03020402040406030203" pitchFamily="66" charset="-78"/>
                <a:cs typeface="DecoType Naskh Extensions" panose="02010400000000000000" pitchFamily="2" charset="-78"/>
              </a:rPr>
              <a:t> أنواع </a:t>
            </a:r>
            <a:r>
              <a:rPr lang="en-US" sz="4000" dirty="0" err="1">
                <a:solidFill>
                  <a:srgbClr val="013657"/>
                </a:solidFill>
                <a:latin typeface="Arabic Typesetting" panose="03020402040406030203" pitchFamily="66" charset="-78"/>
                <a:cs typeface="DecoType Naskh Extensions" panose="02010400000000000000" pitchFamily="2" charset="-78"/>
              </a:rPr>
              <a:t>مختلفة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من</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اللوحات</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الإلكترونية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ولكنها</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تُبرمج</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بلغة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برمجة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واحدة</a:t>
            </a:r>
            <a:r>
              <a:rPr lang="en-US" sz="4000" dirty="0">
                <a:solidFill>
                  <a:srgbClr val="013657"/>
                </a:solidFill>
                <a:latin typeface="Arabic Typesetting" panose="03020402040406030203" pitchFamily="66" charset="-78"/>
                <a:cs typeface="DecoType Naskh Extensions" panose="02010400000000000000" pitchFamily="2" charset="-78"/>
              </a:rPr>
              <a:t> </a:t>
            </a:r>
            <a:r>
              <a:rPr lang="en-US" sz="4000" dirty="0" err="1">
                <a:solidFill>
                  <a:srgbClr val="013657"/>
                </a:solidFill>
                <a:latin typeface="Arabic Typesetting" panose="03020402040406030203" pitchFamily="66" charset="-78"/>
                <a:cs typeface="DecoType Naskh Extensions" panose="02010400000000000000" pitchFamily="2" charset="-78"/>
              </a:rPr>
              <a:t>ومجانية</a:t>
            </a:r>
            <a:r>
              <a:rPr lang="en-US" sz="4000" dirty="0">
                <a:solidFill>
                  <a:srgbClr val="013657"/>
                </a:solidFill>
                <a:latin typeface="Arabic Typesetting" panose="03020402040406030203" pitchFamily="66" charset="-78"/>
                <a:cs typeface="DecoType Naskh Extensions" panose="02010400000000000000" pitchFamily="2" charset="-78"/>
              </a:rPr>
              <a:t>.</a:t>
            </a:r>
            <a:endParaRPr sz="4000" dirty="0">
              <a:solidFill>
                <a:srgbClr val="013657"/>
              </a:solidFill>
              <a:latin typeface="Arabic Typesetting" panose="03020402040406030203" pitchFamily="66" charset="-78"/>
              <a:cs typeface="DecoType Naskh Extensions" panose="02010400000000000000"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pSp>
        <p:nvGrpSpPr>
          <p:cNvPr id="450" name="Google Shape;450;p51"/>
          <p:cNvGrpSpPr/>
          <p:nvPr/>
        </p:nvGrpSpPr>
        <p:grpSpPr>
          <a:xfrm>
            <a:off x="-98474" y="0"/>
            <a:ext cx="12290474" cy="6858000"/>
            <a:chOff x="-35121" y="0"/>
            <a:chExt cx="9179121" cy="6858000"/>
          </a:xfrm>
        </p:grpSpPr>
        <p:pic>
          <p:nvPicPr>
            <p:cNvPr id="451" name="Google Shape;451;p51"/>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52" name="Google Shape;452;p51"/>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51"/>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grpSp>
        <p:nvGrpSpPr>
          <p:cNvPr id="454" name="Google Shape;454;p51"/>
          <p:cNvGrpSpPr/>
          <p:nvPr/>
        </p:nvGrpSpPr>
        <p:grpSpPr>
          <a:xfrm>
            <a:off x="2362200" y="990600"/>
            <a:ext cx="7315200" cy="5344180"/>
            <a:chOff x="1738840" y="443915"/>
            <a:chExt cx="8298463" cy="5671643"/>
          </a:xfrm>
        </p:grpSpPr>
        <p:pic>
          <p:nvPicPr>
            <p:cNvPr id="455" name="Google Shape;455;p51"/>
            <p:cNvPicPr preferRelativeResize="0"/>
            <p:nvPr/>
          </p:nvPicPr>
          <p:blipFill rotWithShape="1">
            <a:blip r:embed="rId4">
              <a:alphaModFix/>
            </a:blip>
            <a:srcRect/>
            <a:stretch/>
          </p:blipFill>
          <p:spPr>
            <a:xfrm>
              <a:off x="1738840" y="443915"/>
              <a:ext cx="8279606" cy="1076801"/>
            </a:xfrm>
            <a:prstGeom prst="rect">
              <a:avLst/>
            </a:prstGeom>
            <a:noFill/>
            <a:ln>
              <a:noFill/>
            </a:ln>
          </p:spPr>
        </p:pic>
        <p:pic>
          <p:nvPicPr>
            <p:cNvPr id="456" name="Google Shape;456;p51"/>
            <p:cNvPicPr preferRelativeResize="0"/>
            <p:nvPr/>
          </p:nvPicPr>
          <p:blipFill rotWithShape="1">
            <a:blip r:embed="rId5">
              <a:alphaModFix/>
            </a:blip>
            <a:srcRect t="1759"/>
            <a:stretch/>
          </p:blipFill>
          <p:spPr>
            <a:xfrm>
              <a:off x="1766745" y="1448527"/>
              <a:ext cx="8270558" cy="4667031"/>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pSp>
        <p:nvGrpSpPr>
          <p:cNvPr id="461" name="Google Shape;461;p52"/>
          <p:cNvGrpSpPr/>
          <p:nvPr/>
        </p:nvGrpSpPr>
        <p:grpSpPr>
          <a:xfrm>
            <a:off x="-295422" y="0"/>
            <a:ext cx="12487422" cy="6858000"/>
            <a:chOff x="-35121" y="0"/>
            <a:chExt cx="9179121" cy="6858000"/>
          </a:xfrm>
        </p:grpSpPr>
        <p:pic>
          <p:nvPicPr>
            <p:cNvPr id="462" name="Google Shape;462;p52"/>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63" name="Google Shape;463;p52"/>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52"/>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grpSp>
        <p:nvGrpSpPr>
          <p:cNvPr id="465" name="Google Shape;465;p52"/>
          <p:cNvGrpSpPr/>
          <p:nvPr/>
        </p:nvGrpSpPr>
        <p:grpSpPr>
          <a:xfrm>
            <a:off x="2438400" y="685800"/>
            <a:ext cx="7051478" cy="5572780"/>
            <a:chOff x="1738840" y="221332"/>
            <a:chExt cx="8303368" cy="6497729"/>
          </a:xfrm>
        </p:grpSpPr>
        <p:pic>
          <p:nvPicPr>
            <p:cNvPr id="466" name="Google Shape;466;p52"/>
            <p:cNvPicPr preferRelativeResize="0"/>
            <p:nvPr/>
          </p:nvPicPr>
          <p:blipFill rotWithShape="1">
            <a:blip r:embed="rId4">
              <a:alphaModFix/>
            </a:blip>
            <a:srcRect/>
            <a:stretch/>
          </p:blipFill>
          <p:spPr>
            <a:xfrm>
              <a:off x="1738840" y="221332"/>
              <a:ext cx="8279606" cy="1076801"/>
            </a:xfrm>
            <a:prstGeom prst="rect">
              <a:avLst/>
            </a:prstGeom>
            <a:noFill/>
            <a:ln>
              <a:noFill/>
            </a:ln>
          </p:spPr>
        </p:pic>
        <p:pic>
          <p:nvPicPr>
            <p:cNvPr id="467" name="Google Shape;467;p52"/>
            <p:cNvPicPr preferRelativeResize="0"/>
            <p:nvPr/>
          </p:nvPicPr>
          <p:blipFill rotWithShape="1">
            <a:blip r:embed="rId5">
              <a:alphaModFix/>
            </a:blip>
            <a:srcRect/>
            <a:stretch/>
          </p:blipFill>
          <p:spPr>
            <a:xfrm>
              <a:off x="1771650" y="1226470"/>
              <a:ext cx="8270558" cy="5492591"/>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2" name="Google Shape;472;p53"/>
          <p:cNvGrpSpPr/>
          <p:nvPr/>
        </p:nvGrpSpPr>
        <p:grpSpPr>
          <a:xfrm>
            <a:off x="-1" y="0"/>
            <a:ext cx="12192001" cy="6858000"/>
            <a:chOff x="-35121" y="0"/>
            <a:chExt cx="9179121" cy="6858000"/>
          </a:xfrm>
        </p:grpSpPr>
        <p:pic>
          <p:nvPicPr>
            <p:cNvPr id="473" name="Google Shape;473;p53"/>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74" name="Google Shape;474;p53"/>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53"/>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476" name="Google Shape;476;p53"/>
          <p:cNvSpPr txBox="1"/>
          <p:nvPr/>
        </p:nvSpPr>
        <p:spPr>
          <a:xfrm>
            <a:off x="1524000" y="2438400"/>
            <a:ext cx="8382000" cy="193899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6000">
                <a:solidFill>
                  <a:srgbClr val="013657"/>
                </a:solidFill>
                <a:latin typeface="Arial"/>
                <a:ea typeface="Arial"/>
                <a:cs typeface="Arial"/>
                <a:sym typeface="Arial"/>
              </a:rPr>
              <a:t> تجارب عملية على </a:t>
            </a:r>
            <a:endParaRPr/>
          </a:p>
          <a:p>
            <a:pPr marL="0" marR="0" lvl="0" indent="0" algn="ctr" rtl="1">
              <a:spcBef>
                <a:spcPts val="0"/>
              </a:spcBef>
              <a:spcAft>
                <a:spcPts val="0"/>
              </a:spcAft>
              <a:buNone/>
            </a:pPr>
            <a:r>
              <a:rPr lang="en-US" sz="6000">
                <a:solidFill>
                  <a:srgbClr val="013657"/>
                </a:solidFill>
                <a:latin typeface="Arial"/>
                <a:ea typeface="Arial"/>
                <a:cs typeface="Arial"/>
                <a:sym typeface="Arial"/>
              </a:rPr>
              <a:t>لوحة أردينو أونو A</a:t>
            </a:r>
            <a:r>
              <a:rPr lang="en-US" sz="5400" b="1">
                <a:solidFill>
                  <a:srgbClr val="013657"/>
                </a:solidFill>
                <a:latin typeface="Teko"/>
                <a:ea typeface="Teko"/>
                <a:cs typeface="Teko"/>
                <a:sym typeface="Teko"/>
              </a:rPr>
              <a:t>rduino UNO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1" name="Google Shape;481;p54"/>
          <p:cNvGrpSpPr/>
          <p:nvPr/>
        </p:nvGrpSpPr>
        <p:grpSpPr>
          <a:xfrm>
            <a:off x="0" y="0"/>
            <a:ext cx="12192000" cy="6858000"/>
            <a:chOff x="-35121" y="0"/>
            <a:chExt cx="9179121" cy="6858000"/>
          </a:xfrm>
        </p:grpSpPr>
        <p:pic>
          <p:nvPicPr>
            <p:cNvPr id="482" name="Google Shape;482;p54"/>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83" name="Google Shape;483;p54"/>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54"/>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485" name="Google Shape;485;p54"/>
          <p:cNvPicPr preferRelativeResize="0"/>
          <p:nvPr/>
        </p:nvPicPr>
        <p:blipFill rotWithShape="1">
          <a:blip r:embed="rId4">
            <a:alphaModFix/>
          </a:blip>
          <a:srcRect/>
          <a:stretch/>
        </p:blipFill>
        <p:spPr>
          <a:xfrm>
            <a:off x="1585850" y="510288"/>
            <a:ext cx="7904029" cy="608610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pSp>
        <p:nvGrpSpPr>
          <p:cNvPr id="490" name="Google Shape;490;p55"/>
          <p:cNvGrpSpPr/>
          <p:nvPr/>
        </p:nvGrpSpPr>
        <p:grpSpPr>
          <a:xfrm>
            <a:off x="0" y="0"/>
            <a:ext cx="12192000" cy="6858000"/>
            <a:chOff x="-35121" y="0"/>
            <a:chExt cx="9179121" cy="6858000"/>
          </a:xfrm>
        </p:grpSpPr>
        <p:pic>
          <p:nvPicPr>
            <p:cNvPr id="491" name="Google Shape;491;p55"/>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492" name="Google Shape;492;p55"/>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55"/>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494" name="Google Shape;494;p55" descr="٢٠٢٠٠٢٢٨_٢٢٥٧٥٥.jpg"/>
          <p:cNvPicPr preferRelativeResize="0"/>
          <p:nvPr/>
        </p:nvPicPr>
        <p:blipFill rotWithShape="1">
          <a:blip r:embed="rId4">
            <a:alphaModFix/>
          </a:blip>
          <a:srcRect/>
          <a:stretch/>
        </p:blipFill>
        <p:spPr>
          <a:xfrm>
            <a:off x="2128890" y="952500"/>
            <a:ext cx="6790824" cy="4953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499" name="Google Shape;499;p56"/>
          <p:cNvGrpSpPr/>
          <p:nvPr/>
        </p:nvGrpSpPr>
        <p:grpSpPr>
          <a:xfrm>
            <a:off x="-98474" y="0"/>
            <a:ext cx="12290474" cy="6858000"/>
            <a:chOff x="-35121" y="0"/>
            <a:chExt cx="9179121" cy="6858000"/>
          </a:xfrm>
        </p:grpSpPr>
        <p:pic>
          <p:nvPicPr>
            <p:cNvPr id="500" name="Google Shape;500;p56"/>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01" name="Google Shape;501;p56"/>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56"/>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503" name="Google Shape;503;p56" descr="٢٠٢٠٠٢٢٨_٢٣١١٣٥.jpg"/>
          <p:cNvPicPr preferRelativeResize="0"/>
          <p:nvPr/>
        </p:nvPicPr>
        <p:blipFill rotWithShape="1">
          <a:blip r:embed="rId4">
            <a:alphaModFix/>
          </a:blip>
          <a:srcRect/>
          <a:stretch/>
        </p:blipFill>
        <p:spPr>
          <a:xfrm>
            <a:off x="1960949" y="735219"/>
            <a:ext cx="7126706" cy="538756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57"/>
          <p:cNvGrpSpPr/>
          <p:nvPr/>
        </p:nvGrpSpPr>
        <p:grpSpPr>
          <a:xfrm>
            <a:off x="0" y="0"/>
            <a:ext cx="12192000" cy="6858000"/>
            <a:chOff x="-35121" y="0"/>
            <a:chExt cx="9179121" cy="6858000"/>
          </a:xfrm>
        </p:grpSpPr>
        <p:pic>
          <p:nvPicPr>
            <p:cNvPr id="509" name="Google Shape;509;p57"/>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10" name="Google Shape;510;p57"/>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57"/>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512" name="Google Shape;512;p57" descr="٢٠٢٠٠٢٢٨_٢٣٥٣٠٧.jpg"/>
          <p:cNvPicPr preferRelativeResize="0"/>
          <p:nvPr/>
        </p:nvPicPr>
        <p:blipFill rotWithShape="1">
          <a:blip r:embed="rId4">
            <a:alphaModFix/>
          </a:blip>
          <a:srcRect/>
          <a:stretch/>
        </p:blipFill>
        <p:spPr>
          <a:xfrm>
            <a:off x="2552781" y="1351006"/>
            <a:ext cx="7016195" cy="415598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pSp>
        <p:nvGrpSpPr>
          <p:cNvPr id="517" name="Google Shape;517;p58"/>
          <p:cNvGrpSpPr/>
          <p:nvPr/>
        </p:nvGrpSpPr>
        <p:grpSpPr>
          <a:xfrm>
            <a:off x="0" y="0"/>
            <a:ext cx="12192000" cy="6858000"/>
            <a:chOff x="-35121" y="0"/>
            <a:chExt cx="9179121" cy="6858000"/>
          </a:xfrm>
        </p:grpSpPr>
        <p:pic>
          <p:nvPicPr>
            <p:cNvPr id="518" name="Google Shape;518;p58"/>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19" name="Google Shape;519;p58"/>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58"/>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521" name="Google Shape;521;p58" descr="٢٠٢٠٠٢٢٨_٢٢٥٧٥٥.jpg"/>
          <p:cNvPicPr preferRelativeResize="0"/>
          <p:nvPr/>
        </p:nvPicPr>
        <p:blipFill rotWithShape="1">
          <a:blip r:embed="rId4">
            <a:alphaModFix/>
          </a:blip>
          <a:srcRect/>
          <a:stretch/>
        </p:blipFill>
        <p:spPr>
          <a:xfrm>
            <a:off x="1981002" y="844636"/>
            <a:ext cx="7086600" cy="516872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grpSp>
        <p:nvGrpSpPr>
          <p:cNvPr id="526" name="Google Shape;526;p59"/>
          <p:cNvGrpSpPr/>
          <p:nvPr/>
        </p:nvGrpSpPr>
        <p:grpSpPr>
          <a:xfrm>
            <a:off x="-71718" y="0"/>
            <a:ext cx="12263718" cy="6858000"/>
            <a:chOff x="-35121" y="0"/>
            <a:chExt cx="9179121" cy="6858000"/>
          </a:xfrm>
        </p:grpSpPr>
        <p:pic>
          <p:nvPicPr>
            <p:cNvPr id="527" name="Google Shape;527;p59"/>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28" name="Google Shape;528;p59"/>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59"/>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530" name="Google Shape;530;p59" descr="٢٠٢٠٠٢٢٨_٢٢٥٧٥٥.jpg"/>
          <p:cNvPicPr preferRelativeResize="0"/>
          <p:nvPr/>
        </p:nvPicPr>
        <p:blipFill rotWithShape="1">
          <a:blip r:embed="rId4">
            <a:alphaModFix/>
          </a:blip>
          <a:srcRect/>
          <a:stretch/>
        </p:blipFill>
        <p:spPr>
          <a:xfrm>
            <a:off x="2095301" y="928002"/>
            <a:ext cx="6858000" cy="500199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pSp>
        <p:nvGrpSpPr>
          <p:cNvPr id="535" name="Google Shape;535;p60"/>
          <p:cNvGrpSpPr/>
          <p:nvPr/>
        </p:nvGrpSpPr>
        <p:grpSpPr>
          <a:xfrm>
            <a:off x="0" y="0"/>
            <a:ext cx="12309231" cy="6858000"/>
            <a:chOff x="-35121" y="0"/>
            <a:chExt cx="9179121" cy="6858000"/>
          </a:xfrm>
        </p:grpSpPr>
        <p:pic>
          <p:nvPicPr>
            <p:cNvPr id="536" name="Google Shape;536;p60"/>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37" name="Google Shape;537;p60"/>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60"/>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539" name="Google Shape;539;p60"/>
          <p:cNvSpPr txBox="1"/>
          <p:nvPr/>
        </p:nvSpPr>
        <p:spPr>
          <a:xfrm>
            <a:off x="1524000" y="2438401"/>
            <a:ext cx="8382000" cy="184665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6000">
                <a:solidFill>
                  <a:srgbClr val="013657"/>
                </a:solidFill>
                <a:latin typeface="Arial"/>
                <a:ea typeface="Arial"/>
                <a:cs typeface="Arial"/>
                <a:sym typeface="Arial"/>
              </a:rPr>
              <a:t>مداخل ومخارج لوحة</a:t>
            </a:r>
            <a:endParaRPr/>
          </a:p>
          <a:p>
            <a:pPr marL="0" marR="0" lvl="0" indent="0" algn="ctr" rtl="1">
              <a:spcBef>
                <a:spcPts val="0"/>
              </a:spcBef>
              <a:spcAft>
                <a:spcPts val="0"/>
              </a:spcAft>
              <a:buNone/>
            </a:pPr>
            <a:r>
              <a:rPr lang="en-US" sz="5400" b="1">
                <a:solidFill>
                  <a:srgbClr val="013657"/>
                </a:solidFill>
                <a:latin typeface="Teko"/>
                <a:ea typeface="Teko"/>
                <a:cs typeface="Teko"/>
                <a:sym typeface="Teko"/>
              </a:rPr>
              <a:t>Arduino UNO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16"/>
          <p:cNvGrpSpPr/>
          <p:nvPr/>
        </p:nvGrpSpPr>
        <p:grpSpPr>
          <a:xfrm>
            <a:off x="-154745" y="0"/>
            <a:ext cx="12346745" cy="6858000"/>
            <a:chOff x="1488880" y="0"/>
            <a:chExt cx="9179120" cy="6858000"/>
          </a:xfrm>
        </p:grpSpPr>
        <p:pic>
          <p:nvPicPr>
            <p:cNvPr id="119" name="Google Shape;119;p16"/>
            <p:cNvPicPr preferRelativeResize="0"/>
            <p:nvPr/>
          </p:nvPicPr>
          <p:blipFill rotWithShape="1">
            <a:blip r:embed="rId3">
              <a:alphaModFix/>
            </a:blip>
            <a:srcRect/>
            <a:stretch/>
          </p:blipFill>
          <p:spPr>
            <a:xfrm>
              <a:off x="1523604" y="0"/>
              <a:ext cx="8001397" cy="6858000"/>
            </a:xfrm>
            <a:prstGeom prst="rect">
              <a:avLst/>
            </a:prstGeom>
            <a:noFill/>
            <a:ln w="9525" cap="flat" cmpd="sng">
              <a:solidFill>
                <a:srgbClr val="DAE9F6"/>
              </a:solidFill>
              <a:prstDash val="solid"/>
              <a:round/>
              <a:headEnd type="none" w="sm" len="sm"/>
              <a:tailEnd type="none" w="sm" len="sm"/>
            </a:ln>
          </p:spPr>
        </p:pic>
        <p:sp>
          <p:nvSpPr>
            <p:cNvPr id="120" name="Google Shape;120;p16"/>
            <p:cNvSpPr/>
            <p:nvPr/>
          </p:nvSpPr>
          <p:spPr>
            <a:xfrm>
              <a:off x="9525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16"/>
            <p:cNvSpPr/>
            <p:nvPr/>
          </p:nvSpPr>
          <p:spPr>
            <a:xfrm>
              <a:off x="1488880"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122" name="Google Shape;122;p16"/>
          <p:cNvSpPr/>
          <p:nvPr/>
        </p:nvSpPr>
        <p:spPr>
          <a:xfrm>
            <a:off x="0" y="2144644"/>
            <a:ext cx="11087100" cy="3145813"/>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4000" dirty="0" err="1">
                <a:solidFill>
                  <a:srgbClr val="013657"/>
                </a:solidFill>
                <a:cs typeface="DecoType Naskh Variants" panose="02010400000000000000" pitchFamily="2" charset="-78"/>
                <a:sym typeface="Arial"/>
              </a:rPr>
              <a:t>لذلك</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اليوم</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سنجيب</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على</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الكثير</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من</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الأسئلة</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المطروحة</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حول</a:t>
            </a:r>
            <a:r>
              <a:rPr lang="en-US" sz="4000" dirty="0">
                <a:solidFill>
                  <a:srgbClr val="013657"/>
                </a:solidFill>
                <a:cs typeface="DecoType Naskh Variants" panose="02010400000000000000" pitchFamily="2" charset="-78"/>
                <a:sym typeface="Arial"/>
              </a:rPr>
              <a:t> الاردوينو </a:t>
            </a:r>
            <a:r>
              <a:rPr lang="en-US" sz="4000" dirty="0" err="1">
                <a:solidFill>
                  <a:srgbClr val="013657"/>
                </a:solidFill>
                <a:cs typeface="DecoType Naskh Variants" panose="02010400000000000000" pitchFamily="2" charset="-78"/>
                <a:sym typeface="Arial"/>
              </a:rPr>
              <a:t>مثل</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لماذا</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الأردينو</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هو</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الخيار</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الأفضل</a:t>
            </a:r>
            <a:r>
              <a:rPr lang="en-US" sz="4000" dirty="0">
                <a:solidFill>
                  <a:srgbClr val="013657"/>
                </a:solidFill>
                <a:cs typeface="DecoType Naskh Variants" panose="02010400000000000000" pitchFamily="2" charset="-78"/>
                <a:sym typeface="Arial"/>
              </a:rPr>
              <a:t>؟ أنواع لوحات الاردوينو، </a:t>
            </a:r>
            <a:r>
              <a:rPr lang="en-US" sz="4000" dirty="0" err="1">
                <a:solidFill>
                  <a:srgbClr val="013657"/>
                </a:solidFill>
                <a:cs typeface="DecoType Naskh Variants" panose="02010400000000000000" pitchFamily="2" charset="-78"/>
                <a:sym typeface="Arial"/>
              </a:rPr>
              <a:t>وكيف</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تَختار</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اللوحة</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الأنسب</a:t>
            </a:r>
            <a:r>
              <a:rPr lang="en-US" sz="4000" dirty="0">
                <a:solidFill>
                  <a:srgbClr val="013657"/>
                </a:solidFill>
                <a:cs typeface="DecoType Naskh Variants" panose="02010400000000000000" pitchFamily="2" charset="-78"/>
                <a:sym typeface="Arial"/>
              </a:rPr>
              <a:t> </a:t>
            </a:r>
            <a:r>
              <a:rPr lang="en-US" sz="4000" dirty="0" err="1">
                <a:solidFill>
                  <a:srgbClr val="013657"/>
                </a:solidFill>
                <a:cs typeface="DecoType Naskh Variants" panose="02010400000000000000" pitchFamily="2" charset="-78"/>
                <a:sym typeface="Arial"/>
              </a:rPr>
              <a:t>لمشروعك</a:t>
            </a:r>
            <a:r>
              <a:rPr lang="en-US" sz="4000" dirty="0">
                <a:solidFill>
                  <a:srgbClr val="013657"/>
                </a:solidFill>
                <a:cs typeface="DecoType Naskh Variants" panose="02010400000000000000" pitchFamily="2" charset="-78"/>
                <a:sym typeface="Arial"/>
              </a:rPr>
              <a:t>؟</a:t>
            </a:r>
            <a:endParaRPr sz="1800" dirty="0">
              <a:cs typeface="DecoType Naskh Variants" panose="02010400000000000000"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grpSp>
        <p:nvGrpSpPr>
          <p:cNvPr id="544" name="Google Shape;544;p61"/>
          <p:cNvGrpSpPr/>
          <p:nvPr/>
        </p:nvGrpSpPr>
        <p:grpSpPr>
          <a:xfrm>
            <a:off x="0" y="0"/>
            <a:ext cx="12192000" cy="6858000"/>
            <a:chOff x="-35121" y="0"/>
            <a:chExt cx="9179121" cy="6858000"/>
          </a:xfrm>
        </p:grpSpPr>
        <p:pic>
          <p:nvPicPr>
            <p:cNvPr id="545" name="Google Shape;545;p61"/>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46" name="Google Shape;546;p61"/>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61"/>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548" name="Google Shape;548;p61"/>
          <p:cNvSpPr txBox="1"/>
          <p:nvPr/>
        </p:nvSpPr>
        <p:spPr>
          <a:xfrm>
            <a:off x="1524000" y="1143000"/>
            <a:ext cx="8229600" cy="707886"/>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a:solidFill>
                  <a:srgbClr val="013657"/>
                </a:solidFill>
                <a:latin typeface="Arial"/>
                <a:ea typeface="Arial"/>
                <a:cs typeface="Arial"/>
                <a:sym typeface="Arial"/>
              </a:rPr>
              <a:t>مدخل تزويد لوحة </a:t>
            </a:r>
            <a:r>
              <a:rPr lang="en-US" sz="4000" b="1">
                <a:solidFill>
                  <a:srgbClr val="013657"/>
                </a:solidFill>
                <a:latin typeface="Teko"/>
                <a:ea typeface="Teko"/>
                <a:cs typeface="Teko"/>
                <a:sym typeface="Teko"/>
              </a:rPr>
              <a:t>Arduino UNO  </a:t>
            </a:r>
            <a:r>
              <a:rPr lang="en-US" sz="4000">
                <a:solidFill>
                  <a:srgbClr val="013657"/>
                </a:solidFill>
                <a:latin typeface="Arial"/>
                <a:ea typeface="Arial"/>
                <a:cs typeface="Arial"/>
                <a:sym typeface="Arial"/>
              </a:rPr>
              <a:t>بالطاقة الكهربائية</a:t>
            </a:r>
            <a:endParaRPr/>
          </a:p>
        </p:txBody>
      </p:sp>
      <p:pic>
        <p:nvPicPr>
          <p:cNvPr id="549" name="Google Shape;549;p61" descr="٢٠٢٠٠٢٢٩_٠٠٢٥١٦.jpg"/>
          <p:cNvPicPr preferRelativeResize="0"/>
          <p:nvPr/>
        </p:nvPicPr>
        <p:blipFill rotWithShape="1">
          <a:blip r:embed="rId4">
            <a:alphaModFix/>
          </a:blip>
          <a:srcRect/>
          <a:stretch/>
        </p:blipFill>
        <p:spPr>
          <a:xfrm>
            <a:off x="1965456" y="2384349"/>
            <a:ext cx="7559544" cy="3438740"/>
          </a:xfrm>
          <a:prstGeom prst="rect">
            <a:avLst/>
          </a:prstGeom>
          <a:noFill/>
          <a:ln>
            <a:noFill/>
          </a:ln>
        </p:spPr>
      </p:pic>
      <p:sp>
        <p:nvSpPr>
          <p:cNvPr id="550" name="Google Shape;550;p61"/>
          <p:cNvSpPr/>
          <p:nvPr/>
        </p:nvSpPr>
        <p:spPr>
          <a:xfrm>
            <a:off x="6858000" y="3135243"/>
            <a:ext cx="2438400" cy="2438400"/>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555" name="Google Shape;555;p62"/>
          <p:cNvGrpSpPr/>
          <p:nvPr/>
        </p:nvGrpSpPr>
        <p:grpSpPr>
          <a:xfrm>
            <a:off x="0" y="0"/>
            <a:ext cx="12192000" cy="6858000"/>
            <a:chOff x="-35121" y="0"/>
            <a:chExt cx="9179121" cy="6858000"/>
          </a:xfrm>
        </p:grpSpPr>
        <p:pic>
          <p:nvPicPr>
            <p:cNvPr id="556" name="Google Shape;556;p62"/>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57" name="Google Shape;557;p62"/>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62"/>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pic>
        <p:nvPicPr>
          <p:cNvPr id="559" name="Google Shape;559;p62" descr="http://t0.gstatic.com/images?q=tbn%3AANd9GcQpBEKBNSzvu85S6Fu0cIlUHigUwyAVVLHnVODMKyD88bAj_7Lnqnok-7YE5niuwxABqnCkZDx9&amp;usqp=CAc"/>
          <p:cNvPicPr preferRelativeResize="0"/>
          <p:nvPr/>
        </p:nvPicPr>
        <p:blipFill rotWithShape="1">
          <a:blip r:embed="rId4">
            <a:alphaModFix/>
          </a:blip>
          <a:srcRect b="26582"/>
          <a:stretch/>
        </p:blipFill>
        <p:spPr>
          <a:xfrm>
            <a:off x="1524001" y="838200"/>
            <a:ext cx="3009899" cy="2209800"/>
          </a:xfrm>
          <a:prstGeom prst="rect">
            <a:avLst/>
          </a:prstGeom>
          <a:noFill/>
          <a:ln>
            <a:noFill/>
          </a:ln>
        </p:spPr>
      </p:pic>
      <p:sp>
        <p:nvSpPr>
          <p:cNvPr id="560" name="Google Shape;560;p62"/>
          <p:cNvSpPr txBox="1"/>
          <p:nvPr/>
        </p:nvSpPr>
        <p:spPr>
          <a:xfrm>
            <a:off x="4419600" y="530226"/>
            <a:ext cx="5140125" cy="193899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a:solidFill>
                  <a:srgbClr val="013657"/>
                </a:solidFill>
                <a:latin typeface="Arial"/>
                <a:ea typeface="Arial"/>
                <a:cs typeface="Arial"/>
                <a:sym typeface="Arial"/>
              </a:rPr>
              <a:t>مدخل توصيل لوحة Arduino UNO بالحاسب</a:t>
            </a:r>
            <a:endParaRPr/>
          </a:p>
          <a:p>
            <a:pPr marL="0" marR="0" lvl="0" indent="0" algn="ctr" rtl="1">
              <a:spcBef>
                <a:spcPts val="0"/>
              </a:spcBef>
              <a:spcAft>
                <a:spcPts val="0"/>
              </a:spcAft>
              <a:buNone/>
            </a:pPr>
            <a:r>
              <a:rPr lang="en-US" sz="4000">
                <a:solidFill>
                  <a:srgbClr val="013657"/>
                </a:solidFill>
                <a:latin typeface="Arial"/>
                <a:ea typeface="Arial"/>
                <a:cs typeface="Arial"/>
                <a:sym typeface="Arial"/>
              </a:rPr>
              <a:t>بقصد البرمجة</a:t>
            </a:r>
            <a:endParaRPr/>
          </a:p>
        </p:txBody>
      </p:sp>
      <p:pic>
        <p:nvPicPr>
          <p:cNvPr id="561" name="Google Shape;561;p62" descr="٢٠٢٠٠٢٢٩_٠٠١٢٣٨.jpg"/>
          <p:cNvPicPr preferRelativeResize="0"/>
          <p:nvPr/>
        </p:nvPicPr>
        <p:blipFill rotWithShape="1">
          <a:blip r:embed="rId5">
            <a:alphaModFix/>
          </a:blip>
          <a:srcRect/>
          <a:stretch/>
        </p:blipFill>
        <p:spPr>
          <a:xfrm>
            <a:off x="2476500" y="3001737"/>
            <a:ext cx="6515100" cy="3367047"/>
          </a:xfrm>
          <a:prstGeom prst="rect">
            <a:avLst/>
          </a:prstGeom>
          <a:noFill/>
          <a:ln>
            <a:noFill/>
          </a:ln>
        </p:spPr>
      </p:pic>
      <p:sp>
        <p:nvSpPr>
          <p:cNvPr id="562" name="Google Shape;562;p62"/>
          <p:cNvSpPr/>
          <p:nvPr/>
        </p:nvSpPr>
        <p:spPr>
          <a:xfrm>
            <a:off x="3657600" y="4667113"/>
            <a:ext cx="1981200" cy="1701671"/>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63" name="Google Shape;563;p62"/>
          <p:cNvCxnSpPr/>
          <p:nvPr/>
        </p:nvCxnSpPr>
        <p:spPr>
          <a:xfrm>
            <a:off x="2057400" y="3487565"/>
            <a:ext cx="2133600" cy="2057400"/>
          </a:xfrm>
          <a:prstGeom prst="straightConnector1">
            <a:avLst/>
          </a:prstGeom>
          <a:noFill/>
          <a:ln w="38100" cap="flat" cmpd="sng">
            <a:solidFill>
              <a:srgbClr val="C00000"/>
            </a:solidFill>
            <a:prstDash val="solid"/>
            <a:miter lim="800000"/>
            <a:headEnd type="none" w="sm" len="sm"/>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63"/>
          <p:cNvGrpSpPr/>
          <p:nvPr/>
        </p:nvGrpSpPr>
        <p:grpSpPr>
          <a:xfrm>
            <a:off x="0" y="0"/>
            <a:ext cx="12192000" cy="6858000"/>
            <a:chOff x="-35121" y="0"/>
            <a:chExt cx="9179121" cy="6858000"/>
          </a:xfrm>
        </p:grpSpPr>
        <p:pic>
          <p:nvPicPr>
            <p:cNvPr id="569" name="Google Shape;569;p63"/>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70" name="Google Shape;570;p63"/>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63"/>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572" name="Google Shape;572;p63"/>
          <p:cNvSpPr txBox="1"/>
          <p:nvPr/>
        </p:nvSpPr>
        <p:spPr>
          <a:xfrm>
            <a:off x="1524000" y="611924"/>
            <a:ext cx="8035724" cy="138499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a:solidFill>
                  <a:srgbClr val="013657"/>
                </a:solidFill>
                <a:latin typeface="Arial"/>
                <a:ea typeface="Arial"/>
                <a:cs typeface="Arial"/>
                <a:sym typeface="Arial"/>
              </a:rPr>
              <a:t>مجموعة المداخل والمخارج </a:t>
            </a:r>
            <a:r>
              <a:rPr lang="en-US" sz="4000" b="1" u="sng">
                <a:solidFill>
                  <a:srgbClr val="013657"/>
                </a:solidFill>
                <a:latin typeface="Arial"/>
                <a:ea typeface="Arial"/>
                <a:cs typeface="Arial"/>
                <a:sym typeface="Arial"/>
              </a:rPr>
              <a:t>الرقمية</a:t>
            </a:r>
            <a:r>
              <a:rPr lang="en-US" sz="4000" u="sng">
                <a:solidFill>
                  <a:srgbClr val="013657"/>
                </a:solidFill>
                <a:latin typeface="Arial"/>
                <a:ea typeface="Arial"/>
                <a:cs typeface="Arial"/>
                <a:sym typeface="Arial"/>
              </a:rPr>
              <a:t> </a:t>
            </a:r>
            <a:r>
              <a:rPr lang="en-US" sz="4000">
                <a:solidFill>
                  <a:srgbClr val="013657"/>
                </a:solidFill>
                <a:latin typeface="Arial"/>
                <a:ea typeface="Arial"/>
                <a:cs typeface="Arial"/>
                <a:sym typeface="Arial"/>
              </a:rPr>
              <a:t> للوحة الأردينو أونو</a:t>
            </a:r>
            <a:endParaRPr/>
          </a:p>
          <a:p>
            <a:pPr marL="0" marR="0" lvl="0" indent="0" algn="ctr" rtl="1">
              <a:spcBef>
                <a:spcPts val="0"/>
              </a:spcBef>
              <a:spcAft>
                <a:spcPts val="0"/>
              </a:spcAft>
              <a:buNone/>
            </a:pPr>
            <a:r>
              <a:rPr lang="en-US" sz="4000">
                <a:solidFill>
                  <a:srgbClr val="013657"/>
                </a:solidFill>
                <a:latin typeface="Arial"/>
                <a:ea typeface="Arial"/>
                <a:cs typeface="Arial"/>
                <a:sym typeface="Arial"/>
              </a:rPr>
              <a:t> </a:t>
            </a:r>
            <a:r>
              <a:rPr lang="en-US" sz="4400" b="1">
                <a:solidFill>
                  <a:srgbClr val="013657"/>
                </a:solidFill>
                <a:latin typeface="Teko"/>
                <a:ea typeface="Teko"/>
                <a:cs typeface="Teko"/>
                <a:sym typeface="Teko"/>
              </a:rPr>
              <a:t>Arduino UNO</a:t>
            </a:r>
            <a:endParaRPr/>
          </a:p>
        </p:txBody>
      </p:sp>
      <p:grpSp>
        <p:nvGrpSpPr>
          <p:cNvPr id="573" name="Google Shape;573;p63"/>
          <p:cNvGrpSpPr/>
          <p:nvPr/>
        </p:nvGrpSpPr>
        <p:grpSpPr>
          <a:xfrm>
            <a:off x="3050978" y="2063945"/>
            <a:ext cx="6019800" cy="4249064"/>
            <a:chOff x="0" y="94336"/>
            <a:chExt cx="9144000" cy="6669328"/>
          </a:xfrm>
        </p:grpSpPr>
        <p:pic>
          <p:nvPicPr>
            <p:cNvPr id="574" name="Google Shape;574;p63" descr="٢٠٢٠٠٢٢٨_٢٢٥٧٥٥.jpg"/>
            <p:cNvPicPr preferRelativeResize="0"/>
            <p:nvPr/>
          </p:nvPicPr>
          <p:blipFill rotWithShape="1">
            <a:blip r:embed="rId4">
              <a:alphaModFix/>
            </a:blip>
            <a:srcRect/>
            <a:stretch/>
          </p:blipFill>
          <p:spPr>
            <a:xfrm>
              <a:off x="0" y="94336"/>
              <a:ext cx="9144000" cy="6669328"/>
            </a:xfrm>
            <a:prstGeom prst="rect">
              <a:avLst/>
            </a:prstGeom>
            <a:noFill/>
            <a:ln>
              <a:noFill/>
            </a:ln>
          </p:spPr>
        </p:pic>
        <p:sp>
          <p:nvSpPr>
            <p:cNvPr id="575" name="Google Shape;575;p63"/>
            <p:cNvSpPr/>
            <p:nvPr/>
          </p:nvSpPr>
          <p:spPr>
            <a:xfrm>
              <a:off x="4343400" y="228600"/>
              <a:ext cx="4495799" cy="1600200"/>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580" name="Google Shape;580;p64"/>
          <p:cNvGrpSpPr/>
          <p:nvPr/>
        </p:nvGrpSpPr>
        <p:grpSpPr>
          <a:xfrm>
            <a:off x="0" y="0"/>
            <a:ext cx="12192000" cy="6858000"/>
            <a:chOff x="-35121" y="0"/>
            <a:chExt cx="9179121" cy="6858000"/>
          </a:xfrm>
        </p:grpSpPr>
        <p:pic>
          <p:nvPicPr>
            <p:cNvPr id="581" name="Google Shape;581;p64"/>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82" name="Google Shape;582;p64"/>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3" name="Google Shape;583;p64"/>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584" name="Google Shape;584;p64"/>
          <p:cNvSpPr txBox="1"/>
          <p:nvPr/>
        </p:nvSpPr>
        <p:spPr>
          <a:xfrm>
            <a:off x="1524000" y="533400"/>
            <a:ext cx="8001000" cy="563227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b="1" dirty="0">
                <a:solidFill>
                  <a:srgbClr val="FF0000"/>
                </a:solidFill>
                <a:latin typeface="Arial"/>
                <a:ea typeface="Arial"/>
                <a:cs typeface="Arial"/>
                <a:sym typeface="Arial"/>
              </a:rPr>
              <a:t>14</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منفذ</a:t>
            </a:r>
            <a:r>
              <a:rPr lang="en-US" sz="4000" dirty="0">
                <a:solidFill>
                  <a:srgbClr val="013657"/>
                </a:solidFill>
                <a:latin typeface="Arial"/>
                <a:ea typeface="Arial"/>
                <a:cs typeface="Arial"/>
                <a:sym typeface="Arial"/>
              </a:rPr>
              <a:t> ( </a:t>
            </a:r>
            <a:r>
              <a:rPr lang="en-US" sz="4000" dirty="0" err="1">
                <a:solidFill>
                  <a:srgbClr val="013657"/>
                </a:solidFill>
                <a:latin typeface="Arial"/>
                <a:ea typeface="Arial"/>
                <a:cs typeface="Arial"/>
                <a:sym typeface="Arial"/>
              </a:rPr>
              <a:t>من</a:t>
            </a:r>
            <a:r>
              <a:rPr lang="en-US" sz="4000" dirty="0">
                <a:solidFill>
                  <a:srgbClr val="013657"/>
                </a:solidFill>
                <a:latin typeface="Arial"/>
                <a:ea typeface="Arial"/>
                <a:cs typeface="Arial"/>
                <a:sym typeface="Arial"/>
              </a:rPr>
              <a:t> </a:t>
            </a:r>
            <a:r>
              <a:rPr lang="en-US" sz="4000" b="1" dirty="0">
                <a:solidFill>
                  <a:srgbClr val="FF0000"/>
                </a:solidFill>
                <a:latin typeface="Arial"/>
                <a:ea typeface="Arial"/>
                <a:cs typeface="Arial"/>
                <a:sym typeface="Arial"/>
              </a:rPr>
              <a:t>0</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وحتى</a:t>
            </a:r>
            <a:r>
              <a:rPr lang="en-US" sz="4000" dirty="0">
                <a:solidFill>
                  <a:srgbClr val="013657"/>
                </a:solidFill>
                <a:latin typeface="Arial"/>
                <a:ea typeface="Arial"/>
                <a:cs typeface="Arial"/>
                <a:sym typeface="Arial"/>
              </a:rPr>
              <a:t> </a:t>
            </a:r>
            <a:r>
              <a:rPr lang="en-US" sz="4000" b="1" dirty="0">
                <a:solidFill>
                  <a:srgbClr val="FF0000"/>
                </a:solidFill>
                <a:latin typeface="Arial"/>
                <a:ea typeface="Arial"/>
                <a:cs typeface="Arial"/>
                <a:sym typeface="Arial"/>
              </a:rPr>
              <a:t>13</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يمكن</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ان</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تستخدم</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كمداخل</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أو</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مخارج</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رقمية</a:t>
            </a:r>
            <a:endParaRPr dirty="0"/>
          </a:p>
          <a:p>
            <a:pPr marL="0" marR="0" lvl="0" indent="0" algn="ctr" rtl="1">
              <a:spcBef>
                <a:spcPts val="0"/>
              </a:spcBef>
              <a:spcAft>
                <a:spcPts val="0"/>
              </a:spcAft>
              <a:buNone/>
            </a:pPr>
            <a:endParaRPr sz="4000" dirty="0">
              <a:solidFill>
                <a:srgbClr val="013657"/>
              </a:solidFill>
              <a:latin typeface="Arial"/>
              <a:ea typeface="Arial"/>
              <a:cs typeface="Arial"/>
              <a:sym typeface="Arial"/>
            </a:endParaRPr>
          </a:p>
          <a:p>
            <a:pPr marL="0" marR="0" lvl="0" indent="0" algn="ctr" rtl="1">
              <a:spcBef>
                <a:spcPts val="0"/>
              </a:spcBef>
              <a:spcAft>
                <a:spcPts val="0"/>
              </a:spcAft>
              <a:buNone/>
            </a:pPr>
            <a:r>
              <a:rPr lang="en-US" sz="4000" dirty="0" err="1">
                <a:solidFill>
                  <a:srgbClr val="013657"/>
                </a:solidFill>
                <a:latin typeface="Arial"/>
                <a:ea typeface="Arial"/>
                <a:cs typeface="Arial"/>
                <a:sym typeface="Arial"/>
              </a:rPr>
              <a:t>المنافذ</a:t>
            </a:r>
            <a:r>
              <a:rPr lang="en-US" sz="4000" dirty="0">
                <a:solidFill>
                  <a:srgbClr val="013657"/>
                </a:solidFill>
                <a:latin typeface="Arial"/>
                <a:ea typeface="Arial"/>
                <a:cs typeface="Arial"/>
                <a:sym typeface="Arial"/>
              </a:rPr>
              <a:t>  </a:t>
            </a:r>
            <a:r>
              <a:rPr lang="en-US" sz="4000" b="1" dirty="0">
                <a:solidFill>
                  <a:srgbClr val="FF0000"/>
                </a:solidFill>
                <a:latin typeface="Arial"/>
                <a:ea typeface="Arial"/>
                <a:cs typeface="Arial"/>
                <a:sym typeface="Arial"/>
              </a:rPr>
              <a:t>3 </a:t>
            </a:r>
            <a:r>
              <a:rPr lang="en-US" sz="4000" dirty="0">
                <a:solidFill>
                  <a:srgbClr val="013657"/>
                </a:solidFill>
                <a:latin typeface="Arial"/>
                <a:ea typeface="Arial"/>
                <a:cs typeface="Arial"/>
                <a:sym typeface="Arial"/>
              </a:rPr>
              <a:t> و </a:t>
            </a:r>
            <a:r>
              <a:rPr lang="en-US" sz="4000" b="1" dirty="0">
                <a:solidFill>
                  <a:srgbClr val="FF0000"/>
                </a:solidFill>
                <a:latin typeface="Arial"/>
                <a:ea typeface="Arial"/>
                <a:cs typeface="Arial"/>
                <a:sym typeface="Arial"/>
              </a:rPr>
              <a:t>5</a:t>
            </a:r>
            <a:r>
              <a:rPr lang="en-US" sz="4000" dirty="0">
                <a:solidFill>
                  <a:srgbClr val="013657"/>
                </a:solidFill>
                <a:latin typeface="Arial"/>
                <a:ea typeface="Arial"/>
                <a:cs typeface="Arial"/>
                <a:sym typeface="Arial"/>
              </a:rPr>
              <a:t> و </a:t>
            </a:r>
            <a:r>
              <a:rPr lang="en-US" sz="4000" b="1" dirty="0">
                <a:solidFill>
                  <a:srgbClr val="FF0000"/>
                </a:solidFill>
                <a:latin typeface="Arial"/>
                <a:ea typeface="Arial"/>
                <a:cs typeface="Arial"/>
                <a:sym typeface="Arial"/>
              </a:rPr>
              <a:t>6 </a:t>
            </a:r>
            <a:r>
              <a:rPr lang="en-US" sz="4000" dirty="0">
                <a:solidFill>
                  <a:srgbClr val="013657"/>
                </a:solidFill>
                <a:latin typeface="Arial"/>
                <a:ea typeface="Arial"/>
                <a:cs typeface="Arial"/>
                <a:sym typeface="Arial"/>
              </a:rPr>
              <a:t>و </a:t>
            </a:r>
            <a:r>
              <a:rPr lang="en-US" sz="4000" b="1" dirty="0">
                <a:solidFill>
                  <a:srgbClr val="FF0000"/>
                </a:solidFill>
                <a:latin typeface="Arial"/>
                <a:ea typeface="Arial"/>
                <a:cs typeface="Arial"/>
                <a:sym typeface="Arial"/>
              </a:rPr>
              <a:t>9 </a:t>
            </a:r>
            <a:r>
              <a:rPr lang="en-US" sz="4000" dirty="0">
                <a:solidFill>
                  <a:srgbClr val="013657"/>
                </a:solidFill>
                <a:latin typeface="Arial"/>
                <a:ea typeface="Arial"/>
                <a:cs typeface="Arial"/>
                <a:sym typeface="Arial"/>
              </a:rPr>
              <a:t>و</a:t>
            </a:r>
            <a:r>
              <a:rPr lang="en-US" sz="4000" b="1" dirty="0">
                <a:solidFill>
                  <a:srgbClr val="FF0000"/>
                </a:solidFill>
                <a:latin typeface="Arial"/>
                <a:ea typeface="Arial"/>
                <a:cs typeface="Arial"/>
                <a:sym typeface="Arial"/>
              </a:rPr>
              <a:t>10 </a:t>
            </a:r>
            <a:r>
              <a:rPr lang="en-US" sz="4000" dirty="0">
                <a:solidFill>
                  <a:srgbClr val="013657"/>
                </a:solidFill>
                <a:latin typeface="Arial"/>
                <a:ea typeface="Arial"/>
                <a:cs typeface="Arial"/>
                <a:sym typeface="Arial"/>
              </a:rPr>
              <a:t>و</a:t>
            </a:r>
            <a:r>
              <a:rPr lang="en-US" sz="4000" b="1" dirty="0">
                <a:solidFill>
                  <a:srgbClr val="FF0000"/>
                </a:solidFill>
                <a:latin typeface="Arial"/>
                <a:ea typeface="Arial"/>
                <a:cs typeface="Arial"/>
                <a:sym typeface="Arial"/>
              </a:rPr>
              <a:t>11 </a:t>
            </a:r>
            <a:r>
              <a:rPr lang="en-US" sz="4000" dirty="0" err="1">
                <a:solidFill>
                  <a:srgbClr val="013657"/>
                </a:solidFill>
                <a:latin typeface="Arial"/>
                <a:ea typeface="Arial"/>
                <a:cs typeface="Arial"/>
                <a:sym typeface="Arial"/>
              </a:rPr>
              <a:t>المشار</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اليها</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بالرمز</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موجة</a:t>
            </a:r>
            <a:endParaRPr dirty="0"/>
          </a:p>
          <a:p>
            <a:pPr marL="0" marR="0" lvl="0" indent="0" algn="ctr" rtl="1">
              <a:spcBef>
                <a:spcPts val="0"/>
              </a:spcBef>
              <a:spcAft>
                <a:spcPts val="0"/>
              </a:spcAft>
              <a:buNone/>
            </a:pPr>
            <a:endParaRPr sz="4000" dirty="0">
              <a:solidFill>
                <a:schemeClr val="dk1"/>
              </a:solidFill>
              <a:latin typeface="Arimo"/>
              <a:ea typeface="Arimo"/>
              <a:cs typeface="Arimo"/>
              <a:sym typeface="Arimo"/>
            </a:endParaRPr>
          </a:p>
          <a:p>
            <a:pPr marL="0" marR="0" lvl="0" indent="0" algn="ctr" rtl="1">
              <a:spcBef>
                <a:spcPts val="0"/>
              </a:spcBef>
              <a:spcAft>
                <a:spcPts val="0"/>
              </a:spcAft>
              <a:buNone/>
            </a:pPr>
            <a:r>
              <a:rPr lang="en-US" sz="4000" dirty="0" err="1">
                <a:solidFill>
                  <a:srgbClr val="013657"/>
                </a:solidFill>
                <a:latin typeface="Arial"/>
                <a:ea typeface="Arial"/>
                <a:cs typeface="Arial"/>
                <a:sym typeface="Arial"/>
              </a:rPr>
              <a:t>تدعم</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خاصية</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تعديل</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عرض</a:t>
            </a:r>
            <a:r>
              <a:rPr lang="en-US" sz="4000" dirty="0">
                <a:solidFill>
                  <a:srgbClr val="013657"/>
                </a:solidFill>
                <a:latin typeface="Arial"/>
                <a:ea typeface="Arial"/>
                <a:cs typeface="Arial"/>
                <a:sym typeface="Arial"/>
              </a:rPr>
              <a:t> </a:t>
            </a:r>
            <a:r>
              <a:rPr lang="en-US" sz="4000" dirty="0" err="1">
                <a:solidFill>
                  <a:srgbClr val="013657"/>
                </a:solidFill>
                <a:latin typeface="Arial"/>
                <a:ea typeface="Arial"/>
                <a:cs typeface="Arial"/>
                <a:sym typeface="Arial"/>
              </a:rPr>
              <a:t>النبضة</a:t>
            </a:r>
            <a:r>
              <a:rPr lang="en-US" sz="4000" dirty="0">
                <a:solidFill>
                  <a:srgbClr val="013657"/>
                </a:solidFill>
                <a:latin typeface="Arial"/>
                <a:ea typeface="Arial"/>
                <a:cs typeface="Arial"/>
                <a:sym typeface="Arial"/>
              </a:rPr>
              <a:t> </a:t>
            </a:r>
            <a:r>
              <a:rPr lang="en-US" sz="4000" dirty="0">
                <a:solidFill>
                  <a:schemeClr val="dk1"/>
                </a:solidFill>
                <a:latin typeface="Arimo"/>
                <a:ea typeface="Arimo"/>
                <a:cs typeface="Arimo"/>
                <a:sym typeface="Arimo"/>
              </a:rPr>
              <a:t>( </a:t>
            </a:r>
            <a:r>
              <a:rPr lang="en-US" sz="4000" b="1" dirty="0">
                <a:solidFill>
                  <a:srgbClr val="FF0000"/>
                </a:solidFill>
                <a:latin typeface="Teko"/>
                <a:ea typeface="Teko"/>
                <a:cs typeface="Teko"/>
                <a:sym typeface="Teko"/>
              </a:rPr>
              <a:t>PWM</a:t>
            </a:r>
            <a:r>
              <a:rPr lang="en-US" sz="4000" dirty="0">
                <a:solidFill>
                  <a:schemeClr val="dk1"/>
                </a:solidFill>
                <a:latin typeface="Arimo"/>
                <a:ea typeface="Arimo"/>
                <a:cs typeface="Arimo"/>
                <a:sym typeface="Arimo"/>
              </a:rPr>
              <a:t>) </a:t>
            </a:r>
            <a:r>
              <a:rPr lang="en-US" sz="4000" dirty="0" err="1">
                <a:solidFill>
                  <a:srgbClr val="013657"/>
                </a:solidFill>
                <a:latin typeface="Arial"/>
                <a:ea typeface="Arial"/>
                <a:cs typeface="Arial"/>
                <a:sym typeface="Arial"/>
              </a:rPr>
              <a:t>أي</a:t>
            </a:r>
            <a:r>
              <a:rPr lang="en-US" sz="4000" dirty="0">
                <a:solidFill>
                  <a:schemeClr val="dk1"/>
                </a:solidFill>
                <a:latin typeface="Arimo"/>
                <a:ea typeface="Arimo"/>
                <a:cs typeface="Arimo"/>
                <a:sym typeface="Arimo"/>
              </a:rPr>
              <a:t> </a:t>
            </a:r>
            <a:endParaRPr dirty="0"/>
          </a:p>
          <a:p>
            <a:pPr marL="0" marR="0" lvl="0" indent="0" algn="ctr" rtl="1">
              <a:spcBef>
                <a:spcPts val="0"/>
              </a:spcBef>
              <a:spcAft>
                <a:spcPts val="0"/>
              </a:spcAft>
              <a:buNone/>
            </a:pPr>
            <a:r>
              <a:rPr lang="en-US" sz="4000" dirty="0">
                <a:solidFill>
                  <a:schemeClr val="dk1"/>
                </a:solidFill>
                <a:latin typeface="Arimo"/>
                <a:ea typeface="Arimo"/>
                <a:cs typeface="Arimo"/>
                <a:sym typeface="Arimo"/>
              </a:rPr>
              <a:t>(</a:t>
            </a:r>
            <a:r>
              <a:rPr lang="en-US" sz="4000" b="1" dirty="0">
                <a:solidFill>
                  <a:srgbClr val="FF0000"/>
                </a:solidFill>
                <a:latin typeface="Teko"/>
                <a:ea typeface="Teko"/>
                <a:cs typeface="Teko"/>
                <a:sym typeface="Teko"/>
              </a:rPr>
              <a:t>P</a:t>
            </a:r>
            <a:r>
              <a:rPr lang="en-US" sz="4000" dirty="0">
                <a:solidFill>
                  <a:schemeClr val="dk1"/>
                </a:solidFill>
                <a:latin typeface="Teko"/>
                <a:ea typeface="Teko"/>
                <a:cs typeface="Teko"/>
                <a:sym typeface="Teko"/>
              </a:rPr>
              <a:t>ulse </a:t>
            </a:r>
            <a:r>
              <a:rPr lang="en-US" sz="4000" b="1" dirty="0">
                <a:solidFill>
                  <a:srgbClr val="FF0000"/>
                </a:solidFill>
                <a:latin typeface="Teko"/>
                <a:ea typeface="Teko"/>
                <a:cs typeface="Teko"/>
                <a:sym typeface="Teko"/>
              </a:rPr>
              <a:t>W</a:t>
            </a:r>
            <a:r>
              <a:rPr lang="en-US" sz="4000" dirty="0">
                <a:solidFill>
                  <a:schemeClr val="dk1"/>
                </a:solidFill>
                <a:latin typeface="Teko"/>
                <a:ea typeface="Teko"/>
                <a:cs typeface="Teko"/>
                <a:sym typeface="Teko"/>
              </a:rPr>
              <a:t>idth </a:t>
            </a:r>
            <a:r>
              <a:rPr lang="en-US" sz="4000" b="1" dirty="0">
                <a:solidFill>
                  <a:srgbClr val="FF0000"/>
                </a:solidFill>
                <a:latin typeface="Teko"/>
                <a:ea typeface="Teko"/>
                <a:cs typeface="Teko"/>
                <a:sym typeface="Teko"/>
              </a:rPr>
              <a:t>M</a:t>
            </a:r>
            <a:r>
              <a:rPr lang="en-US" sz="4000" dirty="0">
                <a:solidFill>
                  <a:schemeClr val="dk1"/>
                </a:solidFill>
                <a:latin typeface="Teko"/>
                <a:ea typeface="Teko"/>
                <a:cs typeface="Teko"/>
                <a:sym typeface="Teko"/>
              </a:rPr>
              <a:t>odulation</a:t>
            </a:r>
            <a:r>
              <a:rPr lang="en-US" sz="4000" dirty="0">
                <a:solidFill>
                  <a:schemeClr val="dk1"/>
                </a:solidFill>
                <a:latin typeface="Arimo"/>
                <a:ea typeface="Arimo"/>
                <a:cs typeface="Arimo"/>
                <a:sym typeface="Arimo"/>
              </a:rPr>
              <a:t>)</a:t>
            </a:r>
            <a:endParaRPr sz="4000" dirty="0">
              <a:solidFill>
                <a:schemeClr val="dk1"/>
              </a:solidFill>
              <a:latin typeface="Arimo"/>
              <a:ea typeface="Arimo"/>
              <a:cs typeface="Arimo"/>
              <a:sym typeface="Arimo"/>
            </a:endParaRPr>
          </a:p>
          <a:p>
            <a:pPr marL="0" marR="0" lvl="0" indent="0" algn="ctr" rtl="1">
              <a:spcBef>
                <a:spcPts val="0"/>
              </a:spcBef>
              <a:spcAft>
                <a:spcPts val="0"/>
              </a:spcAft>
              <a:buNone/>
            </a:pPr>
            <a:endParaRPr sz="4000" dirty="0">
              <a:solidFill>
                <a:schemeClr val="dk1"/>
              </a:solidFill>
              <a:latin typeface="Arimo"/>
              <a:ea typeface="Arimo"/>
              <a:cs typeface="Arimo"/>
              <a:sym typeface="Arimo"/>
            </a:endParaRPr>
          </a:p>
        </p:txBody>
      </p:sp>
      <p:pic>
        <p:nvPicPr>
          <p:cNvPr id="585" name="Google Shape;585;p64"/>
          <p:cNvPicPr preferRelativeResize="0"/>
          <p:nvPr/>
        </p:nvPicPr>
        <p:blipFill rotWithShape="1">
          <a:blip r:embed="rId4">
            <a:alphaModFix/>
          </a:blip>
          <a:srcRect/>
          <a:stretch/>
        </p:blipFill>
        <p:spPr>
          <a:xfrm>
            <a:off x="4252913" y="5461456"/>
            <a:ext cx="2314575" cy="48101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grpSp>
        <p:nvGrpSpPr>
          <p:cNvPr id="590" name="Google Shape;590;p65"/>
          <p:cNvGrpSpPr/>
          <p:nvPr/>
        </p:nvGrpSpPr>
        <p:grpSpPr>
          <a:xfrm>
            <a:off x="-98474" y="0"/>
            <a:ext cx="12290474" cy="6858000"/>
            <a:chOff x="-35121" y="0"/>
            <a:chExt cx="9179121" cy="6858000"/>
          </a:xfrm>
        </p:grpSpPr>
        <p:pic>
          <p:nvPicPr>
            <p:cNvPr id="591" name="Google Shape;591;p65"/>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592" name="Google Shape;592;p65"/>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65"/>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grpSp>
        <p:nvGrpSpPr>
          <p:cNvPr id="594" name="Google Shape;594;p65"/>
          <p:cNvGrpSpPr/>
          <p:nvPr/>
        </p:nvGrpSpPr>
        <p:grpSpPr>
          <a:xfrm>
            <a:off x="2819400" y="1996918"/>
            <a:ext cx="6477000" cy="4337862"/>
            <a:chOff x="0" y="94336"/>
            <a:chExt cx="9144000" cy="6669328"/>
          </a:xfrm>
        </p:grpSpPr>
        <p:pic>
          <p:nvPicPr>
            <p:cNvPr id="595" name="Google Shape;595;p65" descr="٢٠٢٠٠٢٢٨_٢٢٥٧٥٥.jpg"/>
            <p:cNvPicPr preferRelativeResize="0"/>
            <p:nvPr/>
          </p:nvPicPr>
          <p:blipFill rotWithShape="1">
            <a:blip r:embed="rId4">
              <a:alphaModFix/>
            </a:blip>
            <a:srcRect/>
            <a:stretch/>
          </p:blipFill>
          <p:spPr>
            <a:xfrm>
              <a:off x="0" y="94336"/>
              <a:ext cx="9144000" cy="6669328"/>
            </a:xfrm>
            <a:prstGeom prst="rect">
              <a:avLst/>
            </a:prstGeom>
            <a:noFill/>
            <a:ln>
              <a:noFill/>
            </a:ln>
          </p:spPr>
        </p:pic>
        <p:sp>
          <p:nvSpPr>
            <p:cNvPr id="596" name="Google Shape;596;p65"/>
            <p:cNvSpPr/>
            <p:nvPr/>
          </p:nvSpPr>
          <p:spPr>
            <a:xfrm>
              <a:off x="4038600" y="381000"/>
              <a:ext cx="304800" cy="1143000"/>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97" name="Google Shape;597;p65"/>
          <p:cNvSpPr txBox="1"/>
          <p:nvPr/>
        </p:nvSpPr>
        <p:spPr>
          <a:xfrm>
            <a:off x="1524000" y="1"/>
            <a:ext cx="8001000" cy="2031325"/>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en-US" sz="4000">
                <a:solidFill>
                  <a:srgbClr val="013657"/>
                </a:solidFill>
                <a:latin typeface="Arial"/>
                <a:ea typeface="Arial"/>
                <a:cs typeface="Arial"/>
                <a:sym typeface="Arial"/>
              </a:rPr>
              <a:t>مجموعة الأرضية (</a:t>
            </a:r>
            <a:r>
              <a:rPr lang="en-US" sz="4000" b="1" u="sng">
                <a:solidFill>
                  <a:srgbClr val="013657"/>
                </a:solidFill>
                <a:latin typeface="Arial"/>
                <a:ea typeface="Arial"/>
                <a:cs typeface="Arial"/>
                <a:sym typeface="Arial"/>
              </a:rPr>
              <a:t>القطب السالب) </a:t>
            </a:r>
            <a:r>
              <a:rPr lang="en-US" sz="4000" b="1" u="sng">
                <a:solidFill>
                  <a:srgbClr val="013657"/>
                </a:solidFill>
                <a:latin typeface="Teko"/>
                <a:ea typeface="Teko"/>
                <a:cs typeface="Teko"/>
                <a:sym typeface="Teko"/>
              </a:rPr>
              <a:t>Ground (GND)</a:t>
            </a:r>
            <a:r>
              <a:rPr lang="en-US" sz="4000" u="sng">
                <a:solidFill>
                  <a:srgbClr val="013657"/>
                </a:solidFill>
                <a:latin typeface="Teko"/>
                <a:ea typeface="Teko"/>
                <a:cs typeface="Teko"/>
                <a:sym typeface="Teko"/>
              </a:rPr>
              <a:t> </a:t>
            </a:r>
            <a:r>
              <a:rPr lang="en-US" sz="4000">
                <a:solidFill>
                  <a:srgbClr val="013657"/>
                </a:solidFill>
                <a:latin typeface="Teko"/>
                <a:ea typeface="Teko"/>
                <a:cs typeface="Teko"/>
                <a:sym typeface="Teko"/>
              </a:rPr>
              <a:t> </a:t>
            </a:r>
            <a:endParaRPr/>
          </a:p>
          <a:p>
            <a:pPr marL="0" marR="0" lvl="0" indent="0" algn="ctr" rtl="1">
              <a:lnSpc>
                <a:spcPct val="150000"/>
              </a:lnSpc>
              <a:spcBef>
                <a:spcPts val="0"/>
              </a:spcBef>
              <a:spcAft>
                <a:spcPts val="0"/>
              </a:spcAft>
              <a:buNone/>
            </a:pPr>
            <a:r>
              <a:rPr lang="en-US" sz="4000">
                <a:solidFill>
                  <a:srgbClr val="013657"/>
                </a:solidFill>
                <a:latin typeface="Arial"/>
                <a:ea typeface="Arial"/>
                <a:cs typeface="Arial"/>
                <a:sym typeface="Arial"/>
              </a:rPr>
              <a:t>للوحة الأردينو أونو  </a:t>
            </a:r>
            <a:r>
              <a:rPr lang="en-US" sz="4400" b="1">
                <a:solidFill>
                  <a:srgbClr val="013657"/>
                </a:solidFill>
                <a:latin typeface="Teko"/>
                <a:ea typeface="Teko"/>
                <a:cs typeface="Teko"/>
                <a:sym typeface="Teko"/>
              </a:rPr>
              <a:t>Arduino UNO</a:t>
            </a:r>
            <a:endParaRPr/>
          </a:p>
        </p:txBody>
      </p:sp>
      <p:sp>
        <p:nvSpPr>
          <p:cNvPr id="598" name="Google Shape;598;p65"/>
          <p:cNvSpPr/>
          <p:nvPr/>
        </p:nvSpPr>
        <p:spPr>
          <a:xfrm>
            <a:off x="6781800" y="5257801"/>
            <a:ext cx="381000" cy="533400"/>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grpSp>
        <p:nvGrpSpPr>
          <p:cNvPr id="603" name="Google Shape;603;p66"/>
          <p:cNvGrpSpPr/>
          <p:nvPr/>
        </p:nvGrpSpPr>
        <p:grpSpPr>
          <a:xfrm>
            <a:off x="0" y="0"/>
            <a:ext cx="12192000" cy="6858000"/>
            <a:chOff x="-35121" y="0"/>
            <a:chExt cx="9179121" cy="6858000"/>
          </a:xfrm>
        </p:grpSpPr>
        <p:pic>
          <p:nvPicPr>
            <p:cNvPr id="604" name="Google Shape;604;p66"/>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605" name="Google Shape;605;p66"/>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p66"/>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grpSp>
        <p:nvGrpSpPr>
          <p:cNvPr id="607" name="Google Shape;607;p66"/>
          <p:cNvGrpSpPr/>
          <p:nvPr/>
        </p:nvGrpSpPr>
        <p:grpSpPr>
          <a:xfrm>
            <a:off x="3048000" y="1981200"/>
            <a:ext cx="5943600" cy="4096664"/>
            <a:chOff x="0" y="94336"/>
            <a:chExt cx="9144000" cy="6669328"/>
          </a:xfrm>
        </p:grpSpPr>
        <p:pic>
          <p:nvPicPr>
            <p:cNvPr id="608" name="Google Shape;608;p66" descr="٢٠٢٠٠٢٢٨_٢٢٥٧٥٥.jpg"/>
            <p:cNvPicPr preferRelativeResize="0"/>
            <p:nvPr/>
          </p:nvPicPr>
          <p:blipFill rotWithShape="1">
            <a:blip r:embed="rId4">
              <a:alphaModFix/>
            </a:blip>
            <a:srcRect/>
            <a:stretch/>
          </p:blipFill>
          <p:spPr>
            <a:xfrm>
              <a:off x="0" y="94336"/>
              <a:ext cx="9144000" cy="6669328"/>
            </a:xfrm>
            <a:prstGeom prst="rect">
              <a:avLst/>
            </a:prstGeom>
            <a:noFill/>
            <a:ln>
              <a:noFill/>
            </a:ln>
          </p:spPr>
        </p:pic>
        <p:sp>
          <p:nvSpPr>
            <p:cNvPr id="609" name="Google Shape;609;p66"/>
            <p:cNvSpPr/>
            <p:nvPr/>
          </p:nvSpPr>
          <p:spPr>
            <a:xfrm>
              <a:off x="6705600" y="5334000"/>
              <a:ext cx="1904999" cy="838200"/>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10" name="Google Shape;610;p66"/>
          <p:cNvSpPr txBox="1"/>
          <p:nvPr/>
        </p:nvSpPr>
        <p:spPr>
          <a:xfrm>
            <a:off x="1488880" y="47139"/>
            <a:ext cx="8036121" cy="193899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a:solidFill>
                  <a:srgbClr val="013657"/>
                </a:solidFill>
                <a:latin typeface="Arial"/>
                <a:ea typeface="Arial"/>
                <a:cs typeface="Arial"/>
                <a:sym typeface="Arial"/>
              </a:rPr>
              <a:t> </a:t>
            </a:r>
            <a:r>
              <a:rPr lang="en-US" sz="4000" b="1">
                <a:solidFill>
                  <a:srgbClr val="FF0000"/>
                </a:solidFill>
                <a:latin typeface="Teko"/>
                <a:ea typeface="Teko"/>
                <a:cs typeface="Teko"/>
                <a:sym typeface="Teko"/>
              </a:rPr>
              <a:t>6</a:t>
            </a:r>
            <a:r>
              <a:rPr lang="en-US" sz="4000">
                <a:solidFill>
                  <a:srgbClr val="013657"/>
                </a:solidFill>
                <a:latin typeface="Arial"/>
                <a:ea typeface="Arial"/>
                <a:cs typeface="Arial"/>
                <a:sym typeface="Arial"/>
              </a:rPr>
              <a:t>مداخل تشابهية أو تماثلية  </a:t>
            </a:r>
            <a:r>
              <a:rPr lang="en-US" sz="3600" b="1">
                <a:solidFill>
                  <a:srgbClr val="013657"/>
                </a:solidFill>
                <a:latin typeface="Teko"/>
                <a:ea typeface="Teko"/>
                <a:cs typeface="Teko"/>
                <a:sym typeface="Teko"/>
              </a:rPr>
              <a:t>ANALOG IN</a:t>
            </a:r>
            <a:r>
              <a:rPr lang="en-US" sz="4000">
                <a:solidFill>
                  <a:srgbClr val="013657"/>
                </a:solidFill>
                <a:latin typeface="Arial"/>
                <a:ea typeface="Arial"/>
                <a:cs typeface="Arial"/>
                <a:sym typeface="Arial"/>
              </a:rPr>
              <a:t>( من </a:t>
            </a:r>
            <a:r>
              <a:rPr lang="en-US" sz="3200" b="1">
                <a:solidFill>
                  <a:srgbClr val="FF0000"/>
                </a:solidFill>
                <a:latin typeface="Teko"/>
                <a:ea typeface="Teko"/>
                <a:cs typeface="Teko"/>
                <a:sym typeface="Teko"/>
              </a:rPr>
              <a:t>A0 </a:t>
            </a:r>
            <a:r>
              <a:rPr lang="en-US" sz="4000">
                <a:solidFill>
                  <a:srgbClr val="013657"/>
                </a:solidFill>
                <a:latin typeface="Arial"/>
                <a:ea typeface="Arial"/>
                <a:cs typeface="Arial"/>
                <a:sym typeface="Arial"/>
              </a:rPr>
              <a:t>وحتى</a:t>
            </a:r>
            <a:r>
              <a:rPr lang="en-US" sz="2400">
                <a:solidFill>
                  <a:schemeClr val="dk1"/>
                </a:solidFill>
                <a:latin typeface="Arimo"/>
                <a:ea typeface="Arimo"/>
                <a:cs typeface="Arimo"/>
                <a:sym typeface="Arimo"/>
              </a:rPr>
              <a:t> </a:t>
            </a:r>
            <a:r>
              <a:rPr lang="en-US" sz="2800" b="1">
                <a:solidFill>
                  <a:srgbClr val="FF0000"/>
                </a:solidFill>
                <a:latin typeface="Teko"/>
                <a:ea typeface="Teko"/>
                <a:cs typeface="Teko"/>
                <a:sym typeface="Teko"/>
              </a:rPr>
              <a:t>A5</a:t>
            </a:r>
            <a:r>
              <a:rPr lang="en-US" sz="4000">
                <a:solidFill>
                  <a:srgbClr val="013657"/>
                </a:solidFill>
                <a:latin typeface="Arial"/>
                <a:ea typeface="Arial"/>
                <a:cs typeface="Arial"/>
                <a:sym typeface="Arial"/>
              </a:rPr>
              <a:t>)</a:t>
            </a:r>
            <a:r>
              <a:rPr lang="en-US" sz="2400">
                <a:solidFill>
                  <a:schemeClr val="dk1"/>
                </a:solidFill>
                <a:latin typeface="Arimo"/>
                <a:ea typeface="Arimo"/>
                <a:cs typeface="Arimo"/>
                <a:sym typeface="Arimo"/>
              </a:rPr>
              <a:t> </a:t>
            </a:r>
            <a:r>
              <a:rPr lang="en-US" sz="4000">
                <a:solidFill>
                  <a:srgbClr val="013657"/>
                </a:solidFill>
                <a:latin typeface="Arial"/>
                <a:ea typeface="Arial"/>
                <a:cs typeface="Arial"/>
                <a:sym typeface="Arial"/>
              </a:rPr>
              <a:t>تستخدم كمداخل   تشابهية أو تماثلية  فقط</a:t>
            </a:r>
            <a:endParaRPr/>
          </a:p>
          <a:p>
            <a:pPr marL="0" marR="0" lvl="0" indent="0" algn="ctr" rtl="1">
              <a:spcBef>
                <a:spcPts val="0"/>
              </a:spcBef>
              <a:spcAft>
                <a:spcPts val="0"/>
              </a:spcAft>
              <a:buNone/>
            </a:pPr>
            <a:endParaRPr sz="4000">
              <a:solidFill>
                <a:srgbClr val="013657"/>
              </a:solidFill>
              <a:latin typeface="Arial"/>
              <a:ea typeface="Arial"/>
              <a:cs typeface="Arial"/>
              <a:sym typeface="Arial"/>
            </a:endParaRPr>
          </a:p>
        </p:txBody>
      </p:sp>
      <p:pic>
        <p:nvPicPr>
          <p:cNvPr id="611" name="Google Shape;611;p66"/>
          <p:cNvPicPr preferRelativeResize="0"/>
          <p:nvPr/>
        </p:nvPicPr>
        <p:blipFill rotWithShape="1">
          <a:blip r:embed="rId5">
            <a:alphaModFix/>
          </a:blip>
          <a:srcRect/>
          <a:stretch/>
        </p:blipFill>
        <p:spPr>
          <a:xfrm>
            <a:off x="4419601" y="1361126"/>
            <a:ext cx="2735263" cy="48101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grpSp>
        <p:nvGrpSpPr>
          <p:cNvPr id="616" name="Google Shape;616;p67"/>
          <p:cNvGrpSpPr/>
          <p:nvPr/>
        </p:nvGrpSpPr>
        <p:grpSpPr>
          <a:xfrm>
            <a:off x="0" y="0"/>
            <a:ext cx="12192000" cy="6858000"/>
            <a:chOff x="-35121" y="0"/>
            <a:chExt cx="9179121" cy="6858000"/>
          </a:xfrm>
        </p:grpSpPr>
        <p:pic>
          <p:nvPicPr>
            <p:cNvPr id="617" name="Google Shape;617;p67"/>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618" name="Google Shape;618;p67"/>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67"/>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620" name="Google Shape;620;p67"/>
          <p:cNvSpPr txBox="1"/>
          <p:nvPr/>
        </p:nvSpPr>
        <p:spPr>
          <a:xfrm>
            <a:off x="1498204" y="533400"/>
            <a:ext cx="8026797" cy="5570756"/>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a:solidFill>
                  <a:srgbClr val="013657"/>
                </a:solidFill>
                <a:latin typeface="Arial"/>
                <a:ea typeface="Arial"/>
                <a:cs typeface="Arial"/>
                <a:sym typeface="Arial"/>
              </a:rPr>
              <a:t>منافذة الطاقة الكهربائية </a:t>
            </a:r>
            <a:r>
              <a:rPr lang="en-US" sz="4400" b="1">
                <a:solidFill>
                  <a:srgbClr val="013657"/>
                </a:solidFill>
                <a:latin typeface="Teko"/>
                <a:ea typeface="Teko"/>
                <a:cs typeface="Teko"/>
                <a:sym typeface="Teko"/>
              </a:rPr>
              <a:t>Power</a:t>
            </a:r>
            <a:r>
              <a:rPr lang="en-US" sz="4000">
                <a:solidFill>
                  <a:srgbClr val="013657"/>
                </a:solidFill>
                <a:latin typeface="Arial"/>
                <a:ea typeface="Arial"/>
                <a:cs typeface="Arial"/>
                <a:sym typeface="Arial"/>
              </a:rPr>
              <a:t> </a:t>
            </a:r>
            <a:endParaRPr/>
          </a:p>
          <a:p>
            <a:pPr marL="0" marR="0" lvl="0" indent="0" algn="ctr" rtl="1">
              <a:spcBef>
                <a:spcPts val="0"/>
              </a:spcBef>
              <a:spcAft>
                <a:spcPts val="0"/>
              </a:spcAft>
              <a:buNone/>
            </a:pPr>
            <a:endParaRPr sz="2400">
              <a:solidFill>
                <a:schemeClr val="dk1"/>
              </a:solidFill>
              <a:latin typeface="Arimo"/>
              <a:ea typeface="Arimo"/>
              <a:cs typeface="Arimo"/>
              <a:sym typeface="Arimo"/>
            </a:endParaRPr>
          </a:p>
          <a:p>
            <a:pPr marL="0" marR="0" lvl="0" indent="0" algn="r" rtl="1">
              <a:spcBef>
                <a:spcPts val="0"/>
              </a:spcBef>
              <a:spcAft>
                <a:spcPts val="0"/>
              </a:spcAft>
              <a:buNone/>
            </a:pPr>
            <a:r>
              <a:rPr lang="en-US" sz="4000" u="sng">
                <a:solidFill>
                  <a:srgbClr val="FF0000"/>
                </a:solidFill>
                <a:latin typeface="Arial"/>
                <a:ea typeface="Arial"/>
                <a:cs typeface="Arial"/>
                <a:sym typeface="Arial"/>
              </a:rPr>
              <a:t>المنفذ </a:t>
            </a:r>
            <a:r>
              <a:rPr lang="en-US" sz="4000" u="sng">
                <a:solidFill>
                  <a:srgbClr val="FF0000"/>
                </a:solidFill>
                <a:latin typeface="Teko"/>
                <a:ea typeface="Teko"/>
                <a:cs typeface="Teko"/>
                <a:sym typeface="Teko"/>
              </a:rPr>
              <a:t>Vin</a:t>
            </a:r>
            <a:r>
              <a:rPr lang="en-US" sz="2400" u="sng">
                <a:solidFill>
                  <a:srgbClr val="FF0000"/>
                </a:solidFill>
                <a:latin typeface="Arimo"/>
                <a:ea typeface="Arimo"/>
                <a:cs typeface="Arimo"/>
                <a:sym typeface="Arimo"/>
              </a:rPr>
              <a:t> </a:t>
            </a:r>
            <a:r>
              <a:rPr lang="en-US" sz="4000">
                <a:solidFill>
                  <a:srgbClr val="013657"/>
                </a:solidFill>
                <a:latin typeface="Arial"/>
                <a:ea typeface="Arial"/>
                <a:cs typeface="Arial"/>
                <a:sym typeface="Arial"/>
              </a:rPr>
              <a:t>أي الخرج الكهربائي بحسب الدخل الكهربائي الذي يزود لوحة </a:t>
            </a:r>
            <a:r>
              <a:rPr lang="en-US" sz="3600" b="1">
                <a:solidFill>
                  <a:srgbClr val="013657"/>
                </a:solidFill>
                <a:latin typeface="Teko"/>
                <a:ea typeface="Teko"/>
                <a:cs typeface="Teko"/>
                <a:sym typeface="Teko"/>
              </a:rPr>
              <a:t>Arduino Uno.</a:t>
            </a:r>
            <a:endParaRPr sz="4400" b="1">
              <a:solidFill>
                <a:srgbClr val="013657"/>
              </a:solidFill>
              <a:latin typeface="Teko"/>
              <a:ea typeface="Teko"/>
              <a:cs typeface="Teko"/>
              <a:sym typeface="Teko"/>
            </a:endParaRPr>
          </a:p>
          <a:p>
            <a:pPr marL="0" marR="0" lvl="0" indent="0" algn="r" rtl="1">
              <a:spcBef>
                <a:spcPts val="0"/>
              </a:spcBef>
              <a:spcAft>
                <a:spcPts val="0"/>
              </a:spcAft>
              <a:buNone/>
            </a:pPr>
            <a:endParaRPr sz="2400">
              <a:solidFill>
                <a:schemeClr val="dk1"/>
              </a:solidFill>
              <a:latin typeface="Arimo"/>
              <a:ea typeface="Arimo"/>
              <a:cs typeface="Arimo"/>
              <a:sym typeface="Arimo"/>
            </a:endParaRPr>
          </a:p>
          <a:p>
            <a:pPr marL="0" marR="0" lvl="0" indent="0" algn="r" rtl="1">
              <a:spcBef>
                <a:spcPts val="0"/>
              </a:spcBef>
              <a:spcAft>
                <a:spcPts val="0"/>
              </a:spcAft>
              <a:buNone/>
            </a:pPr>
            <a:r>
              <a:rPr lang="en-US" sz="3200">
                <a:solidFill>
                  <a:srgbClr val="013657"/>
                </a:solidFill>
                <a:latin typeface="Arial"/>
                <a:ea typeface="Arial"/>
                <a:cs typeface="Arial"/>
                <a:sym typeface="Arial"/>
              </a:rPr>
              <a:t>فإذا تم تزويد لوحة </a:t>
            </a:r>
            <a:r>
              <a:rPr lang="en-US" sz="3200">
                <a:solidFill>
                  <a:srgbClr val="013657"/>
                </a:solidFill>
                <a:latin typeface="Teko"/>
                <a:ea typeface="Teko"/>
                <a:cs typeface="Teko"/>
                <a:sym typeface="Teko"/>
              </a:rPr>
              <a:t>Arduino </a:t>
            </a:r>
            <a:r>
              <a:rPr lang="en-US" sz="3200">
                <a:solidFill>
                  <a:srgbClr val="013657"/>
                </a:solidFill>
                <a:latin typeface="Arial"/>
                <a:ea typeface="Arial"/>
                <a:cs typeface="Arial"/>
                <a:sym typeface="Arial"/>
              </a:rPr>
              <a:t>عبر منفذ </a:t>
            </a:r>
            <a:r>
              <a:rPr lang="en-US" sz="3200">
                <a:solidFill>
                  <a:srgbClr val="013657"/>
                </a:solidFill>
                <a:latin typeface="Teko"/>
                <a:ea typeface="Teko"/>
                <a:cs typeface="Teko"/>
                <a:sym typeface="Teko"/>
              </a:rPr>
              <a:t>USB </a:t>
            </a:r>
            <a:r>
              <a:rPr lang="en-US" sz="3200">
                <a:solidFill>
                  <a:srgbClr val="013657"/>
                </a:solidFill>
                <a:latin typeface="Arial"/>
                <a:ea typeface="Arial"/>
                <a:cs typeface="Arial"/>
                <a:sym typeface="Arial"/>
              </a:rPr>
              <a:t>فإن قيمة الخرج الكهربائي سيكون </a:t>
            </a:r>
            <a:r>
              <a:rPr lang="en-US" sz="3200" b="1">
                <a:solidFill>
                  <a:srgbClr val="FF0000"/>
                </a:solidFill>
                <a:latin typeface="Teko"/>
                <a:ea typeface="Teko"/>
                <a:cs typeface="Teko"/>
                <a:sym typeface="Teko"/>
              </a:rPr>
              <a:t>5 </a:t>
            </a:r>
            <a:r>
              <a:rPr lang="en-US" sz="3200">
                <a:solidFill>
                  <a:srgbClr val="013657"/>
                </a:solidFill>
                <a:latin typeface="Arial"/>
                <a:ea typeface="Arial"/>
                <a:cs typeface="Arial"/>
                <a:sym typeface="Arial"/>
              </a:rPr>
              <a:t>فولت (لأن منافذ </a:t>
            </a:r>
            <a:r>
              <a:rPr lang="en-US" sz="3200">
                <a:solidFill>
                  <a:srgbClr val="013657"/>
                </a:solidFill>
                <a:latin typeface="Teko"/>
                <a:ea typeface="Teko"/>
                <a:cs typeface="Teko"/>
                <a:sym typeface="Teko"/>
              </a:rPr>
              <a:t>USB </a:t>
            </a:r>
            <a:r>
              <a:rPr lang="en-US" sz="3200">
                <a:solidFill>
                  <a:srgbClr val="013657"/>
                </a:solidFill>
                <a:latin typeface="Arial"/>
                <a:ea typeface="Arial"/>
                <a:cs typeface="Arial"/>
                <a:sym typeface="Arial"/>
              </a:rPr>
              <a:t>خرجها دائماً ثابث </a:t>
            </a:r>
            <a:r>
              <a:rPr lang="en-US" sz="3200" b="1">
                <a:solidFill>
                  <a:srgbClr val="FF0000"/>
                </a:solidFill>
                <a:latin typeface="Teko"/>
                <a:ea typeface="Teko"/>
                <a:cs typeface="Teko"/>
                <a:sym typeface="Teko"/>
              </a:rPr>
              <a:t>5</a:t>
            </a:r>
            <a:r>
              <a:rPr lang="en-US" sz="3200">
                <a:solidFill>
                  <a:srgbClr val="013657"/>
                </a:solidFill>
                <a:latin typeface="Arial"/>
                <a:ea typeface="Arial"/>
                <a:cs typeface="Arial"/>
                <a:sym typeface="Arial"/>
              </a:rPr>
              <a:t> فولت).</a:t>
            </a:r>
            <a:endParaRPr/>
          </a:p>
          <a:p>
            <a:pPr marL="0" marR="0" lvl="0" indent="0" algn="r" rtl="1">
              <a:spcBef>
                <a:spcPts val="0"/>
              </a:spcBef>
              <a:spcAft>
                <a:spcPts val="0"/>
              </a:spcAft>
              <a:buNone/>
            </a:pPr>
            <a:endParaRPr sz="2400">
              <a:solidFill>
                <a:schemeClr val="dk1"/>
              </a:solidFill>
              <a:latin typeface="Arimo"/>
              <a:ea typeface="Arimo"/>
              <a:cs typeface="Arimo"/>
              <a:sym typeface="Arimo"/>
            </a:endParaRPr>
          </a:p>
          <a:p>
            <a:pPr marL="0" marR="0" lvl="0" indent="0" algn="r" rtl="1">
              <a:spcBef>
                <a:spcPts val="0"/>
              </a:spcBef>
              <a:spcAft>
                <a:spcPts val="0"/>
              </a:spcAft>
              <a:buNone/>
            </a:pPr>
            <a:r>
              <a:rPr lang="en-US" sz="3200">
                <a:solidFill>
                  <a:srgbClr val="013657"/>
                </a:solidFill>
                <a:latin typeface="Arial"/>
                <a:ea typeface="Arial"/>
                <a:cs typeface="Arial"/>
                <a:sym typeface="Arial"/>
              </a:rPr>
              <a:t>أما إذا تم تزويد لوحة </a:t>
            </a:r>
            <a:r>
              <a:rPr lang="en-US" sz="3200">
                <a:solidFill>
                  <a:srgbClr val="013657"/>
                </a:solidFill>
                <a:latin typeface="Teko"/>
                <a:ea typeface="Teko"/>
                <a:cs typeface="Teko"/>
                <a:sym typeface="Teko"/>
              </a:rPr>
              <a:t>Arduino</a:t>
            </a:r>
            <a:r>
              <a:rPr lang="en-US" sz="3200">
                <a:solidFill>
                  <a:srgbClr val="013657"/>
                </a:solidFill>
                <a:latin typeface="Arial"/>
                <a:ea typeface="Arial"/>
                <a:cs typeface="Arial"/>
                <a:sym typeface="Arial"/>
              </a:rPr>
              <a:t>  من خلال منفذ الطاقة الكهربائية من خلال بطارية أو محول كهربائي قيمته </a:t>
            </a:r>
            <a:r>
              <a:rPr lang="en-US" sz="3200">
                <a:solidFill>
                  <a:srgbClr val="FF0000"/>
                </a:solidFill>
                <a:latin typeface="Arial"/>
                <a:ea typeface="Arial"/>
                <a:cs typeface="Arial"/>
                <a:sym typeface="Arial"/>
              </a:rPr>
              <a:t>X  </a:t>
            </a:r>
            <a:r>
              <a:rPr lang="en-US" sz="3200">
                <a:solidFill>
                  <a:srgbClr val="013657"/>
                </a:solidFill>
                <a:latin typeface="Arial"/>
                <a:ea typeface="Arial"/>
                <a:cs typeface="Arial"/>
                <a:sym typeface="Arial"/>
              </a:rPr>
              <a:t>فولت فإن قيمة الخرج من </a:t>
            </a:r>
            <a:r>
              <a:rPr lang="en-US" sz="3200">
                <a:solidFill>
                  <a:srgbClr val="013657"/>
                </a:solidFill>
                <a:latin typeface="Teko"/>
                <a:ea typeface="Teko"/>
                <a:cs typeface="Teko"/>
                <a:sym typeface="Teko"/>
              </a:rPr>
              <a:t>Vin</a:t>
            </a:r>
            <a:r>
              <a:rPr lang="en-US" sz="3200">
                <a:solidFill>
                  <a:srgbClr val="013657"/>
                </a:solidFill>
                <a:latin typeface="Arial"/>
                <a:ea typeface="Arial"/>
                <a:cs typeface="Arial"/>
                <a:sym typeface="Arial"/>
              </a:rPr>
              <a:t>  سيكون </a:t>
            </a:r>
            <a:r>
              <a:rPr lang="en-US" sz="3200">
                <a:solidFill>
                  <a:srgbClr val="FF0000"/>
                </a:solidFill>
                <a:latin typeface="Arial"/>
                <a:ea typeface="Arial"/>
                <a:cs typeface="Arial"/>
                <a:sym typeface="Arial"/>
              </a:rPr>
              <a:t>X</a:t>
            </a:r>
            <a:r>
              <a:rPr lang="en-US" sz="3200">
                <a:solidFill>
                  <a:srgbClr val="013657"/>
                </a:solidFill>
                <a:latin typeface="Arial"/>
                <a:ea typeface="Arial"/>
                <a:cs typeface="Arial"/>
                <a:sym typeface="Arial"/>
              </a:rPr>
              <a:t> فولت أيضاً.</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grpSp>
        <p:nvGrpSpPr>
          <p:cNvPr id="626" name="Google Shape;626;p68"/>
          <p:cNvGrpSpPr/>
          <p:nvPr/>
        </p:nvGrpSpPr>
        <p:grpSpPr>
          <a:xfrm>
            <a:off x="0" y="0"/>
            <a:ext cx="12192000" cy="6858000"/>
            <a:chOff x="-35121" y="0"/>
            <a:chExt cx="9179121" cy="6858000"/>
          </a:xfrm>
        </p:grpSpPr>
        <p:pic>
          <p:nvPicPr>
            <p:cNvPr id="627" name="Google Shape;627;p68"/>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628" name="Google Shape;628;p68"/>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9" name="Google Shape;629;p68"/>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630" name="Google Shape;630;p68"/>
          <p:cNvSpPr txBox="1"/>
          <p:nvPr/>
        </p:nvSpPr>
        <p:spPr>
          <a:xfrm>
            <a:off x="3810001" y="990600"/>
            <a:ext cx="4654871"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en-US" sz="1800">
                <a:solidFill>
                  <a:schemeClr val="dk1"/>
                </a:solidFill>
                <a:latin typeface="Calibri"/>
                <a:ea typeface="Calibri"/>
                <a:cs typeface="Calibri"/>
                <a:sym typeface="Calibri"/>
              </a:rPr>
              <a:t>مجموعة المداخل والمخارج الرقمية  للوحة Arduino UNO</a:t>
            </a:r>
            <a:endParaRPr/>
          </a:p>
        </p:txBody>
      </p:sp>
      <p:pic>
        <p:nvPicPr>
          <p:cNvPr id="631" name="Google Shape;631;p68" descr="٢٠٢٠٠٢٢٨_٢٢٥٧٥٥.jpg"/>
          <p:cNvPicPr preferRelativeResize="0"/>
          <p:nvPr/>
        </p:nvPicPr>
        <p:blipFill rotWithShape="1">
          <a:blip r:embed="rId4">
            <a:alphaModFix/>
          </a:blip>
          <a:srcRect/>
          <a:stretch/>
        </p:blipFill>
        <p:spPr>
          <a:xfrm>
            <a:off x="1524000" y="94336"/>
            <a:ext cx="9144000" cy="6669328"/>
          </a:xfrm>
          <a:prstGeom prst="rect">
            <a:avLst/>
          </a:prstGeom>
          <a:noFill/>
          <a:ln>
            <a:noFill/>
          </a:ln>
        </p:spPr>
      </p:pic>
      <p:sp>
        <p:nvSpPr>
          <p:cNvPr id="632" name="Google Shape;632;p68"/>
          <p:cNvSpPr/>
          <p:nvPr/>
        </p:nvSpPr>
        <p:spPr>
          <a:xfrm>
            <a:off x="6619875" y="5257800"/>
            <a:ext cx="1685925" cy="1219200"/>
          </a:xfrm>
          <a:prstGeom prst="roundRect">
            <a:avLst>
              <a:gd name="adj" fmla="val 16667"/>
            </a:avLst>
          </a:prstGeom>
          <a:solidFill>
            <a:srgbClr val="FFFF00">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637" name="Google Shape;637;p69"/>
          <p:cNvGrpSpPr/>
          <p:nvPr/>
        </p:nvGrpSpPr>
        <p:grpSpPr>
          <a:xfrm>
            <a:off x="0" y="0"/>
            <a:ext cx="12192000" cy="6858000"/>
            <a:chOff x="-35121" y="0"/>
            <a:chExt cx="9179121" cy="6858000"/>
          </a:xfrm>
        </p:grpSpPr>
        <p:pic>
          <p:nvPicPr>
            <p:cNvPr id="638" name="Google Shape;638;p69"/>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639" name="Google Shape;639;p69"/>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0" name="Google Shape;640;p69"/>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641" name="Google Shape;641;p69"/>
          <p:cNvSpPr txBox="1"/>
          <p:nvPr/>
        </p:nvSpPr>
        <p:spPr>
          <a:xfrm>
            <a:off x="1524000" y="1382287"/>
            <a:ext cx="8229600" cy="440120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4000">
                <a:solidFill>
                  <a:srgbClr val="013657"/>
                </a:solidFill>
                <a:latin typeface="Arimo"/>
                <a:ea typeface="Arimo"/>
                <a:cs typeface="Arimo"/>
                <a:sym typeface="Arimo"/>
              </a:rPr>
              <a:t>تابع منافذة الطاقة الكهربائية </a:t>
            </a:r>
            <a:r>
              <a:rPr lang="en-US" sz="3200" b="1">
                <a:solidFill>
                  <a:srgbClr val="013657"/>
                </a:solidFill>
                <a:latin typeface="Teko"/>
                <a:ea typeface="Teko"/>
                <a:cs typeface="Teko"/>
                <a:sym typeface="Teko"/>
              </a:rPr>
              <a:t>Power</a:t>
            </a:r>
            <a:r>
              <a:rPr lang="en-US" sz="2400">
                <a:solidFill>
                  <a:srgbClr val="7F7F7F"/>
                </a:solidFill>
                <a:latin typeface="Arimo"/>
                <a:ea typeface="Arimo"/>
                <a:cs typeface="Arimo"/>
                <a:sym typeface="Arimo"/>
              </a:rPr>
              <a:t> </a:t>
            </a:r>
            <a:endParaRPr/>
          </a:p>
          <a:p>
            <a:pPr marL="0" marR="0" lvl="0" indent="0" algn="ctr" rtl="1">
              <a:spcBef>
                <a:spcPts val="0"/>
              </a:spcBef>
              <a:spcAft>
                <a:spcPts val="0"/>
              </a:spcAft>
              <a:buNone/>
            </a:pPr>
            <a:endParaRPr sz="2400">
              <a:solidFill>
                <a:schemeClr val="dk1"/>
              </a:solidFill>
              <a:latin typeface="Arimo"/>
              <a:ea typeface="Arimo"/>
              <a:cs typeface="Arimo"/>
              <a:sym typeface="Arimo"/>
            </a:endParaRPr>
          </a:p>
          <a:p>
            <a:pPr marL="0" marR="0" lvl="0" indent="0" algn="r" rtl="1">
              <a:spcBef>
                <a:spcPts val="0"/>
              </a:spcBef>
              <a:spcAft>
                <a:spcPts val="0"/>
              </a:spcAft>
              <a:buNone/>
            </a:pPr>
            <a:r>
              <a:rPr lang="en-US" sz="3200" u="sng">
                <a:solidFill>
                  <a:srgbClr val="C00000"/>
                </a:solidFill>
                <a:latin typeface="Arimo"/>
                <a:ea typeface="Arimo"/>
                <a:cs typeface="Arimo"/>
                <a:sym typeface="Arimo"/>
              </a:rPr>
              <a:t>منفذين</a:t>
            </a:r>
            <a:r>
              <a:rPr lang="en-US" sz="2400" u="sng">
                <a:solidFill>
                  <a:srgbClr val="C00000"/>
                </a:solidFill>
                <a:latin typeface="Arimo"/>
                <a:ea typeface="Arimo"/>
                <a:cs typeface="Arimo"/>
                <a:sym typeface="Arimo"/>
              </a:rPr>
              <a:t> </a:t>
            </a:r>
            <a:r>
              <a:rPr lang="en-US" sz="3200" b="1" u="sng">
                <a:solidFill>
                  <a:srgbClr val="C00000"/>
                </a:solidFill>
                <a:latin typeface="Teko"/>
                <a:ea typeface="Teko"/>
                <a:cs typeface="Teko"/>
                <a:sym typeface="Teko"/>
              </a:rPr>
              <a:t>GND</a:t>
            </a:r>
            <a:r>
              <a:rPr lang="en-US" sz="2400" u="sng">
                <a:solidFill>
                  <a:srgbClr val="C00000"/>
                </a:solidFill>
                <a:latin typeface="Arimo"/>
                <a:ea typeface="Arimo"/>
                <a:cs typeface="Arimo"/>
                <a:sym typeface="Arimo"/>
              </a:rPr>
              <a:t> </a:t>
            </a:r>
            <a:r>
              <a:rPr lang="en-US" sz="3200">
                <a:solidFill>
                  <a:srgbClr val="013657"/>
                </a:solidFill>
                <a:latin typeface="Arimo"/>
                <a:ea typeface="Arimo"/>
                <a:cs typeface="Arimo"/>
                <a:sym typeface="Arimo"/>
              </a:rPr>
              <a:t>يستخدمان كقطب سالب.</a:t>
            </a:r>
            <a:endParaRPr sz="3200">
              <a:solidFill>
                <a:srgbClr val="013657"/>
              </a:solidFill>
              <a:latin typeface="Arimo"/>
              <a:ea typeface="Arimo"/>
              <a:cs typeface="Arimo"/>
              <a:sym typeface="Arimo"/>
            </a:endParaRPr>
          </a:p>
          <a:p>
            <a:pPr marL="0" marR="0" lvl="0" indent="0" algn="r" rtl="1">
              <a:spcBef>
                <a:spcPts val="0"/>
              </a:spcBef>
              <a:spcAft>
                <a:spcPts val="0"/>
              </a:spcAft>
              <a:buNone/>
            </a:pPr>
            <a:endParaRPr sz="2400">
              <a:solidFill>
                <a:schemeClr val="dk1"/>
              </a:solidFill>
              <a:latin typeface="Arimo"/>
              <a:ea typeface="Arimo"/>
              <a:cs typeface="Arimo"/>
              <a:sym typeface="Arimo"/>
            </a:endParaRPr>
          </a:p>
          <a:p>
            <a:pPr marL="0" marR="0" lvl="0" indent="0" algn="r" rtl="1">
              <a:spcBef>
                <a:spcPts val="0"/>
              </a:spcBef>
              <a:spcAft>
                <a:spcPts val="0"/>
              </a:spcAft>
              <a:buNone/>
            </a:pPr>
            <a:r>
              <a:rPr lang="en-US" sz="3200" u="sng">
                <a:solidFill>
                  <a:srgbClr val="C00000"/>
                </a:solidFill>
                <a:latin typeface="Arimo"/>
                <a:ea typeface="Arimo"/>
                <a:cs typeface="Arimo"/>
                <a:sym typeface="Arimo"/>
              </a:rPr>
              <a:t>منفذ</a:t>
            </a:r>
            <a:r>
              <a:rPr lang="en-US" sz="2400" u="sng">
                <a:solidFill>
                  <a:srgbClr val="C00000"/>
                </a:solidFill>
                <a:latin typeface="Arimo"/>
                <a:ea typeface="Arimo"/>
                <a:cs typeface="Arimo"/>
                <a:sym typeface="Arimo"/>
              </a:rPr>
              <a:t> </a:t>
            </a:r>
            <a:r>
              <a:rPr lang="en-US" sz="3200" b="1" u="sng">
                <a:solidFill>
                  <a:srgbClr val="C00000"/>
                </a:solidFill>
                <a:latin typeface="Teko"/>
                <a:ea typeface="Teko"/>
                <a:cs typeface="Teko"/>
                <a:sym typeface="Teko"/>
              </a:rPr>
              <a:t>5V</a:t>
            </a:r>
            <a:r>
              <a:rPr lang="en-US" sz="2400" u="sng">
                <a:solidFill>
                  <a:srgbClr val="C00000"/>
                </a:solidFill>
                <a:latin typeface="Arimo"/>
                <a:ea typeface="Arimo"/>
                <a:cs typeface="Arimo"/>
                <a:sym typeface="Arimo"/>
              </a:rPr>
              <a:t> </a:t>
            </a:r>
            <a:r>
              <a:rPr lang="en-US" sz="2400">
                <a:solidFill>
                  <a:schemeClr val="dk1"/>
                </a:solidFill>
                <a:latin typeface="Arimo"/>
                <a:ea typeface="Arimo"/>
                <a:cs typeface="Arimo"/>
                <a:sym typeface="Arimo"/>
              </a:rPr>
              <a:t> </a:t>
            </a:r>
            <a:r>
              <a:rPr lang="en-US" sz="3200">
                <a:solidFill>
                  <a:srgbClr val="013657"/>
                </a:solidFill>
                <a:latin typeface="Arimo"/>
                <a:ea typeface="Arimo"/>
                <a:cs typeface="Arimo"/>
                <a:sym typeface="Arimo"/>
              </a:rPr>
              <a:t>يكون الخرج من هذا المنفذ ثابتاً ومساويا ل </a:t>
            </a:r>
            <a:r>
              <a:rPr lang="en-US" sz="3200" b="1">
                <a:solidFill>
                  <a:srgbClr val="FF0000"/>
                </a:solidFill>
                <a:latin typeface="Teko"/>
                <a:ea typeface="Teko"/>
                <a:cs typeface="Teko"/>
                <a:sym typeface="Teko"/>
              </a:rPr>
              <a:t>5</a:t>
            </a:r>
            <a:r>
              <a:rPr lang="en-US" sz="3200">
                <a:solidFill>
                  <a:srgbClr val="013657"/>
                </a:solidFill>
                <a:latin typeface="Arimo"/>
                <a:ea typeface="Arimo"/>
                <a:cs typeface="Arimo"/>
                <a:sym typeface="Arimo"/>
              </a:rPr>
              <a:t> فولت مهما كان الدخل الكهربائي للوحة </a:t>
            </a:r>
            <a:r>
              <a:rPr lang="en-US" sz="3600" b="1">
                <a:solidFill>
                  <a:srgbClr val="013657"/>
                </a:solidFill>
                <a:latin typeface="Teko"/>
                <a:ea typeface="Teko"/>
                <a:cs typeface="Teko"/>
                <a:sym typeface="Teko"/>
              </a:rPr>
              <a:t>Arduino</a:t>
            </a:r>
            <a:r>
              <a:rPr lang="en-US" sz="3200">
                <a:solidFill>
                  <a:schemeClr val="dk1"/>
                </a:solidFill>
                <a:latin typeface="Arimo"/>
                <a:ea typeface="Arimo"/>
                <a:cs typeface="Arimo"/>
                <a:sym typeface="Arimo"/>
              </a:rPr>
              <a:t>.</a:t>
            </a:r>
            <a:endParaRPr sz="3200">
              <a:solidFill>
                <a:schemeClr val="dk1"/>
              </a:solidFill>
              <a:latin typeface="Arimo"/>
              <a:ea typeface="Arimo"/>
              <a:cs typeface="Arimo"/>
              <a:sym typeface="Arimo"/>
            </a:endParaRPr>
          </a:p>
          <a:p>
            <a:pPr marL="0" marR="0" lvl="0" indent="0" algn="r" rtl="1">
              <a:spcBef>
                <a:spcPts val="0"/>
              </a:spcBef>
              <a:spcAft>
                <a:spcPts val="0"/>
              </a:spcAft>
              <a:buNone/>
            </a:pPr>
            <a:endParaRPr sz="2400">
              <a:solidFill>
                <a:schemeClr val="dk1"/>
              </a:solidFill>
              <a:latin typeface="Arimo"/>
              <a:ea typeface="Arimo"/>
              <a:cs typeface="Arimo"/>
              <a:sym typeface="Arimo"/>
            </a:endParaRPr>
          </a:p>
          <a:p>
            <a:pPr marL="0" marR="0" lvl="0" indent="0" algn="r" rtl="1">
              <a:spcBef>
                <a:spcPts val="0"/>
              </a:spcBef>
              <a:spcAft>
                <a:spcPts val="0"/>
              </a:spcAft>
              <a:buNone/>
            </a:pPr>
            <a:r>
              <a:rPr lang="en-US" sz="3200" u="sng">
                <a:solidFill>
                  <a:srgbClr val="C00000"/>
                </a:solidFill>
                <a:latin typeface="Arimo"/>
                <a:ea typeface="Arimo"/>
                <a:cs typeface="Arimo"/>
                <a:sym typeface="Arimo"/>
              </a:rPr>
              <a:t>منفذ</a:t>
            </a:r>
            <a:r>
              <a:rPr lang="en-US" sz="2400" u="sng">
                <a:solidFill>
                  <a:srgbClr val="C00000"/>
                </a:solidFill>
                <a:latin typeface="Arimo"/>
                <a:ea typeface="Arimo"/>
                <a:cs typeface="Arimo"/>
                <a:sym typeface="Arimo"/>
              </a:rPr>
              <a:t> </a:t>
            </a:r>
            <a:r>
              <a:rPr lang="en-US" sz="3200" b="1" u="sng">
                <a:solidFill>
                  <a:srgbClr val="C00000"/>
                </a:solidFill>
                <a:latin typeface="Teko"/>
                <a:ea typeface="Teko"/>
                <a:cs typeface="Teko"/>
                <a:sym typeface="Teko"/>
              </a:rPr>
              <a:t>3.3V </a:t>
            </a:r>
            <a:r>
              <a:rPr lang="en-US" sz="2400">
                <a:solidFill>
                  <a:schemeClr val="dk1"/>
                </a:solidFill>
                <a:latin typeface="Arimo"/>
                <a:ea typeface="Arimo"/>
                <a:cs typeface="Arimo"/>
                <a:sym typeface="Arimo"/>
              </a:rPr>
              <a:t> </a:t>
            </a:r>
            <a:r>
              <a:rPr lang="en-US" sz="3200">
                <a:solidFill>
                  <a:srgbClr val="013657"/>
                </a:solidFill>
                <a:latin typeface="Arimo"/>
                <a:ea typeface="Arimo"/>
                <a:cs typeface="Arimo"/>
                <a:sym typeface="Arimo"/>
              </a:rPr>
              <a:t>يكون الخرج من هذا المنفذ ثابتاً ومساويا ل </a:t>
            </a:r>
            <a:r>
              <a:rPr lang="en-US" sz="3200" b="1">
                <a:solidFill>
                  <a:srgbClr val="FF0000"/>
                </a:solidFill>
                <a:latin typeface="Teko"/>
                <a:ea typeface="Teko"/>
                <a:cs typeface="Teko"/>
                <a:sym typeface="Teko"/>
              </a:rPr>
              <a:t>3.3</a:t>
            </a:r>
            <a:r>
              <a:rPr lang="en-US" sz="2400">
                <a:solidFill>
                  <a:schemeClr val="dk1"/>
                </a:solidFill>
                <a:latin typeface="Arimo"/>
                <a:ea typeface="Arimo"/>
                <a:cs typeface="Arimo"/>
                <a:sym typeface="Arimo"/>
              </a:rPr>
              <a:t> </a:t>
            </a:r>
            <a:r>
              <a:rPr lang="en-US" sz="3200">
                <a:solidFill>
                  <a:srgbClr val="013657"/>
                </a:solidFill>
                <a:latin typeface="Arimo"/>
                <a:ea typeface="Arimo"/>
                <a:cs typeface="Arimo"/>
                <a:sym typeface="Arimo"/>
              </a:rPr>
              <a:t>فولت مهما كان الدخل الكهربائي للوحة</a:t>
            </a:r>
            <a:r>
              <a:rPr lang="en-US" sz="2400">
                <a:solidFill>
                  <a:schemeClr val="dk1"/>
                </a:solidFill>
                <a:latin typeface="Arimo"/>
                <a:ea typeface="Arimo"/>
                <a:cs typeface="Arimo"/>
                <a:sym typeface="Arimo"/>
              </a:rPr>
              <a:t> </a:t>
            </a:r>
            <a:r>
              <a:rPr lang="en-US" sz="3600" b="1">
                <a:solidFill>
                  <a:srgbClr val="013657"/>
                </a:solidFill>
                <a:latin typeface="Teko"/>
                <a:ea typeface="Teko"/>
                <a:cs typeface="Teko"/>
                <a:sym typeface="Teko"/>
              </a:rPr>
              <a:t>Arduino.</a:t>
            </a:r>
            <a:endParaRPr sz="3600" b="1">
              <a:solidFill>
                <a:srgbClr val="013657"/>
              </a:solidFill>
              <a:latin typeface="Teko"/>
              <a:ea typeface="Teko"/>
              <a:cs typeface="Teko"/>
              <a:sym typeface="Tek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grpSp>
        <p:nvGrpSpPr>
          <p:cNvPr id="646" name="Google Shape;646;p70"/>
          <p:cNvGrpSpPr/>
          <p:nvPr/>
        </p:nvGrpSpPr>
        <p:grpSpPr>
          <a:xfrm>
            <a:off x="0" y="0"/>
            <a:ext cx="12192000" cy="6858000"/>
            <a:chOff x="-35121" y="0"/>
            <a:chExt cx="9179121" cy="6858000"/>
          </a:xfrm>
        </p:grpSpPr>
        <p:pic>
          <p:nvPicPr>
            <p:cNvPr id="647" name="Google Shape;647;p70"/>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648" name="Google Shape;648;p70"/>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70"/>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650" name="Google Shape;650;p70"/>
          <p:cNvSpPr/>
          <p:nvPr/>
        </p:nvSpPr>
        <p:spPr>
          <a:xfrm>
            <a:off x="5071617" y="545306"/>
            <a:ext cx="444224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4000">
                <a:solidFill>
                  <a:srgbClr val="013657"/>
                </a:solidFill>
                <a:latin typeface="Arimo"/>
                <a:ea typeface="Arimo"/>
                <a:cs typeface="Arimo"/>
                <a:sym typeface="Arimo"/>
              </a:rPr>
              <a:t>إعادة تشغيل لوحة </a:t>
            </a:r>
            <a:r>
              <a:rPr lang="en-US" sz="2800" b="1" u="sng">
                <a:solidFill>
                  <a:srgbClr val="013657"/>
                </a:solidFill>
                <a:latin typeface="Teko"/>
                <a:ea typeface="Teko"/>
                <a:cs typeface="Teko"/>
                <a:sym typeface="Teko"/>
              </a:rPr>
              <a:t>Arduino RESET</a:t>
            </a:r>
            <a:endParaRPr sz="2800" b="1" u="sng">
              <a:solidFill>
                <a:srgbClr val="013657"/>
              </a:solidFill>
              <a:latin typeface="Teko"/>
              <a:ea typeface="Teko"/>
              <a:cs typeface="Teko"/>
              <a:sym typeface="Teko"/>
            </a:endParaRPr>
          </a:p>
        </p:txBody>
      </p:sp>
      <p:sp>
        <p:nvSpPr>
          <p:cNvPr id="651" name="Google Shape;651;p70"/>
          <p:cNvSpPr/>
          <p:nvPr/>
        </p:nvSpPr>
        <p:spPr>
          <a:xfrm>
            <a:off x="4763335" y="1725424"/>
            <a:ext cx="504817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4000">
                <a:solidFill>
                  <a:srgbClr val="013657"/>
                </a:solidFill>
                <a:latin typeface="Arimo"/>
                <a:ea typeface="Arimo"/>
                <a:cs typeface="Arimo"/>
                <a:sym typeface="Arimo"/>
              </a:rPr>
              <a:t>يمكن إعادة تشغيل لوحة  </a:t>
            </a:r>
            <a:r>
              <a:rPr lang="en-US" sz="2800" b="1">
                <a:solidFill>
                  <a:srgbClr val="013657"/>
                </a:solidFill>
                <a:latin typeface="Teko"/>
                <a:ea typeface="Teko"/>
                <a:cs typeface="Teko"/>
                <a:sym typeface="Teko"/>
              </a:rPr>
              <a:t>Arduino</a:t>
            </a:r>
            <a:r>
              <a:rPr lang="en-US" sz="1800">
                <a:solidFill>
                  <a:schemeClr val="dk1"/>
                </a:solidFill>
                <a:latin typeface="Arimo"/>
                <a:ea typeface="Arimo"/>
                <a:cs typeface="Arimo"/>
                <a:sym typeface="Arimo"/>
              </a:rPr>
              <a:t> </a:t>
            </a:r>
            <a:r>
              <a:rPr lang="en-US" sz="4000">
                <a:solidFill>
                  <a:srgbClr val="013657"/>
                </a:solidFill>
                <a:latin typeface="Arimo"/>
                <a:ea typeface="Arimo"/>
                <a:cs typeface="Arimo"/>
                <a:sym typeface="Arimo"/>
              </a:rPr>
              <a:t>إما:</a:t>
            </a:r>
            <a:endParaRPr sz="4000">
              <a:solidFill>
                <a:srgbClr val="013657"/>
              </a:solidFill>
              <a:latin typeface="Arimo"/>
              <a:ea typeface="Arimo"/>
              <a:cs typeface="Arimo"/>
              <a:sym typeface="Arimo"/>
            </a:endParaRPr>
          </a:p>
        </p:txBody>
      </p:sp>
      <p:sp>
        <p:nvSpPr>
          <p:cNvPr id="652" name="Google Shape;652;p70"/>
          <p:cNvSpPr/>
          <p:nvPr/>
        </p:nvSpPr>
        <p:spPr>
          <a:xfrm>
            <a:off x="4489220" y="3096252"/>
            <a:ext cx="5596404"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4000">
                <a:solidFill>
                  <a:srgbClr val="013657"/>
                </a:solidFill>
                <a:latin typeface="Arimo"/>
                <a:ea typeface="Arimo"/>
                <a:cs typeface="Arimo"/>
                <a:sym typeface="Arimo"/>
              </a:rPr>
              <a:t>باستخدام زر إعادة التشغيل </a:t>
            </a:r>
            <a:r>
              <a:rPr lang="en-US" sz="2800" b="1">
                <a:solidFill>
                  <a:srgbClr val="013657"/>
                </a:solidFill>
                <a:latin typeface="Teko"/>
                <a:ea typeface="Teko"/>
                <a:cs typeface="Teko"/>
                <a:sym typeface="Teko"/>
              </a:rPr>
              <a:t>Reset Baton :</a:t>
            </a:r>
            <a:endParaRPr sz="2800" b="1">
              <a:solidFill>
                <a:srgbClr val="013657"/>
              </a:solidFill>
              <a:latin typeface="Teko"/>
              <a:ea typeface="Teko"/>
              <a:cs typeface="Teko"/>
              <a:sym typeface="Teko"/>
            </a:endParaRPr>
          </a:p>
        </p:txBody>
      </p:sp>
      <p:pic>
        <p:nvPicPr>
          <p:cNvPr id="653" name="Google Shape;653;p70" descr="٢٠٢٠٠٢٢٨_٢٢٥٧٥٥.jpg"/>
          <p:cNvPicPr preferRelativeResize="0"/>
          <p:nvPr/>
        </p:nvPicPr>
        <p:blipFill rotWithShape="1">
          <a:blip r:embed="rId4">
            <a:alphaModFix/>
          </a:blip>
          <a:srcRect l="10833" t="-1414" r="70834" b="75135"/>
          <a:stretch/>
        </p:blipFill>
        <p:spPr>
          <a:xfrm>
            <a:off x="1753215" y="864603"/>
            <a:ext cx="1676400" cy="17526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cxnSp>
        <p:nvCxnSpPr>
          <p:cNvPr id="654" name="Google Shape;654;p70"/>
          <p:cNvCxnSpPr/>
          <p:nvPr/>
        </p:nvCxnSpPr>
        <p:spPr>
          <a:xfrm rot="10800000">
            <a:off x="3429617" y="1931403"/>
            <a:ext cx="1176999" cy="794266"/>
          </a:xfrm>
          <a:prstGeom prst="straightConnector1">
            <a:avLst/>
          </a:prstGeom>
          <a:noFill/>
          <a:ln w="38100" cap="flat" cmpd="sng">
            <a:solidFill>
              <a:srgbClr val="C00000"/>
            </a:solidFill>
            <a:prstDash val="solid"/>
            <a:miter lim="800000"/>
            <a:headEnd type="none" w="sm" len="sm"/>
            <a:tailEnd type="stealth" w="med" len="med"/>
          </a:ln>
        </p:spPr>
      </p:cxnSp>
      <p:sp>
        <p:nvSpPr>
          <p:cNvPr id="655" name="Google Shape;655;p70"/>
          <p:cNvSpPr/>
          <p:nvPr/>
        </p:nvSpPr>
        <p:spPr>
          <a:xfrm>
            <a:off x="5175736" y="4150026"/>
            <a:ext cx="4990469" cy="1323439"/>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4000">
                <a:solidFill>
                  <a:srgbClr val="013657"/>
                </a:solidFill>
                <a:latin typeface="Arimo"/>
                <a:ea typeface="Arimo"/>
                <a:cs typeface="Arimo"/>
                <a:sym typeface="Arimo"/>
              </a:rPr>
              <a:t>باستخدام زر إعادة التشغيل خارجي</a:t>
            </a:r>
            <a:endParaRPr/>
          </a:p>
          <a:p>
            <a:pPr marL="0" marR="0" lvl="0" indent="0" algn="r" rtl="1">
              <a:spcBef>
                <a:spcPts val="0"/>
              </a:spcBef>
              <a:spcAft>
                <a:spcPts val="0"/>
              </a:spcAft>
              <a:buNone/>
            </a:pPr>
            <a:r>
              <a:rPr lang="en-US" sz="4000">
                <a:solidFill>
                  <a:srgbClr val="013657"/>
                </a:solidFill>
                <a:latin typeface="Arimo"/>
                <a:ea typeface="Arimo"/>
                <a:cs typeface="Arimo"/>
                <a:sym typeface="Arimo"/>
              </a:rPr>
              <a:t> تتم برمجته من خلال المنفذ</a:t>
            </a:r>
            <a:r>
              <a:rPr lang="en-US" sz="2800" b="1" u="sng">
                <a:solidFill>
                  <a:srgbClr val="013657"/>
                </a:solidFill>
                <a:latin typeface="Teko"/>
                <a:ea typeface="Teko"/>
                <a:cs typeface="Teko"/>
                <a:sym typeface="Teko"/>
              </a:rPr>
              <a:t> </a:t>
            </a:r>
            <a:r>
              <a:rPr lang="en-US" sz="2800" b="1">
                <a:solidFill>
                  <a:srgbClr val="013657"/>
                </a:solidFill>
                <a:latin typeface="Teko"/>
                <a:ea typeface="Teko"/>
                <a:cs typeface="Teko"/>
                <a:sym typeface="Teko"/>
              </a:rPr>
              <a:t>Reset:</a:t>
            </a:r>
            <a:endParaRPr sz="2800" b="1">
              <a:solidFill>
                <a:srgbClr val="013657"/>
              </a:solidFill>
              <a:latin typeface="Teko"/>
              <a:ea typeface="Teko"/>
              <a:cs typeface="Teko"/>
              <a:sym typeface="Teko"/>
            </a:endParaRPr>
          </a:p>
        </p:txBody>
      </p:sp>
      <p:grpSp>
        <p:nvGrpSpPr>
          <p:cNvPr id="656" name="Google Shape;656;p70"/>
          <p:cNvGrpSpPr/>
          <p:nvPr/>
        </p:nvGrpSpPr>
        <p:grpSpPr>
          <a:xfrm>
            <a:off x="1764757" y="3746989"/>
            <a:ext cx="3410979" cy="1371600"/>
            <a:chOff x="742951" y="3981451"/>
            <a:chExt cx="3410979" cy="1371600"/>
          </a:xfrm>
        </p:grpSpPr>
        <p:pic>
          <p:nvPicPr>
            <p:cNvPr id="657" name="Google Shape;657;p70" descr="٢٠٢٠٠٢٢٨_٢٢٥٧٥٥.jpg"/>
            <p:cNvPicPr preferRelativeResize="0"/>
            <p:nvPr/>
          </p:nvPicPr>
          <p:blipFill rotWithShape="1">
            <a:blip r:embed="rId4">
              <a:alphaModFix/>
            </a:blip>
            <a:srcRect l="50832" t="76278" r="44166" b="3155"/>
            <a:stretch/>
          </p:blipFill>
          <p:spPr>
            <a:xfrm>
              <a:off x="742951" y="3981451"/>
              <a:ext cx="457200" cy="1371600"/>
            </a:xfrm>
            <a:prstGeom prst="rect">
              <a:avLst/>
            </a:prstGeom>
            <a:noFill/>
            <a:ln>
              <a:noFill/>
            </a:ln>
          </p:spPr>
        </p:pic>
        <p:sp>
          <p:nvSpPr>
            <p:cNvPr id="658" name="Google Shape;658;p70"/>
            <p:cNvSpPr/>
            <p:nvPr/>
          </p:nvSpPr>
          <p:spPr>
            <a:xfrm>
              <a:off x="838200" y="4038600"/>
              <a:ext cx="304801" cy="1238251"/>
            </a:xfrm>
            <a:prstGeom prst="roundRect">
              <a:avLst>
                <a:gd name="adj" fmla="val 16667"/>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59" name="Google Shape;659;p70"/>
            <p:cNvCxnSpPr>
              <a:stCxn id="655" idx="1"/>
              <a:endCxn id="657" idx="3"/>
            </p:cNvCxnSpPr>
            <p:nvPr/>
          </p:nvCxnSpPr>
          <p:spPr>
            <a:xfrm rot="10800000">
              <a:off x="1200130" y="4667308"/>
              <a:ext cx="2953800" cy="378900"/>
            </a:xfrm>
            <a:prstGeom prst="straightConnector1">
              <a:avLst/>
            </a:prstGeom>
            <a:noFill/>
            <a:ln w="38100" cap="flat" cmpd="sng">
              <a:solidFill>
                <a:srgbClr val="C00000"/>
              </a:solidFill>
              <a:prstDash val="solid"/>
              <a:miter lim="800000"/>
              <a:headEnd type="none" w="sm" len="sm"/>
              <a:tailEnd type="stealth"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17"/>
          <p:cNvGrpSpPr/>
          <p:nvPr/>
        </p:nvGrpSpPr>
        <p:grpSpPr>
          <a:xfrm>
            <a:off x="-154745" y="0"/>
            <a:ext cx="12346745" cy="6858000"/>
            <a:chOff x="1488880" y="0"/>
            <a:chExt cx="9179120" cy="6858000"/>
          </a:xfrm>
        </p:grpSpPr>
        <p:pic>
          <p:nvPicPr>
            <p:cNvPr id="128" name="Google Shape;128;p17"/>
            <p:cNvPicPr preferRelativeResize="0"/>
            <p:nvPr/>
          </p:nvPicPr>
          <p:blipFill rotWithShape="1">
            <a:blip r:embed="rId3">
              <a:alphaModFix/>
            </a:blip>
            <a:srcRect/>
            <a:stretch/>
          </p:blipFill>
          <p:spPr>
            <a:xfrm>
              <a:off x="1523604" y="0"/>
              <a:ext cx="8001397" cy="6858000"/>
            </a:xfrm>
            <a:prstGeom prst="rect">
              <a:avLst/>
            </a:prstGeom>
            <a:noFill/>
            <a:ln w="9525" cap="flat" cmpd="sng">
              <a:solidFill>
                <a:srgbClr val="DAE9F6"/>
              </a:solidFill>
              <a:prstDash val="solid"/>
              <a:round/>
              <a:headEnd type="none" w="sm" len="sm"/>
              <a:tailEnd type="none" w="sm" len="sm"/>
            </a:ln>
          </p:spPr>
        </p:pic>
        <p:sp>
          <p:nvSpPr>
            <p:cNvPr id="129" name="Google Shape;129;p17"/>
            <p:cNvSpPr/>
            <p:nvPr/>
          </p:nvSpPr>
          <p:spPr>
            <a:xfrm>
              <a:off x="9525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7"/>
            <p:cNvSpPr/>
            <p:nvPr/>
          </p:nvSpPr>
          <p:spPr>
            <a:xfrm>
              <a:off x="1488880"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131" name="Google Shape;131;p17"/>
          <p:cNvSpPr/>
          <p:nvPr/>
        </p:nvSpPr>
        <p:spPr>
          <a:xfrm>
            <a:off x="1316736" y="1206985"/>
            <a:ext cx="8360664" cy="4617739"/>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200" dirty="0">
                <a:solidFill>
                  <a:srgbClr val="013657"/>
                </a:solidFill>
                <a:latin typeface="Arial"/>
                <a:ea typeface="Arial"/>
                <a:cs typeface="Arial"/>
                <a:sym typeface="Arial"/>
              </a:rPr>
              <a:t>الاردوينو </a:t>
            </a:r>
            <a:r>
              <a:rPr lang="en-US" sz="3200" dirty="0" err="1">
                <a:solidFill>
                  <a:srgbClr val="013657"/>
                </a:solidFill>
                <a:latin typeface="Arial"/>
                <a:ea typeface="Arial"/>
                <a:cs typeface="Arial"/>
                <a:sym typeface="Arial"/>
              </a:rPr>
              <a:t>هو</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لوحة</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إلكترونية</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مفتوحة</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المصدر</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قابلة</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للبرمجة</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يمكن</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لأي</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شخص</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صناعتها</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وبيعها</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ولكن</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بشرط</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هو</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عدم</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استخدام</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اسم</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اردوينو</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عليها</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لأنّها</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علامة</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مسجلة</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فعلى</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سبيل</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المثال</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هناك</a:t>
            </a:r>
            <a:r>
              <a:rPr lang="en-US" sz="3200" dirty="0">
                <a:solidFill>
                  <a:srgbClr val="013657"/>
                </a:solidFill>
                <a:latin typeface="Arial"/>
                <a:ea typeface="Arial"/>
                <a:cs typeface="Arial"/>
                <a:sym typeface="Arial"/>
              </a:rPr>
              <a:t> لوحات </a:t>
            </a:r>
            <a:r>
              <a:rPr lang="en-US" sz="3200" dirty="0" err="1">
                <a:solidFill>
                  <a:srgbClr val="013657"/>
                </a:solidFill>
                <a:latin typeface="Arial"/>
                <a:ea typeface="Arial"/>
                <a:cs typeface="Arial"/>
                <a:sym typeface="Arial"/>
              </a:rPr>
              <a:t>تحت</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اسم</a:t>
            </a:r>
            <a:r>
              <a:rPr lang="en-US" sz="3200" dirty="0">
                <a:solidFill>
                  <a:srgbClr val="013657"/>
                </a:solidFill>
                <a:latin typeface="Arial"/>
                <a:ea typeface="Arial"/>
                <a:cs typeface="Arial"/>
                <a:sym typeface="Arial"/>
              </a:rPr>
              <a:t> </a:t>
            </a:r>
            <a:r>
              <a:rPr lang="en-US" sz="3200" dirty="0">
                <a:solidFill>
                  <a:srgbClr val="013657"/>
                </a:solidFill>
                <a:latin typeface="Calibri"/>
                <a:ea typeface="Calibri"/>
                <a:cs typeface="Calibri"/>
                <a:sym typeface="Calibri"/>
              </a:rPr>
              <a:t>“</a:t>
            </a:r>
            <a:r>
              <a:rPr lang="en-US" sz="4000" b="1" dirty="0" err="1">
                <a:solidFill>
                  <a:srgbClr val="013657"/>
                </a:solidFill>
                <a:latin typeface="Teko"/>
                <a:ea typeface="Teko"/>
                <a:cs typeface="Teko"/>
                <a:sym typeface="Teko"/>
              </a:rPr>
              <a:t>Freeduino</a:t>
            </a:r>
            <a:r>
              <a:rPr lang="en-US" sz="3200" dirty="0">
                <a:solidFill>
                  <a:srgbClr val="013657"/>
                </a:solidFill>
                <a:latin typeface="Calibri"/>
                <a:ea typeface="Calibri"/>
                <a:cs typeface="Calibri"/>
                <a:sym typeface="Calibri"/>
              </a:rPr>
              <a:t>”  </a:t>
            </a:r>
            <a:r>
              <a:rPr lang="en-US" sz="3200" dirty="0" err="1">
                <a:solidFill>
                  <a:srgbClr val="013657"/>
                </a:solidFill>
                <a:latin typeface="Arial"/>
                <a:ea typeface="Arial"/>
                <a:cs typeface="Arial"/>
                <a:sym typeface="Arial"/>
              </a:rPr>
              <a:t>و</a:t>
            </a:r>
            <a:r>
              <a:rPr lang="en-US" sz="3200" dirty="0" err="1">
                <a:solidFill>
                  <a:srgbClr val="013657"/>
                </a:solidFill>
                <a:latin typeface="Calibri"/>
                <a:ea typeface="Calibri"/>
                <a:cs typeface="Calibri"/>
                <a:sym typeface="Calibri"/>
              </a:rPr>
              <a:t>”</a:t>
            </a:r>
            <a:r>
              <a:rPr lang="en-US" sz="4000" b="1" dirty="0" err="1">
                <a:solidFill>
                  <a:srgbClr val="013657"/>
                </a:solidFill>
                <a:latin typeface="Teko"/>
                <a:ea typeface="Teko"/>
                <a:cs typeface="Teko"/>
                <a:sym typeface="Teko"/>
              </a:rPr>
              <a:t>Netduino</a:t>
            </a:r>
            <a:r>
              <a:rPr lang="en-US" sz="3200" dirty="0">
                <a:solidFill>
                  <a:srgbClr val="013657"/>
                </a:solidFill>
                <a:latin typeface="Calibri"/>
                <a:ea typeface="Calibri"/>
                <a:cs typeface="Calibri"/>
                <a:sym typeface="Calibri"/>
              </a:rPr>
              <a:t>”  </a:t>
            </a:r>
            <a:r>
              <a:rPr lang="en-US" sz="3200" dirty="0" err="1">
                <a:solidFill>
                  <a:srgbClr val="013657"/>
                </a:solidFill>
                <a:latin typeface="Arial"/>
                <a:ea typeface="Arial"/>
                <a:cs typeface="Arial"/>
                <a:sym typeface="Arial"/>
              </a:rPr>
              <a:t>تؤدي</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عمل</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الأردوينو</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بما</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أنّها</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مُستنسخة</a:t>
            </a:r>
            <a:r>
              <a:rPr lang="en-US" sz="3200" dirty="0">
                <a:solidFill>
                  <a:srgbClr val="013657"/>
                </a:solidFill>
                <a:latin typeface="Arial"/>
                <a:ea typeface="Arial"/>
                <a:cs typeface="Arial"/>
                <a:sym typeface="Arial"/>
              </a:rPr>
              <a:t> </a:t>
            </a:r>
            <a:r>
              <a:rPr lang="en-US" sz="3200" dirty="0" err="1">
                <a:solidFill>
                  <a:srgbClr val="013657"/>
                </a:solidFill>
                <a:latin typeface="Arial"/>
                <a:ea typeface="Arial"/>
                <a:cs typeface="Arial"/>
                <a:sym typeface="Arial"/>
              </a:rPr>
              <a:t>منها</a:t>
            </a:r>
            <a:r>
              <a:rPr lang="en-US" sz="3200" dirty="0">
                <a:solidFill>
                  <a:srgbClr val="013657"/>
                </a:solidFill>
                <a:latin typeface="Arial"/>
                <a:ea typeface="Arial"/>
                <a:cs typeface="Arial"/>
                <a:sym typeface="Arial"/>
              </a:rPr>
              <a:t>.</a:t>
            </a:r>
            <a:endParaRPr dirty="0"/>
          </a:p>
          <a:p>
            <a:pPr marL="0" marR="0" lvl="0" indent="0" algn="r" rtl="1">
              <a:lnSpc>
                <a:spcPct val="150000"/>
              </a:lnSpc>
              <a:spcBef>
                <a:spcPts val="0"/>
              </a:spcBef>
              <a:spcAft>
                <a:spcPts val="0"/>
              </a:spcAft>
              <a:buNone/>
            </a:pPr>
            <a:endParaRPr sz="3200" dirty="0">
              <a:solidFill>
                <a:srgbClr val="013657"/>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pSp>
        <p:nvGrpSpPr>
          <p:cNvPr id="665" name="Google Shape;665;p71"/>
          <p:cNvGrpSpPr/>
          <p:nvPr/>
        </p:nvGrpSpPr>
        <p:grpSpPr>
          <a:xfrm>
            <a:off x="0" y="0"/>
            <a:ext cx="12192000" cy="6858000"/>
            <a:chOff x="-35121" y="0"/>
            <a:chExt cx="9179121" cy="6858000"/>
          </a:xfrm>
        </p:grpSpPr>
        <p:pic>
          <p:nvPicPr>
            <p:cNvPr id="666" name="Google Shape;666;p71"/>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667" name="Google Shape;667;p71"/>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8" name="Google Shape;668;p71"/>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grpSp>
        <p:nvGrpSpPr>
          <p:cNvPr id="669" name="Google Shape;669;p71"/>
          <p:cNvGrpSpPr/>
          <p:nvPr/>
        </p:nvGrpSpPr>
        <p:grpSpPr>
          <a:xfrm>
            <a:off x="1779942" y="990600"/>
            <a:ext cx="7546778" cy="4996190"/>
            <a:chOff x="0" y="94336"/>
            <a:chExt cx="9144000" cy="6669328"/>
          </a:xfrm>
        </p:grpSpPr>
        <p:pic>
          <p:nvPicPr>
            <p:cNvPr id="670" name="Google Shape;670;p71" descr="٢٠٢٠٠٢٢٨_٢٢٥٧٥٥.jpg"/>
            <p:cNvPicPr preferRelativeResize="0"/>
            <p:nvPr/>
          </p:nvPicPr>
          <p:blipFill rotWithShape="1">
            <a:blip r:embed="rId4">
              <a:alphaModFix/>
            </a:blip>
            <a:srcRect/>
            <a:stretch/>
          </p:blipFill>
          <p:spPr>
            <a:xfrm>
              <a:off x="0" y="94336"/>
              <a:ext cx="9144000" cy="6669328"/>
            </a:xfrm>
            <a:prstGeom prst="rect">
              <a:avLst/>
            </a:prstGeom>
            <a:noFill/>
            <a:ln>
              <a:noFill/>
            </a:ln>
          </p:spPr>
        </p:pic>
        <p:sp>
          <p:nvSpPr>
            <p:cNvPr id="671" name="Google Shape;671;p71"/>
            <p:cNvSpPr/>
            <p:nvPr/>
          </p:nvSpPr>
          <p:spPr>
            <a:xfrm>
              <a:off x="1295401" y="533400"/>
              <a:ext cx="1143000" cy="838200"/>
            </a:xfrm>
            <a:prstGeom prst="roundRect">
              <a:avLst>
                <a:gd name="adj" fmla="val 16667"/>
              </a:avLst>
            </a:prstGeom>
            <a:solidFill>
              <a:srgbClr val="FFFF00">
                <a:alpha val="24705"/>
              </a:srgbClr>
            </a:solidFill>
            <a:ln w="38100" cap="flat" cmpd="sng">
              <a:solidFill>
                <a:srgbClr val="FFFF9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2" name="Google Shape;672;p71"/>
            <p:cNvSpPr/>
            <p:nvPr/>
          </p:nvSpPr>
          <p:spPr>
            <a:xfrm>
              <a:off x="4724399" y="5181600"/>
              <a:ext cx="381001" cy="1219200"/>
            </a:xfrm>
            <a:prstGeom prst="roundRect">
              <a:avLst>
                <a:gd name="adj" fmla="val 16667"/>
              </a:avLst>
            </a:prstGeom>
            <a:solidFill>
              <a:srgbClr val="FFFF00">
                <a:alpha val="24705"/>
              </a:srgbClr>
            </a:solidFill>
            <a:ln w="38100" cap="flat" cmpd="sng">
              <a:solidFill>
                <a:srgbClr val="FFFF9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673" name="Google Shape;673;p71"/>
          <p:cNvCxnSpPr/>
          <p:nvPr/>
        </p:nvCxnSpPr>
        <p:spPr>
          <a:xfrm rot="10800000">
            <a:off x="5836335" y="5562600"/>
            <a:ext cx="1174066" cy="1033790"/>
          </a:xfrm>
          <a:prstGeom prst="straightConnector1">
            <a:avLst/>
          </a:prstGeom>
          <a:noFill/>
          <a:ln w="38100" cap="flat" cmpd="sng">
            <a:solidFill>
              <a:srgbClr val="C00000"/>
            </a:solidFill>
            <a:prstDash val="solid"/>
            <a:miter lim="800000"/>
            <a:headEnd type="none" w="sm" len="sm"/>
            <a:tailEnd type="stealth" w="med" len="med"/>
          </a:ln>
        </p:spPr>
      </p:cxnSp>
      <p:cxnSp>
        <p:nvCxnSpPr>
          <p:cNvPr id="674" name="Google Shape;674;p71"/>
          <p:cNvCxnSpPr/>
          <p:nvPr/>
        </p:nvCxnSpPr>
        <p:spPr>
          <a:xfrm flipH="1">
            <a:off x="3473143" y="312057"/>
            <a:ext cx="1341930" cy="1090916"/>
          </a:xfrm>
          <a:prstGeom prst="straightConnector1">
            <a:avLst/>
          </a:prstGeom>
          <a:noFill/>
          <a:ln w="38100" cap="flat" cmpd="sng">
            <a:solidFill>
              <a:srgbClr val="C00000"/>
            </a:solidFill>
            <a:prstDash val="solid"/>
            <a:miter lim="800000"/>
            <a:headEnd type="none" w="sm" len="sm"/>
            <a:tailEnd type="stealth"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pSp>
        <p:nvGrpSpPr>
          <p:cNvPr id="679" name="Google Shape;679;p72"/>
          <p:cNvGrpSpPr/>
          <p:nvPr/>
        </p:nvGrpSpPr>
        <p:grpSpPr>
          <a:xfrm>
            <a:off x="0" y="0"/>
            <a:ext cx="12192000" cy="6858000"/>
            <a:chOff x="-35121" y="0"/>
            <a:chExt cx="9179121" cy="6858000"/>
          </a:xfrm>
        </p:grpSpPr>
        <p:pic>
          <p:nvPicPr>
            <p:cNvPr id="680" name="Google Shape;680;p72"/>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681" name="Google Shape;681;p72"/>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72"/>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683" name="Google Shape;683;p72"/>
          <p:cNvSpPr txBox="1"/>
          <p:nvPr/>
        </p:nvSpPr>
        <p:spPr>
          <a:xfrm>
            <a:off x="1524001" y="685800"/>
            <a:ext cx="9202391"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منفذ   </a:t>
            </a:r>
            <a:r>
              <a:rPr lang="en-US" sz="1800" b="1">
                <a:solidFill>
                  <a:srgbClr val="C00000"/>
                </a:solidFill>
                <a:latin typeface="Calibri"/>
                <a:ea typeface="Calibri"/>
                <a:cs typeface="Calibri"/>
                <a:sym typeface="Calibri"/>
              </a:rPr>
              <a:t>AREF</a:t>
            </a:r>
            <a:r>
              <a:rPr lang="en-US" sz="1800">
                <a:solidFill>
                  <a:schemeClr val="dk1"/>
                </a:solidFill>
                <a:latin typeface="Calibri"/>
                <a:ea typeface="Calibri"/>
                <a:cs typeface="Calibri"/>
                <a:sym typeface="Calibri"/>
              </a:rPr>
              <a:t> </a:t>
            </a:r>
            <a:r>
              <a:rPr lang="en-US" sz="1800" i="1">
                <a:solidFill>
                  <a:schemeClr val="dk1"/>
                </a:solidFill>
                <a:latin typeface="Calibri"/>
                <a:ea typeface="Calibri"/>
                <a:cs typeface="Calibri"/>
                <a:sym typeface="Calibri"/>
              </a:rPr>
              <a:t>... The Uno has 6 analog inputs, labeled A0 through A5, each of which provide 10 bits</a:t>
            </a:r>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 of resolution (i.e. 1024 different values). By default they measure from ground to 5 volts, though</a:t>
            </a:r>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 is it possible to change the upper end of their range using the AREF pin and the </a:t>
            </a:r>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analogReference() function.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72"/>
          <p:cNvSpPr txBox="1"/>
          <p:nvPr/>
        </p:nvSpPr>
        <p:spPr>
          <a:xfrm>
            <a:off x="1524001" y="1905001"/>
            <a:ext cx="918501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منفذ   </a:t>
            </a:r>
            <a:r>
              <a:rPr lang="en-US" sz="1800" b="1">
                <a:solidFill>
                  <a:srgbClr val="C00000"/>
                </a:solidFill>
                <a:latin typeface="Calibri"/>
                <a:ea typeface="Calibri"/>
                <a:cs typeface="Calibri"/>
                <a:sym typeface="Calibri"/>
              </a:rPr>
              <a:t>IOREF</a:t>
            </a:r>
            <a:r>
              <a:rPr lang="en-US" sz="1800">
                <a:solidFill>
                  <a:schemeClr val="dk1"/>
                </a:solidFill>
                <a:latin typeface="Calibri"/>
                <a:ea typeface="Calibri"/>
                <a:cs typeface="Calibri"/>
                <a:sym typeface="Calibri"/>
              </a:rPr>
              <a:t> </a:t>
            </a:r>
            <a:r>
              <a:rPr lang="en-US" sz="1800" i="1">
                <a:solidFill>
                  <a:schemeClr val="dk1"/>
                </a:solidFill>
                <a:latin typeface="Calibri"/>
                <a:ea typeface="Calibri"/>
                <a:cs typeface="Calibri"/>
                <a:sym typeface="Calibri"/>
              </a:rPr>
              <a:t>IOREF. This pin on the Arduino board provides the voltage reference with which the</a:t>
            </a:r>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 microcontroller operates. A properly configured shield can read the IOREF pin voltage and select</a:t>
            </a:r>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 the appropriate power source or enable voltage translators on the outputs for working with the </a:t>
            </a:r>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5V or 3.3V.</a:t>
            </a:r>
            <a:endParaRPr sz="18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grpSp>
        <p:nvGrpSpPr>
          <p:cNvPr id="690" name="Google Shape;690;p73"/>
          <p:cNvGrpSpPr/>
          <p:nvPr/>
        </p:nvGrpSpPr>
        <p:grpSpPr>
          <a:xfrm>
            <a:off x="0" y="0"/>
            <a:ext cx="12192000" cy="6858000"/>
            <a:chOff x="-35121" y="0"/>
            <a:chExt cx="9179121" cy="6858000"/>
          </a:xfrm>
        </p:grpSpPr>
        <p:pic>
          <p:nvPicPr>
            <p:cNvPr id="691" name="Google Shape;691;p73"/>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692" name="Google Shape;692;p73"/>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3" name="Google Shape;693;p73"/>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grpSp>
        <p:nvGrpSpPr>
          <p:cNvPr id="694" name="Google Shape;694;p73"/>
          <p:cNvGrpSpPr/>
          <p:nvPr/>
        </p:nvGrpSpPr>
        <p:grpSpPr>
          <a:xfrm>
            <a:off x="2233518" y="820891"/>
            <a:ext cx="7678313" cy="5216218"/>
            <a:chOff x="1524000" y="94336"/>
            <a:chExt cx="9144000" cy="6669328"/>
          </a:xfrm>
        </p:grpSpPr>
        <p:pic>
          <p:nvPicPr>
            <p:cNvPr id="695" name="Google Shape;695;p73" descr="٢٠٢٠٠٢٢٨_٢٢٥٧٥٥.jpg"/>
            <p:cNvPicPr preferRelativeResize="0"/>
            <p:nvPr/>
          </p:nvPicPr>
          <p:blipFill rotWithShape="1">
            <a:blip r:embed="rId4">
              <a:alphaModFix/>
            </a:blip>
            <a:srcRect/>
            <a:stretch/>
          </p:blipFill>
          <p:spPr>
            <a:xfrm>
              <a:off x="1524000" y="94336"/>
              <a:ext cx="9144000" cy="6669328"/>
            </a:xfrm>
            <a:prstGeom prst="rect">
              <a:avLst/>
            </a:prstGeom>
            <a:noFill/>
            <a:ln>
              <a:noFill/>
            </a:ln>
          </p:spPr>
        </p:pic>
        <p:sp>
          <p:nvSpPr>
            <p:cNvPr id="696" name="Google Shape;696;p73"/>
            <p:cNvSpPr/>
            <p:nvPr/>
          </p:nvSpPr>
          <p:spPr>
            <a:xfrm>
              <a:off x="5257800" y="381000"/>
              <a:ext cx="304800" cy="1295400"/>
            </a:xfrm>
            <a:prstGeom prst="roundRect">
              <a:avLst>
                <a:gd name="adj" fmla="val 16667"/>
              </a:avLst>
            </a:prstGeom>
            <a:solidFill>
              <a:srgbClr val="FFFF00">
                <a:alpha val="24705"/>
              </a:srgbClr>
            </a:solidFill>
            <a:ln w="38100" cap="flat" cmpd="sng">
              <a:solidFill>
                <a:srgbClr val="FFFF9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7" name="Google Shape;697;p73"/>
            <p:cNvSpPr/>
            <p:nvPr/>
          </p:nvSpPr>
          <p:spPr>
            <a:xfrm>
              <a:off x="6019801" y="5181600"/>
              <a:ext cx="285750" cy="1266825"/>
            </a:xfrm>
            <a:prstGeom prst="roundRect">
              <a:avLst>
                <a:gd name="adj" fmla="val 16667"/>
              </a:avLst>
            </a:prstGeom>
            <a:solidFill>
              <a:srgbClr val="FFFF00">
                <a:alpha val="24705"/>
              </a:srgbClr>
            </a:solidFill>
            <a:ln w="38100" cap="flat" cmpd="sng">
              <a:solidFill>
                <a:srgbClr val="FFFF9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pSp>
        <p:nvGrpSpPr>
          <p:cNvPr id="702" name="Google Shape;702;p74"/>
          <p:cNvGrpSpPr/>
          <p:nvPr/>
        </p:nvGrpSpPr>
        <p:grpSpPr>
          <a:xfrm>
            <a:off x="0" y="0"/>
            <a:ext cx="12192000" cy="6858000"/>
            <a:chOff x="-35121" y="0"/>
            <a:chExt cx="9179121" cy="6858000"/>
          </a:xfrm>
        </p:grpSpPr>
        <p:pic>
          <p:nvPicPr>
            <p:cNvPr id="703" name="Google Shape;703;p74"/>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704" name="Google Shape;704;p74"/>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5" name="Google Shape;705;p74"/>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706" name="Google Shape;706;p74"/>
          <p:cNvSpPr/>
          <p:nvPr/>
        </p:nvSpPr>
        <p:spPr>
          <a:xfrm>
            <a:off x="1524000" y="1"/>
            <a:ext cx="9144000" cy="138499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1200">
                <a:solidFill>
                  <a:schemeClr val="dk1"/>
                </a:solidFill>
                <a:latin typeface="Calibri"/>
                <a:ea typeface="Calibri"/>
                <a:cs typeface="Calibri"/>
                <a:sym typeface="Calibri"/>
              </a:rPr>
              <a:t>هذه القطعة من اشهر قطع الاردينو حيث يلجا الى استخدامها معظم المبتدئين في استخدام الاردينو</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ماهو الاردينو؟</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الاردينو عبارة عن لوحة تطويرية مع بيئة برمجية لمتحكم avr من شركة Atmel</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وهي مفتوحة المصدر اي يحق لاي شخص ان يقوم بصنعها والاستفادة من اكوادها المصدرية تتم برمجة هذه اللوحة بسهولة فقط نحتاج الى كيبل usb وتحميل البيئة البرمجية Arduino IDE</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ويوفر موقع اردينو الدعم الكامل للقطعة من مكاتب وشرح للغة المستخدمة في البرمجة ومتجر لبيع القطع ومجتمع يقوم بالاجابة على الاسئلة والمشاكل التي قد تواجهها</a:t>
            </a:r>
            <a:endParaRPr/>
          </a:p>
        </p:txBody>
      </p:sp>
      <p:sp>
        <p:nvSpPr>
          <p:cNvPr id="707" name="Google Shape;707;p74"/>
          <p:cNvSpPr/>
          <p:nvPr/>
        </p:nvSpPr>
        <p:spPr>
          <a:xfrm>
            <a:off x="1524000" y="1371600"/>
            <a:ext cx="9144000" cy="249299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1200">
                <a:solidFill>
                  <a:schemeClr val="dk1"/>
                </a:solidFill>
                <a:latin typeface="Calibri"/>
                <a:ea typeface="Calibri"/>
                <a:cs typeface="Calibri"/>
                <a:sym typeface="Calibri"/>
              </a:rPr>
              <a:t>تمكنك هذه القطعة من تنفيذ افكارك ومشاريعك باسهل طريق وابسط وسيلة حيث لاتحتاج الى خبرة عميقة بالالكترونيات ولا حتى البرمجة للتعامل مع هذه القطعة</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بما ان هذه القطعة مفتوحة المصدر قام بتوفير الدعم لها مجموعة كبيرة من الهواة والخبراء من ميزات العمل بالاردينو وجود مكاتب جاهزة تغنيك عن كتابة كود طويل لكتابته تحتاج معرفة كبيرة بتفاصيل عمل المتحكم</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ماهي لغة اردينو سي ؟هي لغة تعتبر من اسهل لغات برمجة المتحكمات حيث تعتبر مزيج بين لغة سي ولغة بروسسينج (جافا)  البروسسينج ايضا لغة مفتوحة المصدر بنية على الجافا في عام 2001 وتستطيع ان تربط الاردينو معها وبرمجته عن طريقها ايضا مع امكانية تصميم برامج تعرض نتائجها وتاثيراتها على شكل بيئة رسومية بفضل البروسسينج</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ماهي اللغات الي يمكن برمجة الاردينو بها؟يمكن برمجة الاردينو عن طريق عدة لغات اخرى غير الاردينو سي</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الماتلاب, واللاب فيو,لغة الايمبدد سي بواسطة اتميل ستوديو,حديثا بدات برمجته بلغة سي شارب ,وحتى تستطيع كتابة اكواد بلغة الاسيمبلي في بيئة اردينو ,والاهم يمكن برمجته بلغة العصر التي تمتاز بسهولتها وعلو مستواها وعدد الاشخاص الذين يتقنون البرمجة بها كثير جدا وفي ازدياد لغة بايثون</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يمتاز الاردينو بوجود عدد كبير من الاغطية التي تركب عليه بسهولة لاداء وظيفة معينة مثل غطاء التحكم بسرعات المحركات او غطاء اتصال الجيل الثاني او غطاء تحديد الموقع عن طريق تقنية ال GPS وغيرها</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grpSp>
        <p:nvGrpSpPr>
          <p:cNvPr id="712" name="Google Shape;712;p75"/>
          <p:cNvGrpSpPr/>
          <p:nvPr/>
        </p:nvGrpSpPr>
        <p:grpSpPr>
          <a:xfrm>
            <a:off x="0" y="0"/>
            <a:ext cx="12192000" cy="6858000"/>
            <a:chOff x="-35121" y="0"/>
            <a:chExt cx="9179121" cy="6858000"/>
          </a:xfrm>
        </p:grpSpPr>
        <p:pic>
          <p:nvPicPr>
            <p:cNvPr id="713" name="Google Shape;713;p75"/>
            <p:cNvPicPr preferRelativeResize="0"/>
            <p:nvPr/>
          </p:nvPicPr>
          <p:blipFill rotWithShape="1">
            <a:blip r:embed="rId3">
              <a:alphaModFix/>
            </a:blip>
            <a:srcRect/>
            <a:stretch/>
          </p:blipFill>
          <p:spPr>
            <a:xfrm>
              <a:off x="-397" y="0"/>
              <a:ext cx="8001397" cy="6858000"/>
            </a:xfrm>
            <a:prstGeom prst="rect">
              <a:avLst/>
            </a:prstGeom>
            <a:noFill/>
            <a:ln w="9525" cap="flat" cmpd="sng">
              <a:solidFill>
                <a:srgbClr val="DAE9F6"/>
              </a:solidFill>
              <a:prstDash val="solid"/>
              <a:round/>
              <a:headEnd type="none" w="sm" len="sm"/>
              <a:tailEnd type="none" w="sm" len="sm"/>
            </a:ln>
          </p:spPr>
        </p:pic>
        <p:sp>
          <p:nvSpPr>
            <p:cNvPr id="714" name="Google Shape;714;p75"/>
            <p:cNvSpPr/>
            <p:nvPr/>
          </p:nvSpPr>
          <p:spPr>
            <a:xfrm>
              <a:off x="8001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5" name="Google Shape;715;p75"/>
            <p:cNvSpPr/>
            <p:nvPr/>
          </p:nvSpPr>
          <p:spPr>
            <a:xfrm>
              <a:off x="-35121"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716" name="Google Shape;716;p75"/>
          <p:cNvSpPr/>
          <p:nvPr/>
        </p:nvSpPr>
        <p:spPr>
          <a:xfrm>
            <a:off x="1524000" y="0"/>
            <a:ext cx="9144000" cy="193899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1200">
                <a:solidFill>
                  <a:schemeClr val="dk1"/>
                </a:solidFill>
                <a:latin typeface="Calibri"/>
                <a:ea typeface="Calibri"/>
                <a:cs typeface="Calibri"/>
                <a:sym typeface="Calibri"/>
              </a:rPr>
              <a:t>تحتوي القطعة على منافذ رقمية ومنافذ تشابهية ومنافذ الطاقة</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عدد المنافذ الرقمية هي 14 منفذ مرقمة من 0 الى 13</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عدد المنافذ التشابهية هي 6 مسمية من A0 الى A5</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منافذ الطاقة تحتوي تجهيز 5 فولت وتجهيز 3.3 فولت ومدخل ادخال طاقة ومنافذ الجهد الارضي ground منفذين</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يمكن تجهيز القطعة عن طريق الحاسوب من منفذ USB وكذلك من منفذ الشاحن</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حيث يستقبل منفذ الشاحن جهد من 7 الى 12 فولت ليقوم بتعديله داخليا الى 5 فولت لكن يلاحظ ان منفذ Vin الموجود ضمن منافذ الطاقة غير مربوط على معدل الفولتية لذا يجب ادخال جهد منتظم وقيمته 5 فولت عن طريقه</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تحتوي لوحة اردينو اونو على 6 منافذ رقمية تدعم خاصية التعديل الرقمي PWM</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توجد 6 منافذ في وسط اللوحة هذه المنافذ تستخدم لبرمجة الاردينو من مبرمجة خارجية وتسمى ICSP header</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ويوجد زر في اللوحة يقوم باعادة تشغيل البرنامج المحمل على الاردينو</a:t>
            </a:r>
            <a:endParaRPr sz="1200">
              <a:solidFill>
                <a:schemeClr val="dk1"/>
              </a:solidFill>
              <a:latin typeface="Calibri"/>
              <a:ea typeface="Calibri"/>
              <a:cs typeface="Calibri"/>
              <a:sym typeface="Calibri"/>
            </a:endParaRPr>
          </a:p>
        </p:txBody>
      </p:sp>
      <p:sp>
        <p:nvSpPr>
          <p:cNvPr id="717" name="Google Shape;717;p75"/>
          <p:cNvSpPr/>
          <p:nvPr/>
        </p:nvSpPr>
        <p:spPr>
          <a:xfrm>
            <a:off x="1524000" y="2133600"/>
            <a:ext cx="9144000" cy="378565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1200" dirty="0" err="1">
                <a:solidFill>
                  <a:schemeClr val="dk1"/>
                </a:solidFill>
                <a:latin typeface="Calibri"/>
                <a:ea typeface="Calibri"/>
                <a:cs typeface="Calibri"/>
                <a:sym typeface="Calibri"/>
              </a:rPr>
              <a:t>ناتي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المواصفات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الخاصة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بهذه</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اللوحة</a:t>
            </a: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err="1">
                <a:solidFill>
                  <a:schemeClr val="dk1"/>
                </a:solidFill>
                <a:latin typeface="Calibri"/>
                <a:ea typeface="Calibri"/>
                <a:cs typeface="Calibri"/>
                <a:sym typeface="Calibri"/>
              </a:rPr>
              <a:t>ان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قطعة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اونو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مبنية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على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متحكم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شركة</a:t>
            </a:r>
            <a:r>
              <a:rPr lang="en-US" sz="1200" dirty="0">
                <a:solidFill>
                  <a:schemeClr val="dk1"/>
                </a:solidFill>
                <a:latin typeface="Calibri"/>
                <a:ea typeface="Calibri"/>
                <a:cs typeface="Calibri"/>
                <a:sym typeface="Calibri"/>
              </a:rPr>
              <a:t> ATMEL </a:t>
            </a:r>
            <a:r>
              <a:rPr lang="en-US" sz="1200" dirty="0" err="1">
                <a:solidFill>
                  <a:schemeClr val="dk1"/>
                </a:solidFill>
                <a:latin typeface="Calibri"/>
                <a:ea typeface="Calibri"/>
                <a:cs typeface="Calibri"/>
                <a:sym typeface="Calibri"/>
              </a:rPr>
              <a:t>هو</a:t>
            </a:r>
            <a:r>
              <a:rPr lang="en-US" sz="1200" dirty="0">
                <a:solidFill>
                  <a:schemeClr val="dk1"/>
                </a:solidFill>
                <a:latin typeface="Calibri"/>
                <a:ea typeface="Calibri"/>
                <a:cs typeface="Calibri"/>
                <a:sym typeface="Calibri"/>
              </a:rPr>
              <a:t> ATmega328</a:t>
            </a:r>
            <a:br>
              <a:rPr lang="en-US" sz="1200" dirty="0">
                <a:solidFill>
                  <a:schemeClr val="dk1"/>
                </a:solidFill>
                <a:latin typeface="Calibri"/>
                <a:ea typeface="Calibri"/>
                <a:cs typeface="Calibri"/>
                <a:sym typeface="Calibri"/>
              </a:rPr>
            </a:br>
            <a:r>
              <a:rPr lang="en-US" sz="1200" dirty="0" err="1">
                <a:solidFill>
                  <a:schemeClr val="dk1"/>
                </a:solidFill>
                <a:latin typeface="Calibri"/>
                <a:ea typeface="Calibri"/>
                <a:cs typeface="Calibri"/>
                <a:sym typeface="Calibri"/>
              </a:rPr>
              <a:t>لمشاهدة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ورقة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البيانات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الخاصة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بهذا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المتحكم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هنا</a:t>
            </a:r>
            <a:r>
              <a:rPr lang="en-US" sz="1200" dirty="0">
                <a:solidFill>
                  <a:schemeClr val="dk1"/>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4"/>
              </a:rPr>
              <a:t>datasheet</a:t>
            </a: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err="1">
                <a:solidFill>
                  <a:schemeClr val="dk1"/>
                </a:solidFill>
                <a:latin typeface="Calibri"/>
                <a:ea typeface="Calibri"/>
                <a:cs typeface="Calibri"/>
                <a:sym typeface="Calibri"/>
              </a:rPr>
              <a:t>الجهد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الذي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تعمل</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عليه</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اللوحة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هو</a:t>
            </a:r>
            <a:r>
              <a:rPr lang="en-US" sz="1200" dirty="0">
                <a:solidFill>
                  <a:schemeClr val="dk1"/>
                </a:solidFill>
                <a:latin typeface="Calibri"/>
                <a:ea typeface="Calibri"/>
                <a:cs typeface="Calibri"/>
                <a:sym typeface="Calibri"/>
              </a:rPr>
              <a:t> 5 </a:t>
            </a:r>
            <a:r>
              <a:rPr lang="en-US" sz="1200" dirty="0" err="1">
                <a:solidFill>
                  <a:schemeClr val="dk1"/>
                </a:solidFill>
                <a:latin typeface="Calibri"/>
                <a:ea typeface="Calibri"/>
                <a:cs typeface="Calibri"/>
                <a:sym typeface="Calibri"/>
              </a:rPr>
              <a:t>فولت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التيار</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الاعظمي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الذي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الممكن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توفيره</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اللوحة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هو</a:t>
            </a:r>
            <a:r>
              <a:rPr lang="en-US" sz="1200" dirty="0">
                <a:solidFill>
                  <a:schemeClr val="dk1"/>
                </a:solidFill>
                <a:latin typeface="Calibri"/>
                <a:ea typeface="Calibri"/>
                <a:cs typeface="Calibri"/>
                <a:sym typeface="Calibri"/>
              </a:rPr>
              <a:t> 250mA </a:t>
            </a:r>
            <a:r>
              <a:rPr lang="en-US" sz="1200" dirty="0" err="1">
                <a:solidFill>
                  <a:schemeClr val="dk1"/>
                </a:solidFill>
                <a:latin typeface="Calibri"/>
                <a:ea typeface="Calibri"/>
                <a:cs typeface="Calibri"/>
                <a:sym typeface="Calibri"/>
              </a:rPr>
              <a:t>اقصى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تيار</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يمكن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اخراجه</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منفذ</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هو</a:t>
            </a:r>
            <a:r>
              <a:rPr lang="en-US" sz="1200" dirty="0">
                <a:solidFill>
                  <a:schemeClr val="dk1"/>
                </a:solidFill>
                <a:latin typeface="Calibri"/>
                <a:ea typeface="Calibri"/>
                <a:cs typeface="Calibri"/>
                <a:sym typeface="Calibri"/>
              </a:rPr>
              <a:t> 40mA </a:t>
            </a:r>
            <a:r>
              <a:rPr lang="en-US" sz="1200" dirty="0" err="1">
                <a:solidFill>
                  <a:schemeClr val="dk1"/>
                </a:solidFill>
                <a:latin typeface="Calibri"/>
                <a:ea typeface="Calibri"/>
                <a:cs typeface="Calibri"/>
                <a:sym typeface="Calibri"/>
              </a:rPr>
              <a:t>عندما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يكون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جهد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الخرج</a:t>
            </a:r>
            <a:r>
              <a:rPr lang="en-US" sz="1200" dirty="0">
                <a:solidFill>
                  <a:schemeClr val="dk1"/>
                </a:solidFill>
                <a:latin typeface="Calibri"/>
                <a:ea typeface="Calibri"/>
                <a:cs typeface="Calibri"/>
                <a:sym typeface="Calibri"/>
              </a:rPr>
              <a:t> 5 </a:t>
            </a:r>
            <a:r>
              <a:rPr lang="en-US" sz="1200" dirty="0" err="1">
                <a:solidFill>
                  <a:schemeClr val="dk1"/>
                </a:solidFill>
                <a:latin typeface="Calibri"/>
                <a:ea typeface="Calibri"/>
                <a:cs typeface="Calibri"/>
                <a:sym typeface="Calibri"/>
              </a:rPr>
              <a:t>فولت</a:t>
            </a:r>
            <a:r>
              <a:rPr lang="en-US" sz="1200" dirty="0">
                <a:solidFill>
                  <a:schemeClr val="dk1"/>
                </a:solidFill>
                <a:latin typeface="Calibri"/>
                <a:ea typeface="Calibri"/>
                <a:cs typeface="Calibri"/>
                <a:sym typeface="Calibri"/>
              </a:rPr>
              <a:t> و50mA </a:t>
            </a:r>
            <a:r>
              <a:rPr lang="en-US" sz="1200" dirty="0" err="1">
                <a:solidFill>
                  <a:schemeClr val="dk1"/>
                </a:solidFill>
                <a:latin typeface="Calibri"/>
                <a:ea typeface="Calibri"/>
                <a:cs typeface="Calibri"/>
                <a:sym typeface="Calibri"/>
              </a:rPr>
              <a:t>عندما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يكون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جهد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الخرج</a:t>
            </a:r>
            <a:r>
              <a:rPr lang="en-US" sz="1200" dirty="0">
                <a:solidFill>
                  <a:schemeClr val="dk1"/>
                </a:solidFill>
                <a:latin typeface="Calibri"/>
                <a:ea typeface="Calibri"/>
                <a:cs typeface="Calibri"/>
                <a:sym typeface="Calibri"/>
              </a:rPr>
              <a:t> 3.3 </a:t>
            </a:r>
            <a:r>
              <a:rPr lang="en-US" sz="1200" dirty="0" err="1">
                <a:solidFill>
                  <a:schemeClr val="dk1"/>
                </a:solidFill>
                <a:latin typeface="Calibri"/>
                <a:ea typeface="Calibri"/>
                <a:cs typeface="Calibri"/>
                <a:sym typeface="Calibri"/>
              </a:rPr>
              <a:t>فولت</a:t>
            </a: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err="1">
                <a:solidFill>
                  <a:schemeClr val="dk1"/>
                </a:solidFill>
                <a:latin typeface="Calibri"/>
                <a:ea typeface="Calibri"/>
                <a:cs typeface="Calibri"/>
                <a:sym typeface="Calibri"/>
              </a:rPr>
              <a:t>الذواكر</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هناك</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ثلاث</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انواع</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الذواكر</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اللوحة</a:t>
            </a: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a:solidFill>
                  <a:schemeClr val="dk1"/>
                </a:solidFill>
                <a:latin typeface="Calibri"/>
                <a:ea typeface="Calibri"/>
                <a:cs typeface="Calibri"/>
                <a:sym typeface="Calibri"/>
              </a:rPr>
              <a:t>1- </a:t>
            </a:r>
            <a:r>
              <a:rPr lang="en-US" sz="1200" dirty="0" err="1">
                <a:solidFill>
                  <a:schemeClr val="dk1"/>
                </a:solidFill>
                <a:latin typeface="Calibri"/>
                <a:ea typeface="Calibri"/>
                <a:cs typeface="Calibri"/>
                <a:sym typeface="Calibri"/>
              </a:rPr>
              <a:t>ذاكرة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فلاش</a:t>
            </a:r>
            <a:r>
              <a:rPr lang="en-US" sz="1200" dirty="0">
                <a:solidFill>
                  <a:schemeClr val="dk1"/>
                </a:solidFill>
                <a:latin typeface="Calibri"/>
                <a:ea typeface="Calibri"/>
                <a:cs typeface="Calibri"/>
                <a:sym typeface="Calibri"/>
              </a:rPr>
              <a:t> Flash Memory </a:t>
            </a:r>
            <a:r>
              <a:rPr lang="en-US" sz="1200" dirty="0" err="1">
                <a:solidFill>
                  <a:schemeClr val="dk1"/>
                </a:solidFill>
                <a:latin typeface="Calibri"/>
                <a:ea typeface="Calibri"/>
                <a:cs typeface="Calibri"/>
                <a:sym typeface="Calibri"/>
              </a:rPr>
              <a:t>حجمها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هو</a:t>
            </a:r>
            <a:r>
              <a:rPr lang="en-US" sz="1200" dirty="0">
                <a:solidFill>
                  <a:schemeClr val="dk1"/>
                </a:solidFill>
                <a:latin typeface="Calibri"/>
                <a:ea typeface="Calibri"/>
                <a:cs typeface="Calibri"/>
                <a:sym typeface="Calibri"/>
              </a:rPr>
              <a:t> 32kb </a:t>
            </a:r>
            <a:r>
              <a:rPr lang="en-US" sz="1200" dirty="0" err="1">
                <a:solidFill>
                  <a:schemeClr val="dk1"/>
                </a:solidFill>
                <a:latin typeface="Calibri"/>
                <a:ea typeface="Calibri"/>
                <a:cs typeface="Calibri"/>
                <a:sym typeface="Calibri"/>
              </a:rPr>
              <a:t>قد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اخذ</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جزء</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بسيط</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بحدود</a:t>
            </a:r>
            <a:r>
              <a:rPr lang="en-US" sz="1200" dirty="0">
                <a:solidFill>
                  <a:schemeClr val="dk1"/>
                </a:solidFill>
                <a:latin typeface="Calibri"/>
                <a:ea typeface="Calibri"/>
                <a:cs typeface="Calibri"/>
                <a:sym typeface="Calibri"/>
              </a:rPr>
              <a:t> 0.5kb </a:t>
            </a:r>
            <a:r>
              <a:rPr lang="en-US" sz="1200" dirty="0" err="1">
                <a:solidFill>
                  <a:schemeClr val="dk1"/>
                </a:solidFill>
                <a:latin typeface="Calibri"/>
                <a:ea typeface="Calibri"/>
                <a:cs typeface="Calibri"/>
                <a:sym typeface="Calibri"/>
              </a:rPr>
              <a:t>لل</a:t>
            </a:r>
            <a:r>
              <a:rPr lang="en-US" sz="1200" dirty="0">
                <a:solidFill>
                  <a:schemeClr val="dk1"/>
                </a:solidFill>
                <a:latin typeface="Calibri"/>
                <a:ea typeface="Calibri"/>
                <a:cs typeface="Calibri"/>
                <a:sym typeface="Calibri"/>
              </a:rPr>
              <a:t> bootloader </a:t>
            </a:r>
            <a:r>
              <a:rPr lang="en-US" sz="1200" dirty="0" err="1">
                <a:solidFill>
                  <a:schemeClr val="dk1"/>
                </a:solidFill>
                <a:latin typeface="Calibri"/>
                <a:ea typeface="Calibri"/>
                <a:cs typeface="Calibri"/>
                <a:sym typeface="Calibri"/>
              </a:rPr>
              <a:t>وظيفة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هذه</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الذاكرة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تخزين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الكود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الذي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نقوم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بكتابته</a:t>
            </a: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a:solidFill>
                  <a:schemeClr val="dk1"/>
                </a:solidFill>
                <a:latin typeface="Calibri"/>
                <a:ea typeface="Calibri"/>
                <a:cs typeface="Calibri"/>
                <a:sym typeface="Calibri"/>
              </a:rPr>
              <a:t>2- </a:t>
            </a:r>
            <a:r>
              <a:rPr lang="en-US" sz="1200" dirty="0" err="1">
                <a:solidFill>
                  <a:schemeClr val="dk1"/>
                </a:solidFill>
                <a:latin typeface="Calibri"/>
                <a:ea typeface="Calibri"/>
                <a:cs typeface="Calibri"/>
                <a:sym typeface="Calibri"/>
              </a:rPr>
              <a:t>ذاكرة</a:t>
            </a:r>
            <a:r>
              <a:rPr lang="en-US" sz="1200" dirty="0">
                <a:solidFill>
                  <a:schemeClr val="dk1"/>
                </a:solidFill>
                <a:latin typeface="Calibri"/>
                <a:ea typeface="Calibri"/>
                <a:cs typeface="Calibri"/>
                <a:sym typeface="Calibri"/>
              </a:rPr>
              <a:t> SRAM </a:t>
            </a:r>
            <a:r>
              <a:rPr lang="en-US" sz="1200" dirty="0" err="1">
                <a:solidFill>
                  <a:schemeClr val="dk1"/>
                </a:solidFill>
                <a:latin typeface="Calibri"/>
                <a:ea typeface="Calibri"/>
                <a:cs typeface="Calibri"/>
                <a:sym typeface="Calibri"/>
              </a:rPr>
              <a:t>هي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ذاكرة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معطيات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مؤقته</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عندما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يقوم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المعالج</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باجراء</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العمليات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يحتاج</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ذاكرة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يقوم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بحفظ</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فيها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النواتج</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والمتغيرات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ويبقي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فيها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قيم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يحتاجها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وقت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لاحق</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تنفيذ</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البرنامج</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ويكون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حجمها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اونو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هو</a:t>
            </a:r>
            <a:r>
              <a:rPr lang="en-US" sz="1200" dirty="0">
                <a:solidFill>
                  <a:schemeClr val="dk1"/>
                </a:solidFill>
                <a:latin typeface="Calibri"/>
                <a:ea typeface="Calibri"/>
                <a:cs typeface="Calibri"/>
                <a:sym typeface="Calibri"/>
              </a:rPr>
              <a:t> 2kb</a:t>
            </a:r>
            <a:br>
              <a:rPr lang="en-US" sz="1200" dirty="0">
                <a:solidFill>
                  <a:schemeClr val="dk1"/>
                </a:solidFill>
                <a:latin typeface="Calibri"/>
                <a:ea typeface="Calibri"/>
                <a:cs typeface="Calibri"/>
                <a:sym typeface="Calibri"/>
              </a:rPr>
            </a:br>
            <a:r>
              <a:rPr lang="en-US" sz="1200" dirty="0">
                <a:solidFill>
                  <a:schemeClr val="dk1"/>
                </a:solidFill>
                <a:latin typeface="Calibri"/>
                <a:ea typeface="Calibri"/>
                <a:cs typeface="Calibri"/>
                <a:sym typeface="Calibri"/>
              </a:rPr>
              <a:t>3-ذاكرة </a:t>
            </a:r>
            <a:r>
              <a:rPr lang="en-US" sz="1200" dirty="0" err="1">
                <a:solidFill>
                  <a:schemeClr val="dk1"/>
                </a:solidFill>
                <a:latin typeface="Calibri"/>
                <a:ea typeface="Calibri"/>
                <a:cs typeface="Calibri"/>
                <a:sym typeface="Calibri"/>
              </a:rPr>
              <a:t>الEEPROM</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نعلم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انه</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عند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انقطاع</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الكهرباء</a:t>
            </a:r>
            <a:r>
              <a:rPr lang="en-US" sz="1200" dirty="0">
                <a:solidFill>
                  <a:schemeClr val="dk1"/>
                </a:solidFill>
                <a:latin typeface="Calibri"/>
                <a:ea typeface="Calibri"/>
                <a:cs typeface="Calibri"/>
                <a:sym typeface="Calibri"/>
              </a:rPr>
              <a:t> عن </a:t>
            </a:r>
            <a:r>
              <a:rPr lang="en-US" sz="1200" dirty="0" err="1">
                <a:solidFill>
                  <a:schemeClr val="dk1"/>
                </a:solidFill>
                <a:latin typeface="Calibri"/>
                <a:ea typeface="Calibri"/>
                <a:cs typeface="Calibri"/>
                <a:sym typeface="Calibri"/>
              </a:rPr>
              <a:t>الاردينو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فان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ذاكرة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a:t>
            </a:r>
            <a:r>
              <a:rPr lang="en-US" sz="1200" dirty="0">
                <a:solidFill>
                  <a:schemeClr val="dk1"/>
                </a:solidFill>
                <a:latin typeface="Calibri"/>
                <a:ea typeface="Calibri"/>
                <a:cs typeface="Calibri"/>
                <a:sym typeface="Calibri"/>
              </a:rPr>
              <a:t> SRAM </a:t>
            </a:r>
            <a:r>
              <a:rPr lang="en-US" sz="1200" dirty="0" err="1">
                <a:solidFill>
                  <a:schemeClr val="dk1"/>
                </a:solidFill>
                <a:latin typeface="Calibri"/>
                <a:ea typeface="Calibri"/>
                <a:cs typeface="Calibri"/>
                <a:sym typeface="Calibri"/>
              </a:rPr>
              <a:t>تقوم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بمحو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نفسها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ولايبقى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فيها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بيانات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ولكن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قد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نحتاج</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تخزين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معطيات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ومتغيرات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نستردها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وقت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تنفيذ</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البرنامج</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وحسب</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الحاجة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لذا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وجب</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استخدام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ذاكرة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الEEPROM</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التي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لاتفقد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بياناتها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حتى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عند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انقطاع</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الكهرباء</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عنها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ويبلغ</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حجمها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اونو</a:t>
            </a:r>
            <a:r>
              <a:rPr lang="en-US" sz="1200" dirty="0">
                <a:solidFill>
                  <a:schemeClr val="dk1"/>
                </a:solidFill>
                <a:latin typeface="Calibri"/>
                <a:ea typeface="Calibri"/>
                <a:cs typeface="Calibri"/>
                <a:sym typeface="Calibri"/>
              </a:rPr>
              <a:t> 1kb</a:t>
            </a:r>
            <a:br>
              <a:rPr lang="en-US" sz="1200" dirty="0">
                <a:solidFill>
                  <a:schemeClr val="dk1"/>
                </a:solidFill>
                <a:latin typeface="Calibri"/>
                <a:ea typeface="Calibri"/>
                <a:cs typeface="Calibri"/>
                <a:sym typeface="Calibri"/>
              </a:rPr>
            </a:br>
            <a:r>
              <a:rPr lang="en-US" sz="1200" dirty="0" err="1">
                <a:solidFill>
                  <a:schemeClr val="dk1"/>
                </a:solidFill>
                <a:latin typeface="Calibri"/>
                <a:ea typeface="Calibri"/>
                <a:cs typeface="Calibri"/>
                <a:sym typeface="Calibri"/>
              </a:rPr>
              <a:t>سرعة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عمل</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المعالج</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هي</a:t>
            </a:r>
            <a:r>
              <a:rPr lang="en-US" sz="1200" dirty="0">
                <a:solidFill>
                  <a:schemeClr val="dk1"/>
                </a:solidFill>
                <a:latin typeface="Calibri"/>
                <a:ea typeface="Calibri"/>
                <a:cs typeface="Calibri"/>
                <a:sym typeface="Calibri"/>
              </a:rPr>
              <a:t> 16mhz </a:t>
            </a:r>
            <a:r>
              <a:rPr lang="en-US" sz="1200" dirty="0" err="1">
                <a:solidFill>
                  <a:schemeClr val="dk1"/>
                </a:solidFill>
                <a:latin typeface="Calibri"/>
                <a:ea typeface="Calibri"/>
                <a:cs typeface="Calibri"/>
                <a:sym typeface="Calibri"/>
              </a:rPr>
              <a:t>والهزاز</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الكرستالي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خارجي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على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اللوحة</a:t>
            </a: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err="1">
                <a:solidFill>
                  <a:schemeClr val="dk1"/>
                </a:solidFill>
                <a:latin typeface="Calibri"/>
                <a:ea typeface="Calibri"/>
                <a:cs typeface="Calibri"/>
                <a:sym typeface="Calibri"/>
              </a:rPr>
              <a:t>يحتوي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اونو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على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طرف</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مرجعي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لاعلى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قيمة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قياس</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للمحول</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التشابهي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الرقمي</a:t>
            </a:r>
            <a:r>
              <a:rPr lang="en-US" sz="1200" dirty="0">
                <a:solidFill>
                  <a:schemeClr val="dk1"/>
                </a:solidFill>
                <a:latin typeface="Calibri"/>
                <a:ea typeface="Calibri"/>
                <a:cs typeface="Calibri"/>
                <a:sym typeface="Calibri"/>
              </a:rPr>
              <a:t> ADC </a:t>
            </a:r>
            <a:r>
              <a:rPr lang="en-US" sz="1200" dirty="0" err="1">
                <a:solidFill>
                  <a:schemeClr val="dk1"/>
                </a:solidFill>
                <a:latin typeface="Calibri"/>
                <a:ea typeface="Calibri"/>
                <a:cs typeface="Calibri"/>
                <a:sym typeface="Calibri"/>
              </a:rPr>
              <a:t>اسم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هذا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الطرف</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Aref</a:t>
            </a: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err="1">
                <a:solidFill>
                  <a:schemeClr val="dk1"/>
                </a:solidFill>
                <a:latin typeface="Calibri"/>
                <a:ea typeface="Calibri"/>
                <a:cs typeface="Calibri"/>
                <a:sym typeface="Calibri"/>
              </a:rPr>
              <a:t>يدعم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اونو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كل</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بروتوكول</a:t>
            </a:r>
            <a:r>
              <a:rPr lang="en-US" sz="1200" dirty="0">
                <a:solidFill>
                  <a:schemeClr val="dk1"/>
                </a:solidFill>
                <a:latin typeface="Calibri"/>
                <a:ea typeface="Calibri"/>
                <a:cs typeface="Calibri"/>
                <a:sym typeface="Calibri"/>
              </a:rPr>
              <a:t> I2C ,SPI,UART </a:t>
            </a:r>
            <a:r>
              <a:rPr lang="en-US" sz="1200" dirty="0" err="1">
                <a:solidFill>
                  <a:schemeClr val="dk1"/>
                </a:solidFill>
                <a:latin typeface="Calibri"/>
                <a:ea typeface="Calibri"/>
                <a:cs typeface="Calibri"/>
                <a:sym typeface="Calibri"/>
              </a:rPr>
              <a:t>عند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تفعيلها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تستخدم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منافذ</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محددة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وخاصة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بها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فضلا</a:t>
            </a:r>
            <a:r>
              <a:rPr lang="en-US" sz="1200" dirty="0">
                <a:solidFill>
                  <a:schemeClr val="dk1"/>
                </a:solidFill>
                <a:latin typeface="Calibri"/>
                <a:ea typeface="Calibri"/>
                <a:cs typeface="Calibri"/>
                <a:sym typeface="Calibri"/>
              </a:rPr>
              <a:t> عن </a:t>
            </a:r>
            <a:r>
              <a:rPr lang="en-US" sz="1200" dirty="0" err="1">
                <a:solidFill>
                  <a:schemeClr val="dk1"/>
                </a:solidFill>
                <a:latin typeface="Calibri"/>
                <a:ea typeface="Calibri"/>
                <a:cs typeface="Calibri"/>
                <a:sym typeface="Calibri"/>
              </a:rPr>
              <a:t>الوظيفة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العامة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لتلك</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المنافذ</a:t>
            </a: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err="1">
                <a:solidFill>
                  <a:schemeClr val="dk1"/>
                </a:solidFill>
                <a:latin typeface="Calibri"/>
                <a:ea typeface="Calibri"/>
                <a:cs typeface="Calibri"/>
                <a:sym typeface="Calibri"/>
              </a:rPr>
              <a:t>بما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مفتوح</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المصدر</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فيحق</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لاي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احد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صنعه</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وبيعه</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لذا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هناك</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صيني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ايطالي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بداية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تصميم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كان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فريق</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ايطالي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وهناك</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فرق</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بالسعر</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بينهم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واختلافات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شكلية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بسيطة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كذلك</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لكن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كل</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منهم</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كامل</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لايختلف</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شيئا</a:t>
            </a:r>
            <a:r>
              <a:rPr lang="en-US" sz="1200" dirty="0">
                <a:solidFill>
                  <a:schemeClr val="dk1"/>
                </a:solidFill>
                <a:latin typeface="Calibri"/>
                <a:ea typeface="Calibri"/>
                <a:cs typeface="Calibri"/>
                <a:sym typeface="Calibri"/>
              </a:rPr>
              <a:t> عن </a:t>
            </a:r>
            <a:r>
              <a:rPr lang="en-US" sz="1200" dirty="0" err="1">
                <a:solidFill>
                  <a:schemeClr val="dk1"/>
                </a:solidFill>
                <a:latin typeface="Calibri"/>
                <a:ea typeface="Calibri"/>
                <a:cs typeface="Calibri"/>
                <a:sym typeface="Calibri"/>
              </a:rPr>
              <a:t>غيره</a:t>
            </a:r>
            <a:r>
              <a:rPr lang="en-US" sz="1200" dirty="0">
                <a:solidFill>
                  <a:schemeClr val="dk1"/>
                </a:solidFill>
                <a:latin typeface="Calibri"/>
                <a:ea typeface="Calibri"/>
                <a:cs typeface="Calibri"/>
                <a:sym typeface="Calibri"/>
              </a:rPr>
              <a:t/>
            </a:r>
            <a:br>
              <a:rPr lang="en-US" sz="1200" dirty="0">
                <a:solidFill>
                  <a:schemeClr val="dk1"/>
                </a:solidFill>
                <a:latin typeface="Calibri"/>
                <a:ea typeface="Calibri"/>
                <a:cs typeface="Calibri"/>
                <a:sym typeface="Calibri"/>
              </a:rPr>
            </a:br>
            <a:r>
              <a:rPr lang="en-US" sz="1200" dirty="0" err="1">
                <a:solidFill>
                  <a:schemeClr val="dk1"/>
                </a:solidFill>
                <a:latin typeface="Calibri"/>
                <a:ea typeface="Calibri"/>
                <a:cs typeface="Calibri"/>
                <a:sym typeface="Calibri"/>
              </a:rPr>
              <a:t>سعر</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الاردينو</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الصيني</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قد</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يصل</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الى</a:t>
            </a:r>
            <a:r>
              <a:rPr lang="en-US" sz="1200" dirty="0">
                <a:solidFill>
                  <a:schemeClr val="dk1"/>
                </a:solidFill>
                <a:latin typeface="Calibri"/>
                <a:ea typeface="Calibri"/>
                <a:cs typeface="Calibri"/>
                <a:sym typeface="Calibri"/>
              </a:rPr>
              <a:t> 14$ </a:t>
            </a:r>
            <a:r>
              <a:rPr lang="en-US" sz="1200" dirty="0" err="1">
                <a:solidFill>
                  <a:schemeClr val="dk1"/>
                </a:solidFill>
                <a:latin typeface="Calibri"/>
                <a:ea typeface="Calibri"/>
                <a:cs typeface="Calibri"/>
                <a:sym typeface="Calibri"/>
              </a:rPr>
              <a:t>وهذا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السعر</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جدا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ممتاز</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حيث</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اسعار</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مبرمجات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بعض</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المتحكمات</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تكون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اعلى</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من</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هذا</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السعر</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8"/>
          <p:cNvGrpSpPr/>
          <p:nvPr/>
        </p:nvGrpSpPr>
        <p:grpSpPr>
          <a:xfrm>
            <a:off x="-168812" y="0"/>
            <a:ext cx="12360812" cy="6858000"/>
            <a:chOff x="1488880" y="0"/>
            <a:chExt cx="9179120" cy="6858000"/>
          </a:xfrm>
        </p:grpSpPr>
        <p:pic>
          <p:nvPicPr>
            <p:cNvPr id="137" name="Google Shape;137;p18"/>
            <p:cNvPicPr preferRelativeResize="0"/>
            <p:nvPr/>
          </p:nvPicPr>
          <p:blipFill rotWithShape="1">
            <a:blip r:embed="rId3">
              <a:alphaModFix/>
            </a:blip>
            <a:srcRect/>
            <a:stretch/>
          </p:blipFill>
          <p:spPr>
            <a:xfrm>
              <a:off x="1523604" y="0"/>
              <a:ext cx="8001397" cy="6858000"/>
            </a:xfrm>
            <a:prstGeom prst="rect">
              <a:avLst/>
            </a:prstGeom>
            <a:noFill/>
            <a:ln w="9525" cap="flat" cmpd="sng">
              <a:solidFill>
                <a:srgbClr val="DAE9F6"/>
              </a:solidFill>
              <a:prstDash val="solid"/>
              <a:round/>
              <a:headEnd type="none" w="sm" len="sm"/>
              <a:tailEnd type="none" w="sm" len="sm"/>
            </a:ln>
          </p:spPr>
        </p:pic>
        <p:sp>
          <p:nvSpPr>
            <p:cNvPr id="138" name="Google Shape;138;p18"/>
            <p:cNvSpPr/>
            <p:nvPr/>
          </p:nvSpPr>
          <p:spPr>
            <a:xfrm>
              <a:off x="9525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8"/>
            <p:cNvSpPr/>
            <p:nvPr/>
          </p:nvSpPr>
          <p:spPr>
            <a:xfrm>
              <a:off x="1488880"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140" name="Google Shape;140;p18"/>
          <p:cNvSpPr/>
          <p:nvPr/>
        </p:nvSpPr>
        <p:spPr>
          <a:xfrm>
            <a:off x="1524000" y="1826733"/>
            <a:ext cx="8229600" cy="4178067"/>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600" dirty="0" err="1">
                <a:solidFill>
                  <a:srgbClr val="013657"/>
                </a:solidFill>
                <a:latin typeface="Arial"/>
                <a:ea typeface="Arial"/>
                <a:cs typeface="Arial"/>
                <a:sym typeface="Arial"/>
              </a:rPr>
              <a:t>فإذا</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كنت</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تريد</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بديل</a:t>
            </a:r>
            <a:r>
              <a:rPr lang="en-US" sz="3600" dirty="0">
                <a:solidFill>
                  <a:srgbClr val="013657"/>
                </a:solidFill>
                <a:latin typeface="Arial"/>
                <a:ea typeface="Arial"/>
                <a:cs typeface="Arial"/>
                <a:sym typeface="Arial"/>
              </a:rPr>
              <a:t> عن لوحات الاردوينو </a:t>
            </a:r>
            <a:r>
              <a:rPr lang="en-US" sz="3600" dirty="0" err="1">
                <a:solidFill>
                  <a:srgbClr val="013657"/>
                </a:solidFill>
                <a:latin typeface="Arial"/>
                <a:ea typeface="Arial"/>
                <a:cs typeface="Arial"/>
                <a:sym typeface="Arial"/>
              </a:rPr>
              <a:t>وبسعر</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أرخص</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يُمكنك</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شراء</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أحد</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اللوحات</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المُستنسخة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ولكني</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أنصحك</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بعدم</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الإقدام</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على</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هذه</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الخطوة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لأسباب</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عديدة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منها</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هذه</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اللوحات</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يظهر</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عليها</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بعض</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الأخطاء</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في</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عملية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البرمجة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فمن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المُمكن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أن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تقوم</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بإعادة</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تشغيل</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نفسها</a:t>
            </a:r>
            <a:r>
              <a:rPr lang="en-US" sz="3600" dirty="0">
                <a:solidFill>
                  <a:srgbClr val="013657"/>
                </a:solidFill>
                <a:latin typeface="Arial"/>
                <a:ea typeface="Arial"/>
                <a:cs typeface="Arial"/>
                <a:sym typeface="Arial"/>
              </a:rPr>
              <a:t> بعد </a:t>
            </a:r>
            <a:r>
              <a:rPr lang="en-US" sz="3600" dirty="0" err="1">
                <a:solidFill>
                  <a:srgbClr val="013657"/>
                </a:solidFill>
                <a:latin typeface="Arial"/>
                <a:ea typeface="Arial"/>
                <a:cs typeface="Arial"/>
                <a:sym typeface="Arial"/>
              </a:rPr>
              <a:t>وقت</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قصير</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من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عملها</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بدون</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سبب</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يُذكر</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حتى</a:t>
            </a:r>
            <a:r>
              <a:rPr lang="en-US" sz="3600" dirty="0">
                <a:solidFill>
                  <a:srgbClr val="013657"/>
                </a:solidFill>
                <a:latin typeface="Arial"/>
                <a:ea typeface="Arial"/>
                <a:cs typeface="Arial"/>
                <a:sym typeface="Arial"/>
              </a:rPr>
              <a:t> </a:t>
            </a:r>
            <a:r>
              <a:rPr lang="en-US" sz="3600" dirty="0" err="1">
                <a:solidFill>
                  <a:srgbClr val="013657"/>
                </a:solidFill>
                <a:latin typeface="Arial"/>
                <a:ea typeface="Arial"/>
                <a:cs typeface="Arial"/>
                <a:sym typeface="Arial"/>
              </a:rPr>
              <a:t>الآن</a:t>
            </a:r>
            <a:r>
              <a:rPr lang="en-US" sz="3600" dirty="0">
                <a:solidFill>
                  <a:srgbClr val="013657"/>
                </a:solidFill>
                <a:latin typeface="Arial"/>
                <a:ea typeface="Arial"/>
                <a:cs typeface="Arial"/>
                <a:sym typeface="Arial"/>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19"/>
          <p:cNvGrpSpPr/>
          <p:nvPr/>
        </p:nvGrpSpPr>
        <p:grpSpPr>
          <a:xfrm>
            <a:off x="-140677" y="0"/>
            <a:ext cx="12332677" cy="6858000"/>
            <a:chOff x="1488880" y="0"/>
            <a:chExt cx="9179120" cy="6858000"/>
          </a:xfrm>
        </p:grpSpPr>
        <p:pic>
          <p:nvPicPr>
            <p:cNvPr id="146" name="Google Shape;146;p19"/>
            <p:cNvPicPr preferRelativeResize="0"/>
            <p:nvPr/>
          </p:nvPicPr>
          <p:blipFill rotWithShape="1">
            <a:blip r:embed="rId3">
              <a:alphaModFix/>
            </a:blip>
            <a:srcRect/>
            <a:stretch/>
          </p:blipFill>
          <p:spPr>
            <a:xfrm>
              <a:off x="1523604" y="0"/>
              <a:ext cx="8001397" cy="6858000"/>
            </a:xfrm>
            <a:prstGeom prst="rect">
              <a:avLst/>
            </a:prstGeom>
            <a:noFill/>
            <a:ln w="9525" cap="flat" cmpd="sng">
              <a:solidFill>
                <a:srgbClr val="DAE9F6"/>
              </a:solidFill>
              <a:prstDash val="solid"/>
              <a:round/>
              <a:headEnd type="none" w="sm" len="sm"/>
              <a:tailEnd type="none" w="sm" len="sm"/>
            </a:ln>
          </p:spPr>
        </p:pic>
        <p:sp>
          <p:nvSpPr>
            <p:cNvPr id="147" name="Google Shape;147;p19"/>
            <p:cNvSpPr/>
            <p:nvPr/>
          </p:nvSpPr>
          <p:spPr>
            <a:xfrm>
              <a:off x="9525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9"/>
            <p:cNvSpPr/>
            <p:nvPr/>
          </p:nvSpPr>
          <p:spPr>
            <a:xfrm>
              <a:off x="1488880"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149" name="Google Shape;149;p19"/>
          <p:cNvSpPr/>
          <p:nvPr/>
        </p:nvSpPr>
        <p:spPr>
          <a:xfrm>
            <a:off x="1524000" y="3167056"/>
            <a:ext cx="8534400" cy="78483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en-US" sz="4500" dirty="0" err="1">
                <a:solidFill>
                  <a:srgbClr val="013657"/>
                </a:solidFill>
                <a:latin typeface="Arial"/>
                <a:ea typeface="Arial"/>
                <a:cs typeface="Arial"/>
                <a:sym typeface="Arial"/>
              </a:rPr>
              <a:t>لماذا</a:t>
            </a:r>
            <a:r>
              <a:rPr lang="en-US" sz="4500" dirty="0">
                <a:solidFill>
                  <a:srgbClr val="013657"/>
                </a:solidFill>
                <a:latin typeface="Arial"/>
                <a:ea typeface="Arial"/>
                <a:cs typeface="Arial"/>
                <a:sym typeface="Arial"/>
              </a:rPr>
              <a:t> الاردوينو ”</a:t>
            </a:r>
            <a:r>
              <a:rPr lang="en-US" sz="4500" b="1" dirty="0">
                <a:solidFill>
                  <a:srgbClr val="013657"/>
                </a:solidFill>
                <a:latin typeface="Teko"/>
                <a:ea typeface="Teko"/>
                <a:cs typeface="Teko"/>
                <a:sym typeface="Teko"/>
              </a:rPr>
              <a:t> Arduino</a:t>
            </a:r>
            <a:r>
              <a:rPr lang="en-US" sz="4500" dirty="0">
                <a:solidFill>
                  <a:srgbClr val="013657"/>
                </a:solidFill>
                <a:latin typeface="Arial"/>
                <a:ea typeface="Arial"/>
                <a:cs typeface="Arial"/>
                <a:sym typeface="Arial"/>
              </a:rPr>
              <a:t>”</a:t>
            </a:r>
            <a:r>
              <a:rPr lang="en-US" sz="4500" dirty="0">
                <a:solidFill>
                  <a:srgbClr val="013657"/>
                </a:solidFill>
                <a:latin typeface="Calibri"/>
                <a:ea typeface="Calibri"/>
                <a:cs typeface="Calibri"/>
                <a:sym typeface="Calibri"/>
              </a:rPr>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4" name="Google Shape;154;p20"/>
          <p:cNvGrpSpPr/>
          <p:nvPr/>
        </p:nvGrpSpPr>
        <p:grpSpPr>
          <a:xfrm>
            <a:off x="-98474" y="0"/>
            <a:ext cx="12290474" cy="6858000"/>
            <a:chOff x="1488880" y="0"/>
            <a:chExt cx="9179120" cy="6858000"/>
          </a:xfrm>
        </p:grpSpPr>
        <p:pic>
          <p:nvPicPr>
            <p:cNvPr id="155" name="Google Shape;155;p20"/>
            <p:cNvPicPr preferRelativeResize="0"/>
            <p:nvPr/>
          </p:nvPicPr>
          <p:blipFill rotWithShape="1">
            <a:blip r:embed="rId3">
              <a:alphaModFix/>
            </a:blip>
            <a:srcRect/>
            <a:stretch/>
          </p:blipFill>
          <p:spPr>
            <a:xfrm>
              <a:off x="1523604" y="0"/>
              <a:ext cx="8001397" cy="6858000"/>
            </a:xfrm>
            <a:prstGeom prst="rect">
              <a:avLst/>
            </a:prstGeom>
            <a:noFill/>
            <a:ln w="9525" cap="flat" cmpd="sng">
              <a:solidFill>
                <a:srgbClr val="DAE9F6"/>
              </a:solidFill>
              <a:prstDash val="solid"/>
              <a:round/>
              <a:headEnd type="none" w="sm" len="sm"/>
              <a:tailEnd type="none" w="sm" len="sm"/>
            </a:ln>
          </p:spPr>
        </p:pic>
        <p:sp>
          <p:nvSpPr>
            <p:cNvPr id="156" name="Google Shape;156;p20"/>
            <p:cNvSpPr/>
            <p:nvPr/>
          </p:nvSpPr>
          <p:spPr>
            <a:xfrm>
              <a:off x="9525000" y="0"/>
              <a:ext cx="1143000" cy="6858000"/>
            </a:xfrm>
            <a:prstGeom prst="rtTriangle">
              <a:avLst/>
            </a:prstGeom>
            <a:solidFill>
              <a:srgbClr val="DAE9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20"/>
            <p:cNvSpPr/>
            <p:nvPr/>
          </p:nvSpPr>
          <p:spPr>
            <a:xfrm>
              <a:off x="1488880" y="6334780"/>
              <a:ext cx="9143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a:solidFill>
                    <a:srgbClr val="013657"/>
                  </a:solidFill>
                  <a:latin typeface="Arial"/>
                  <a:ea typeface="Arial"/>
                  <a:cs typeface="Arial"/>
                  <a:sym typeface="Arial"/>
                </a:rPr>
                <a:t>الدكتور هشام عبهري</a:t>
              </a:r>
              <a:endParaRPr/>
            </a:p>
          </p:txBody>
        </p:sp>
      </p:grpSp>
      <p:sp>
        <p:nvSpPr>
          <p:cNvPr id="158" name="Google Shape;158;p20"/>
          <p:cNvSpPr/>
          <p:nvPr/>
        </p:nvSpPr>
        <p:spPr>
          <a:xfrm>
            <a:off x="1524000" y="1351522"/>
            <a:ext cx="8229600" cy="5355312"/>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None/>
            </a:pPr>
            <a:r>
              <a:rPr lang="en-US" sz="3000" dirty="0" err="1">
                <a:solidFill>
                  <a:srgbClr val="013657"/>
                </a:solidFill>
                <a:latin typeface="Arial"/>
                <a:ea typeface="Arial"/>
                <a:cs typeface="Arial"/>
                <a:sym typeface="Arial"/>
              </a:rPr>
              <a:t>بكل</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تأكيد</a:t>
            </a:r>
            <a:r>
              <a:rPr lang="en-US" sz="3000" dirty="0">
                <a:solidFill>
                  <a:srgbClr val="013657"/>
                </a:solidFill>
                <a:latin typeface="Arial"/>
                <a:ea typeface="Arial"/>
                <a:cs typeface="Arial"/>
                <a:sym typeface="Arial"/>
              </a:rPr>
              <a:t> الاردوينو </a:t>
            </a:r>
            <a:r>
              <a:rPr lang="en-US" sz="3000" dirty="0" err="1">
                <a:solidFill>
                  <a:srgbClr val="013657"/>
                </a:solidFill>
                <a:latin typeface="Arial"/>
                <a:ea typeface="Arial"/>
                <a:cs typeface="Arial"/>
                <a:sym typeface="Arial"/>
              </a:rPr>
              <a:t>ليس</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هو</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المتحكم</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الإلكتروني</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الوحيد</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الموجود</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بالسوق</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ولكن</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هناك</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العديد</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من</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المتحكمات</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الإلكترونية</a:t>
            </a:r>
            <a:r>
              <a:rPr lang="en-US" sz="3000" dirty="0">
                <a:solidFill>
                  <a:srgbClr val="013657"/>
                </a:solidFill>
                <a:latin typeface="Arial"/>
                <a:ea typeface="Arial"/>
                <a:cs typeface="Arial"/>
                <a:sym typeface="Arial"/>
              </a:rPr>
              <a:t> </a:t>
            </a:r>
            <a:r>
              <a:rPr lang="en-US" sz="3000" dirty="0">
                <a:solidFill>
                  <a:srgbClr val="013657"/>
                </a:solidFill>
                <a:latin typeface="Calibri"/>
                <a:ea typeface="Calibri"/>
                <a:cs typeface="Calibri"/>
                <a:sym typeface="Calibri"/>
              </a:rPr>
              <a:t>“</a:t>
            </a:r>
            <a:r>
              <a:rPr lang="en-US" sz="3600" b="1" dirty="0">
                <a:solidFill>
                  <a:srgbClr val="013657"/>
                </a:solidFill>
                <a:latin typeface="Teko"/>
                <a:ea typeface="Teko"/>
                <a:cs typeface="Teko"/>
                <a:sym typeface="Teko"/>
              </a:rPr>
              <a:t>Micro-Controllers”  </a:t>
            </a:r>
            <a:r>
              <a:rPr lang="en-US" sz="3000" dirty="0" err="1">
                <a:solidFill>
                  <a:srgbClr val="013657"/>
                </a:solidFill>
                <a:latin typeface="Arial"/>
                <a:ea typeface="Arial"/>
                <a:cs typeface="Arial"/>
                <a:sym typeface="Arial"/>
              </a:rPr>
              <a:t>المتوفرة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في</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السوق</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مثل</a:t>
            </a:r>
            <a:r>
              <a:rPr lang="en-US" sz="3000" dirty="0">
                <a:solidFill>
                  <a:srgbClr val="013657"/>
                </a:solidFill>
                <a:latin typeface="Arial"/>
                <a:ea typeface="Arial"/>
                <a:cs typeface="Arial"/>
                <a:sym typeface="Arial"/>
              </a:rPr>
              <a:t> </a:t>
            </a:r>
            <a:r>
              <a:rPr lang="en-US" sz="3000" dirty="0">
                <a:solidFill>
                  <a:srgbClr val="013657"/>
                </a:solidFill>
                <a:latin typeface="Calibri"/>
                <a:ea typeface="Calibri"/>
                <a:cs typeface="Calibri"/>
                <a:sym typeface="Calibri"/>
              </a:rPr>
              <a:t>“</a:t>
            </a:r>
            <a:r>
              <a:rPr lang="en-US" sz="3600" b="1" dirty="0">
                <a:solidFill>
                  <a:srgbClr val="013657"/>
                </a:solidFill>
                <a:latin typeface="Teko"/>
                <a:ea typeface="Teko"/>
                <a:cs typeface="Teko"/>
                <a:sym typeface="Teko"/>
              </a:rPr>
              <a:t>Parallax</a:t>
            </a:r>
            <a:r>
              <a:rPr lang="en-US" sz="3000" dirty="0">
                <a:solidFill>
                  <a:srgbClr val="013657"/>
                </a:solidFill>
                <a:latin typeface="Calibri"/>
                <a:ea typeface="Calibri"/>
                <a:cs typeface="Calibri"/>
                <a:sym typeface="Calibri"/>
              </a:rPr>
              <a:t>”، </a:t>
            </a:r>
            <a:r>
              <a:rPr lang="en-US" sz="3000" dirty="0">
                <a:solidFill>
                  <a:srgbClr val="013657"/>
                </a:solidFill>
                <a:latin typeface="Arial"/>
                <a:ea typeface="Arial"/>
                <a:cs typeface="Arial"/>
                <a:sym typeface="Arial"/>
              </a:rPr>
              <a:t>و</a:t>
            </a:r>
            <a:r>
              <a:rPr lang="en-US" sz="3000" dirty="0">
                <a:solidFill>
                  <a:srgbClr val="013657"/>
                </a:solidFill>
                <a:latin typeface="Calibri"/>
                <a:ea typeface="Calibri"/>
                <a:cs typeface="Calibri"/>
                <a:sym typeface="Calibri"/>
              </a:rPr>
              <a:t> “</a:t>
            </a:r>
            <a:r>
              <a:rPr lang="en-US" sz="3600" b="1" dirty="0">
                <a:solidFill>
                  <a:srgbClr val="013657"/>
                </a:solidFill>
                <a:latin typeface="Teko"/>
                <a:ea typeface="Teko"/>
                <a:cs typeface="Teko"/>
                <a:sym typeface="Teko"/>
              </a:rPr>
              <a:t>Basic Stamp”</a:t>
            </a:r>
            <a:r>
              <a:rPr lang="en-US" sz="3000" dirty="0">
                <a:solidFill>
                  <a:srgbClr val="013657"/>
                </a:solidFill>
                <a:latin typeface="Calibri"/>
                <a:ea typeface="Calibri"/>
                <a:cs typeface="Calibri"/>
                <a:sym typeface="Calibri"/>
              </a:rPr>
              <a:t>، </a:t>
            </a:r>
            <a:r>
              <a:rPr lang="en-US" sz="3000" dirty="0" err="1">
                <a:solidFill>
                  <a:srgbClr val="013657"/>
                </a:solidFill>
                <a:latin typeface="Arial"/>
                <a:ea typeface="Arial"/>
                <a:cs typeface="Arial"/>
                <a:sym typeface="Arial"/>
              </a:rPr>
              <a:t>والمنافس</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الأقوى</a:t>
            </a:r>
            <a:r>
              <a:rPr lang="en-US" sz="3000" dirty="0">
                <a:solidFill>
                  <a:srgbClr val="013657"/>
                </a:solidFill>
                <a:latin typeface="Arial"/>
                <a:ea typeface="Arial"/>
                <a:cs typeface="Arial"/>
                <a:sym typeface="Arial"/>
              </a:rPr>
              <a:t> </a:t>
            </a:r>
            <a:r>
              <a:rPr lang="en-US" sz="3000" dirty="0">
                <a:solidFill>
                  <a:srgbClr val="013657"/>
                </a:solidFill>
                <a:latin typeface="Calibri"/>
                <a:ea typeface="Calibri"/>
                <a:cs typeface="Calibri"/>
                <a:sym typeface="Calibri"/>
              </a:rPr>
              <a:t>“</a:t>
            </a:r>
            <a:r>
              <a:rPr lang="en-US" sz="3600" b="1" dirty="0">
                <a:solidFill>
                  <a:srgbClr val="013657"/>
                </a:solidFill>
                <a:latin typeface="Teko"/>
                <a:ea typeface="Teko"/>
                <a:cs typeface="Teko"/>
                <a:sym typeface="Teko"/>
              </a:rPr>
              <a:t>Raspberry Pi</a:t>
            </a:r>
            <a:r>
              <a:rPr lang="en-US" sz="3000" dirty="0">
                <a:solidFill>
                  <a:srgbClr val="013657"/>
                </a:solidFill>
                <a:latin typeface="Calibri"/>
                <a:ea typeface="Calibri"/>
                <a:cs typeface="Calibri"/>
                <a:sym typeface="Calibri"/>
              </a:rPr>
              <a:t>”  </a:t>
            </a:r>
            <a:r>
              <a:rPr lang="en-US" sz="3000" dirty="0" err="1">
                <a:solidFill>
                  <a:srgbClr val="013657"/>
                </a:solidFill>
                <a:latin typeface="Arial"/>
                <a:ea typeface="Arial"/>
                <a:cs typeface="Arial"/>
                <a:sym typeface="Arial"/>
              </a:rPr>
              <a:t>وكلها</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تتميز</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بإمكانيات</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قوية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ولها</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القدرة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على</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عمل</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مشاريع</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كاملة</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وذلك</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طبعًا</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حسب</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احتياجات</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مشروعك</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ولكن</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ما</a:t>
            </a:r>
            <a:r>
              <a:rPr lang="en-US" sz="3000" dirty="0">
                <a:solidFill>
                  <a:srgbClr val="013657"/>
                </a:solidFill>
                <a:latin typeface="Arial"/>
                <a:ea typeface="Arial"/>
                <a:cs typeface="Arial"/>
                <a:sym typeface="Arial"/>
              </a:rPr>
              <a:t> </a:t>
            </a:r>
            <a:r>
              <a:rPr lang="en-US" sz="3000" dirty="0" err="1">
                <a:solidFill>
                  <a:srgbClr val="013657"/>
                </a:solidFill>
                <a:latin typeface="Arial"/>
                <a:ea typeface="Arial"/>
                <a:cs typeface="Arial"/>
                <a:sym typeface="Arial"/>
              </a:rPr>
              <a:t>يُميز</a:t>
            </a:r>
            <a:r>
              <a:rPr lang="en-US" sz="3000" dirty="0">
                <a:solidFill>
                  <a:srgbClr val="013657"/>
                </a:solidFill>
                <a:latin typeface="Arial"/>
                <a:ea typeface="Arial"/>
                <a:cs typeface="Arial"/>
                <a:sym typeface="Arial"/>
              </a:rPr>
              <a:t> الاردوينو </a:t>
            </a:r>
            <a:r>
              <a:rPr lang="en-US" sz="3000" dirty="0" err="1">
                <a:solidFill>
                  <a:srgbClr val="013657"/>
                </a:solidFill>
                <a:latin typeface="Arial"/>
                <a:ea typeface="Arial"/>
                <a:cs typeface="Arial"/>
                <a:sym typeface="Arial"/>
              </a:rPr>
              <a:t>التالي</a:t>
            </a:r>
            <a:r>
              <a:rPr lang="en-US" sz="3000" dirty="0">
                <a:solidFill>
                  <a:srgbClr val="013657"/>
                </a:solidFill>
                <a:latin typeface="Arial"/>
                <a:ea typeface="Arial"/>
                <a:cs typeface="Arial"/>
                <a:sym typeface="Arial"/>
              </a:rPr>
              <a:t>:</a:t>
            </a:r>
            <a:endParaRPr dirty="0"/>
          </a:p>
          <a:p>
            <a:pPr marL="0" marR="0" lvl="0" indent="0" algn="just" rtl="1">
              <a:lnSpc>
                <a:spcPct val="150000"/>
              </a:lnSpc>
              <a:spcBef>
                <a:spcPts val="0"/>
              </a:spcBef>
              <a:spcAft>
                <a:spcPts val="0"/>
              </a:spcAft>
              <a:buNone/>
            </a:pPr>
            <a:endParaRPr sz="3000" dirty="0">
              <a:solidFill>
                <a:srgbClr val="01365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2511</Words>
  <Application>Microsoft Office PowerPoint</Application>
  <PresentationFormat>شاشة عريضة</PresentationFormat>
  <Paragraphs>169</Paragraphs>
  <Slides>64</Slides>
  <Notes>64</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64</vt:i4>
      </vt:variant>
    </vt:vector>
  </HeadingPairs>
  <TitlesOfParts>
    <vt:vector size="73" baseType="lpstr">
      <vt:lpstr>Arabic Typesetting</vt:lpstr>
      <vt:lpstr>Arimo</vt:lpstr>
      <vt:lpstr>Arial</vt:lpstr>
      <vt:lpstr>Calibri</vt:lpstr>
      <vt:lpstr>Noto Naskh Arabic</vt:lpstr>
      <vt:lpstr>DecoType Naskh Variants</vt:lpstr>
      <vt:lpstr>Teko</vt:lpstr>
      <vt:lpstr>DecoType Naskh Extensions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abhari</dc:creator>
  <cp:lastModifiedBy>Home</cp:lastModifiedBy>
  <cp:revision>8</cp:revision>
  <dcterms:modified xsi:type="dcterms:W3CDTF">2024-04-09T05:27:53Z</dcterms:modified>
</cp:coreProperties>
</file>