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2" r:id="rId21"/>
    <p:sldId id="310" r:id="rId22"/>
    <p:sldId id="317" r:id="rId23"/>
    <p:sldId id="316" r:id="rId24"/>
    <p:sldId id="318" r:id="rId25"/>
    <p:sldId id="311" r:id="rId26"/>
    <p:sldId id="313" r:id="rId27"/>
    <p:sldId id="314" r:id="rId28"/>
    <p:sldId id="315" r:id="rId29"/>
    <p:sldId id="355" r:id="rId30"/>
    <p:sldId id="356" r:id="rId31"/>
    <p:sldId id="345" r:id="rId32"/>
    <p:sldId id="346" r:id="rId33"/>
    <p:sldId id="347" r:id="rId34"/>
    <p:sldId id="348" r:id="rId35"/>
    <p:sldId id="334" r:id="rId36"/>
    <p:sldId id="288" r:id="rId37"/>
    <p:sldId id="289" r:id="rId38"/>
    <p:sldId id="290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2" r:id="rId52"/>
    <p:sldId id="333" r:id="rId53"/>
    <p:sldId id="357" r:id="rId5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D32"/>
    <a:srgbClr val="B5CEED"/>
    <a:srgbClr val="93B8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772" autoAdjust="0"/>
    <p:restoredTop sz="94660"/>
  </p:normalViewPr>
  <p:slideViewPr>
    <p:cSldViewPr>
      <p:cViewPr>
        <p:scale>
          <a:sx n="69" d="100"/>
          <a:sy n="69" d="100"/>
        </p:scale>
        <p:origin x="-112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4.wmf"/><Relationship Id="rId1" Type="http://schemas.openxmlformats.org/officeDocument/2006/relationships/image" Target="../media/image56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1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1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7834-657C-4EBF-A00E-5224E34E9A2E}" type="datetimeFigureOut">
              <a:rPr lang="ar-SA" smtClean="0"/>
              <a:pPr/>
              <a:t>12/01/1438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210F-56CC-475D-BF09-2E913B0158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7834-657C-4EBF-A00E-5224E34E9A2E}" type="datetimeFigureOut">
              <a:rPr lang="ar-SA" smtClean="0"/>
              <a:pPr/>
              <a:t>12/01/1438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210F-56CC-475D-BF09-2E913B0158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7834-657C-4EBF-A00E-5224E34E9A2E}" type="datetimeFigureOut">
              <a:rPr lang="ar-SA" smtClean="0"/>
              <a:pPr/>
              <a:t>12/01/1438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210F-56CC-475D-BF09-2E913B0158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7834-657C-4EBF-A00E-5224E34E9A2E}" type="datetimeFigureOut">
              <a:rPr lang="ar-SA" smtClean="0"/>
              <a:pPr/>
              <a:t>12/01/1438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210F-56CC-475D-BF09-2E913B0158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7834-657C-4EBF-A00E-5224E34E9A2E}" type="datetimeFigureOut">
              <a:rPr lang="ar-SA" smtClean="0"/>
              <a:pPr/>
              <a:t>12/01/1438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210F-56CC-475D-BF09-2E913B0158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7834-657C-4EBF-A00E-5224E34E9A2E}" type="datetimeFigureOut">
              <a:rPr lang="ar-SA" smtClean="0"/>
              <a:pPr/>
              <a:t>12/01/1438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210F-56CC-475D-BF09-2E913B0158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7834-657C-4EBF-A00E-5224E34E9A2E}" type="datetimeFigureOut">
              <a:rPr lang="ar-SA" smtClean="0"/>
              <a:pPr/>
              <a:t>12/01/1438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210F-56CC-475D-BF09-2E913B0158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7834-657C-4EBF-A00E-5224E34E9A2E}" type="datetimeFigureOut">
              <a:rPr lang="ar-SA" smtClean="0"/>
              <a:pPr/>
              <a:t>12/01/1438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210F-56CC-475D-BF09-2E913B0158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7834-657C-4EBF-A00E-5224E34E9A2E}" type="datetimeFigureOut">
              <a:rPr lang="ar-SA" smtClean="0"/>
              <a:pPr/>
              <a:t>12/01/1438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210F-56CC-475D-BF09-2E913B0158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7834-657C-4EBF-A00E-5224E34E9A2E}" type="datetimeFigureOut">
              <a:rPr lang="ar-SA" smtClean="0"/>
              <a:pPr/>
              <a:t>12/01/1438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210F-56CC-475D-BF09-2E913B0158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7834-657C-4EBF-A00E-5224E34E9A2E}" type="datetimeFigureOut">
              <a:rPr lang="ar-SA" smtClean="0"/>
              <a:pPr/>
              <a:t>12/01/1438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210F-56CC-475D-BF09-2E913B01588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7834-657C-4EBF-A00E-5224E34E9A2E}" type="datetimeFigureOut">
              <a:rPr lang="ar-SA" smtClean="0"/>
              <a:pPr/>
              <a:t>12/01/1438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4210F-56CC-475D-BF09-2E913B01588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7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5.bin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7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7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8.bin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6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9.bin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8.bin"/><Relationship Id="rId10" Type="http://schemas.openxmlformats.org/officeDocument/2006/relationships/oleObject" Target="../embeddings/oleObject93.bin"/><Relationship Id="rId4" Type="http://schemas.openxmlformats.org/officeDocument/2006/relationships/oleObject" Target="../embeddings/oleObject87.bin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0.bin"/><Relationship Id="rId9" Type="http://schemas.openxmlformats.org/officeDocument/2006/relationships/oleObject" Target="../embeddings/oleObject10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11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11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12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22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12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oleObject" Target="../embeddings/oleObject126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4.bin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4" Type="http://schemas.openxmlformats.org/officeDocument/2006/relationships/oleObject" Target="../embeddings/oleObject13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38.bin"/><Relationship Id="rId5" Type="http://schemas.openxmlformats.org/officeDocument/2006/relationships/oleObject" Target="../embeddings/oleObject137.bin"/><Relationship Id="rId4" Type="http://schemas.openxmlformats.org/officeDocument/2006/relationships/oleObject" Target="../embeddings/oleObject13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42.bin"/><Relationship Id="rId5" Type="http://schemas.openxmlformats.org/officeDocument/2006/relationships/oleObject" Target="../embeddings/oleObject141.bin"/><Relationship Id="rId4" Type="http://schemas.openxmlformats.org/officeDocument/2006/relationships/oleObject" Target="../embeddings/oleObject14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47.bin"/><Relationship Id="rId5" Type="http://schemas.openxmlformats.org/officeDocument/2006/relationships/oleObject" Target="../embeddings/oleObject146.bin"/><Relationship Id="rId4" Type="http://schemas.openxmlformats.org/officeDocument/2006/relationships/oleObject" Target="../embeddings/oleObject145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52.bin"/><Relationship Id="rId5" Type="http://schemas.openxmlformats.org/officeDocument/2006/relationships/oleObject" Target="../embeddings/oleObject151.bin"/><Relationship Id="rId10" Type="http://schemas.openxmlformats.org/officeDocument/2006/relationships/oleObject" Target="../embeddings/oleObject156.bin"/><Relationship Id="rId4" Type="http://schemas.openxmlformats.org/officeDocument/2006/relationships/oleObject" Target="../embeddings/oleObject150.bin"/><Relationship Id="rId9" Type="http://schemas.openxmlformats.org/officeDocument/2006/relationships/oleObject" Target="../embeddings/oleObject15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5" Type="http://schemas.openxmlformats.org/officeDocument/2006/relationships/slide" Target="slide44.xml"/><Relationship Id="rId4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xedPointAnination.pps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0" y="1906012"/>
            <a:ext cx="9144000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9600" i="1" dirty="0" smtClean="0">
                <a:solidFill>
                  <a:srgbClr val="17375E"/>
                </a:solidFill>
                <a:latin typeface="Gabriola" pitchFamily="82" charset="0"/>
              </a:rPr>
              <a:t>Fixed-Point Method</a:t>
            </a:r>
          </a:p>
          <a:p>
            <a:pPr algn="ctr" rtl="0"/>
            <a:r>
              <a:rPr lang="ar-SA" sz="11500" dirty="0" smtClean="0">
                <a:solidFill>
                  <a:srgbClr val="0C1D32"/>
                </a:solidFill>
                <a:cs typeface="DecoType Naskh Variants" pitchFamily="2" charset="-78"/>
              </a:rPr>
              <a:t>طريقة النقطة الثابتة</a:t>
            </a:r>
            <a:endParaRPr lang="ar-SA" sz="11500" dirty="0">
              <a:solidFill>
                <a:srgbClr val="0C1D32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0"/>
            <a:ext cx="4572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600" i="1" dirty="0" smtClean="0">
                <a:solidFill>
                  <a:srgbClr val="17375E"/>
                </a:solidFill>
                <a:latin typeface="Gabriola" pitchFamily="82" charset="0"/>
              </a:rPr>
              <a:t>Moreover, since </a:t>
            </a:r>
            <a:r>
              <a:rPr lang="en-US" sz="4600" b="1" i="1" dirty="0" smtClean="0">
                <a:solidFill>
                  <a:srgbClr val="17375E"/>
                </a:solidFill>
                <a:latin typeface="Gabriola" pitchFamily="82" charset="0"/>
              </a:rPr>
              <a:t>f(x) = 0 </a:t>
            </a:r>
            <a:r>
              <a:rPr lang="en-US" sz="4600" i="1" dirty="0" smtClean="0">
                <a:solidFill>
                  <a:srgbClr val="17375E"/>
                </a:solidFill>
                <a:latin typeface="Gabriola" pitchFamily="82" charset="0"/>
              </a:rPr>
              <a:t>is a rearrangement of    </a:t>
            </a:r>
            <a:r>
              <a:rPr lang="en-US" sz="4600" b="1" i="1" dirty="0" smtClean="0">
                <a:solidFill>
                  <a:srgbClr val="17375E"/>
                </a:solidFill>
                <a:latin typeface="Gabriola" pitchFamily="82" charset="0"/>
              </a:rPr>
              <a:t>x = g(x)</a:t>
            </a:r>
            <a:r>
              <a:rPr lang="en-US" sz="4600" i="1" dirty="0" smtClean="0">
                <a:solidFill>
                  <a:srgbClr val="17375E"/>
                </a:solidFill>
                <a:latin typeface="Gabriola" pitchFamily="82" charset="0"/>
              </a:rPr>
              <a:t>, </a:t>
            </a:r>
            <a:r>
              <a:rPr lang="en-US" sz="46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4600" i="1" dirty="0" smtClean="0">
                <a:solidFill>
                  <a:srgbClr val="17375E"/>
                </a:solidFill>
                <a:latin typeface="Gabriola" pitchFamily="82" charset="0"/>
              </a:rPr>
              <a:t> is guaranteed to be a zero of  </a:t>
            </a:r>
            <a:r>
              <a:rPr lang="en-US" sz="4600" b="1" i="1" dirty="0" smtClean="0">
                <a:solidFill>
                  <a:srgbClr val="17375E"/>
                </a:solidFill>
                <a:latin typeface="Gabriola" pitchFamily="82" charset="0"/>
              </a:rPr>
              <a:t>f(x)</a:t>
            </a:r>
            <a:r>
              <a:rPr lang="en-US" sz="4600" i="1" dirty="0" smtClean="0">
                <a:solidFill>
                  <a:srgbClr val="17375E"/>
                </a:solidFill>
                <a:latin typeface="Gabriola" pitchFamily="82" charset="0"/>
              </a:rPr>
              <a:t>. </a:t>
            </a:r>
          </a:p>
          <a:p>
            <a:pPr algn="l" rtl="0"/>
            <a:r>
              <a:rPr lang="en-US" sz="4600" i="1" dirty="0" smtClean="0">
                <a:solidFill>
                  <a:srgbClr val="17375E"/>
                </a:solidFill>
                <a:latin typeface="Gabriola" pitchFamily="82" charset="0"/>
              </a:rPr>
              <a:t>In general, there are many different</a:t>
            </a:r>
          </a:p>
          <a:p>
            <a:pPr algn="l" rtl="0"/>
            <a:r>
              <a:rPr lang="en-US" sz="4600" i="1" dirty="0" smtClean="0">
                <a:solidFill>
                  <a:srgbClr val="17375E"/>
                </a:solidFill>
                <a:latin typeface="Gabriola" pitchFamily="82" charset="0"/>
              </a:rPr>
              <a:t>ways of rearranging of  </a:t>
            </a:r>
            <a:r>
              <a:rPr lang="en-US" sz="4600" b="1" i="1" dirty="0" smtClean="0">
                <a:solidFill>
                  <a:srgbClr val="17375E"/>
                </a:solidFill>
                <a:latin typeface="Gabriola" pitchFamily="82" charset="0"/>
              </a:rPr>
              <a:t>f(x) = 0</a:t>
            </a:r>
            <a:r>
              <a:rPr lang="en-US" sz="4600" i="1" dirty="0" smtClean="0">
                <a:solidFill>
                  <a:srgbClr val="17375E"/>
                </a:solidFill>
                <a:latin typeface="Gabriola" pitchFamily="82" charset="0"/>
              </a:rPr>
              <a:t> in </a:t>
            </a:r>
            <a:r>
              <a:rPr lang="en-US" sz="4600" b="1" i="1" dirty="0" smtClean="0">
                <a:solidFill>
                  <a:srgbClr val="17375E"/>
                </a:solidFill>
                <a:latin typeface="Gabriola" pitchFamily="82" charset="0"/>
              </a:rPr>
              <a:t>x = g(x)</a:t>
            </a:r>
            <a:r>
              <a:rPr lang="en-US" sz="4600" i="1" dirty="0" smtClean="0">
                <a:solidFill>
                  <a:srgbClr val="17375E"/>
                </a:solidFill>
                <a:latin typeface="Gabriola" pitchFamily="82" charset="0"/>
              </a:rPr>
              <a:t>  form. </a:t>
            </a:r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-1" y="758309"/>
            <a:ext cx="4572001" cy="51090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وعلاوة على ذلك، بما أن   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x = g(x)</a:t>
            </a:r>
            <a:r>
              <a:rPr lang="ar-SA" sz="4000" b="1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 هو إعادة لترتيب  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,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f(x) = 0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فإنه من المؤكد أن 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ستكون صفراً للدالة  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f(x)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.</a:t>
            </a:r>
          </a:p>
          <a:p>
            <a:pPr algn="just"/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على العموم فإنه هناك العديد من الطرق المختلفة لإعادة ترتيب الدالة    </a:t>
            </a:r>
            <a:r>
              <a:rPr lang="en-US" sz="4000" dirty="0" smtClean="0">
                <a:solidFill>
                  <a:srgbClr val="0C1D32"/>
                </a:solidFill>
                <a:cs typeface="DecoType Naskh Variants" pitchFamily="2" charset="-78"/>
              </a:rPr>
              <a:t>  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f(x) = 0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لتكون على للشكل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x = g(x)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4000" i="1" dirty="0" smtClean="0">
                <a:solidFill>
                  <a:srgbClr val="17375E"/>
                </a:solidFill>
                <a:latin typeface="Gabriola" pitchFamily="82" charset="0"/>
              </a:rPr>
              <a:t>.</a:t>
            </a:r>
            <a:endParaRPr lang="ar-S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0"/>
            <a:ext cx="457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However, only some of these are likely to give rise to successful iterations but sometime we don’t have successful iterations.</a:t>
            </a:r>
          </a:p>
          <a:p>
            <a:pPr algn="l" rtl="0"/>
            <a:endParaRPr lang="en-US" sz="44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 To describe such </a:t>
            </a:r>
            <a:r>
              <a:rPr lang="en-US" sz="4400" i="1" dirty="0" err="1" smtClean="0">
                <a:solidFill>
                  <a:srgbClr val="17375E"/>
                </a:solidFill>
                <a:latin typeface="Gabriola" pitchFamily="82" charset="0"/>
              </a:rPr>
              <a:t>behaviour</a:t>
            </a:r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, we discuss the following example.</a:t>
            </a:r>
            <a:endParaRPr lang="ar-SA" sz="44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0" y="990600"/>
            <a:ext cx="4572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ومع ذلك فإنه فقط بعض من هذه الكتابات يمكن أن يؤدي إلى صيغة تكرارية متقاربة وأحياناً لا نتمكن من إيجاد صيغ تكرارية متقاربة.</a:t>
            </a:r>
          </a:p>
          <a:p>
            <a:pPr algn="just"/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ولوصف هذا السلوك سوف نناقش الأمثلة التالية: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0"/>
            <a:ext cx="2295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800" b="1" i="1" u="sng" dirty="0" smtClean="0">
                <a:solidFill>
                  <a:srgbClr val="17375E"/>
                </a:solidFill>
                <a:latin typeface="Gabriola" pitchFamily="82" charset="0"/>
              </a:rPr>
              <a:t>Example   *</a:t>
            </a:r>
            <a:endParaRPr lang="ar-SA" sz="4800" b="1" i="1" u="sng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68580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Consider the nonlinear equation</a:t>
            </a:r>
            <a:endParaRPr lang="ar-SA" sz="44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6" name="كائن 5"/>
          <p:cNvGraphicFramePr>
            <a:graphicFrameLocks noChangeAspect="1"/>
          </p:cNvGraphicFramePr>
          <p:nvPr/>
        </p:nvGraphicFramePr>
        <p:xfrm>
          <a:off x="6629400" y="1600200"/>
          <a:ext cx="1352550" cy="401638"/>
        </p:xfrm>
        <a:graphic>
          <a:graphicData uri="http://schemas.openxmlformats.org/presentationml/2006/ole">
            <p:oleObj spid="_x0000_s84996" name="معادلة" r:id="rId3" imgW="685800" imgH="203040" progId="Equation.3">
              <p:embed/>
            </p:oleObj>
          </a:graphicData>
        </a:graphic>
      </p:graphicFrame>
      <p:sp>
        <p:nvSpPr>
          <p:cNvPr id="7" name="مستطيل 6"/>
          <p:cNvSpPr/>
          <p:nvPr/>
        </p:nvSpPr>
        <p:spPr>
          <a:xfrm>
            <a:off x="4572000" y="213360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which has a root in the interval</a:t>
            </a:r>
            <a:endParaRPr lang="ar-SA" sz="44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8" name="كائن 7"/>
          <p:cNvGraphicFramePr>
            <a:graphicFrameLocks noChangeAspect="1"/>
          </p:cNvGraphicFramePr>
          <p:nvPr/>
        </p:nvGraphicFramePr>
        <p:xfrm>
          <a:off x="6248400" y="3048000"/>
          <a:ext cx="1033463" cy="430213"/>
        </p:xfrm>
        <a:graphic>
          <a:graphicData uri="http://schemas.openxmlformats.org/presentationml/2006/ole">
            <p:oleObj spid="_x0000_s84997" name="معادلة" r:id="rId4" imgW="520560" imgH="215640" progId="Equation.3">
              <p:embed/>
            </p:oleObj>
          </a:graphicData>
        </a:graphic>
      </p:graphicFrame>
      <p:sp>
        <p:nvSpPr>
          <p:cNvPr id="9" name="مستطيل 8"/>
          <p:cNvSpPr/>
          <p:nvPr/>
        </p:nvSpPr>
        <p:spPr>
          <a:xfrm>
            <a:off x="4572000" y="358140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using fixed-point method with             , take three</a:t>
            </a:r>
            <a:endParaRPr lang="ar-SA" sz="44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572000" y="518160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different rearrangements for the equation</a:t>
            </a:r>
            <a:r>
              <a:rPr lang="en-US" sz="4400" i="1" dirty="0" smtClean="0"/>
              <a:t>.</a:t>
            </a:r>
            <a:endParaRPr lang="ar-SA" sz="4400" dirty="0"/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5638800" y="4495800"/>
          <a:ext cx="1014412" cy="457200"/>
        </p:xfrm>
        <a:graphic>
          <a:graphicData uri="http://schemas.openxmlformats.org/presentationml/2006/ole">
            <p:oleObj spid="_x0000_s84998" name="معادلة" r:id="rId5" imgW="507960" imgH="228600" progId="Equation.3">
              <p:embed/>
            </p:oleObj>
          </a:graphicData>
        </a:graphic>
      </p:graphicFrame>
      <p:cxnSp>
        <p:nvCxnSpPr>
          <p:cNvPr id="12" name="رابط مستقيم 11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rgbClr val="0C1D32"/>
                </a:solidFill>
                <a:cs typeface="DecoType Naskh Variants" pitchFamily="2" charset="-78"/>
              </a:rPr>
              <a:t>مثال *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0" y="780395"/>
            <a:ext cx="457200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بالنظر إلى المعادلة غير الخطية </a:t>
            </a:r>
          </a:p>
          <a:p>
            <a:pPr algn="just"/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والتي تملك جذرا في المجال</a:t>
            </a:r>
          </a:p>
          <a:p>
            <a:pPr algn="just"/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باستخدام طريقة النقطة الثابتة بالتقريب  الابتدائي</a:t>
            </a:r>
          </a:p>
          <a:p>
            <a:pPr algn="just"/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آخذين ثلاثة أشكال تكرارية مختلفة للمعادلة أعلاه</a:t>
            </a:r>
          </a:p>
        </p:txBody>
      </p:sp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1905000" y="1600200"/>
          <a:ext cx="1352550" cy="401638"/>
        </p:xfrm>
        <a:graphic>
          <a:graphicData uri="http://schemas.openxmlformats.org/presentationml/2006/ole">
            <p:oleObj spid="_x0000_s84999" name="معادلة" r:id="rId6" imgW="685800" imgH="203040" progId="Equation.3">
              <p:embed/>
            </p:oleObj>
          </a:graphicData>
        </a:graphic>
      </p:graphicFrame>
      <p:graphicFrame>
        <p:nvGraphicFramePr>
          <p:cNvPr id="85000" name="Object 8"/>
          <p:cNvGraphicFramePr>
            <a:graphicFrameLocks noChangeAspect="1"/>
          </p:cNvGraphicFramePr>
          <p:nvPr/>
        </p:nvGraphicFramePr>
        <p:xfrm>
          <a:off x="1905000" y="2743200"/>
          <a:ext cx="1033463" cy="430213"/>
        </p:xfrm>
        <a:graphic>
          <a:graphicData uri="http://schemas.openxmlformats.org/presentationml/2006/ole">
            <p:oleObj spid="_x0000_s85000" name="معادلة" r:id="rId7" imgW="520560" imgH="215640" progId="Equation.3">
              <p:embed/>
            </p:oleObj>
          </a:graphicData>
        </a:graphic>
      </p:graphicFrame>
      <p:graphicFrame>
        <p:nvGraphicFramePr>
          <p:cNvPr id="85001" name="Object 9"/>
          <p:cNvGraphicFramePr>
            <a:graphicFrameLocks noChangeAspect="1"/>
          </p:cNvGraphicFramePr>
          <p:nvPr/>
        </p:nvGraphicFramePr>
        <p:xfrm>
          <a:off x="1752600" y="4572000"/>
          <a:ext cx="1014413" cy="457200"/>
        </p:xfrm>
        <a:graphic>
          <a:graphicData uri="http://schemas.openxmlformats.org/presentationml/2006/ole">
            <p:oleObj spid="_x0000_s85001" name="معادلة" r:id="rId8" imgW="5079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888" y="233363"/>
            <a:ext cx="789622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800" b="1" i="1" u="sng" dirty="0" smtClean="0">
                <a:solidFill>
                  <a:srgbClr val="17375E"/>
                </a:solidFill>
                <a:latin typeface="Gabriola" pitchFamily="82" charset="0"/>
              </a:rPr>
              <a:t>Solution:</a:t>
            </a:r>
            <a:endParaRPr lang="ar-SA" sz="4800" b="1" i="1" u="sng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762000"/>
            <a:ext cx="457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Let us consider the three possible rearrangement of the given equation </a:t>
            </a:r>
          </a:p>
          <a:p>
            <a:pPr algn="l" rtl="0"/>
            <a:endParaRPr lang="en-US" sz="44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as follows:</a:t>
            </a:r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/>
        </p:nvGraphicFramePr>
        <p:xfrm>
          <a:off x="4572000" y="4038600"/>
          <a:ext cx="4572000" cy="798405"/>
        </p:xfrm>
        <a:graphic>
          <a:graphicData uri="http://schemas.openxmlformats.org/presentationml/2006/ole">
            <p:oleObj spid="_x0000_s87042" name="Equation" r:id="rId3" imgW="2400120" imgH="419040" progId="Equation.3">
              <p:embed/>
            </p:oleObj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4572000" y="4957259"/>
          <a:ext cx="4572000" cy="757741"/>
        </p:xfrm>
        <a:graphic>
          <a:graphicData uri="http://schemas.openxmlformats.org/presentationml/2006/ole">
            <p:oleObj spid="_x0000_s87043" name="Equation" r:id="rId4" imgW="2603160" imgH="431640" progId="Equation.3">
              <p:embed/>
            </p:oleObj>
          </a:graphicData>
        </a:graphic>
      </p:graphicFrame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4572000" y="5885948"/>
          <a:ext cx="4572000" cy="819652"/>
        </p:xfrm>
        <a:graphic>
          <a:graphicData uri="http://schemas.openxmlformats.org/presentationml/2006/ole">
            <p:oleObj spid="_x0000_s87044" name="Equation" r:id="rId5" imgW="2692080" imgH="482400" progId="Equation.3">
              <p:embed/>
            </p:oleObj>
          </a:graphicData>
        </a:graphic>
      </p:graphicFrame>
      <p:cxnSp>
        <p:nvCxnSpPr>
          <p:cNvPr id="8" name="رابط مستقيم 7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rgbClr val="0C1D32"/>
                </a:solidFill>
                <a:cs typeface="DecoType Naskh Variants" pitchFamily="2" charset="-78"/>
              </a:rPr>
              <a:t>الحل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0" y="780395"/>
            <a:ext cx="457200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لننظر إلى الأشكال التكرارية الثلاثة الآتية للمعادلة المعطاة:</a:t>
            </a: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6096000" y="3048000"/>
          <a:ext cx="1352550" cy="401638"/>
        </p:xfrm>
        <a:graphic>
          <a:graphicData uri="http://schemas.openxmlformats.org/presentationml/2006/ole">
            <p:oleObj spid="_x0000_s87045" name="معادلة" r:id="rId6" imgW="685800" imgH="203040" progId="Equation.3">
              <p:embed/>
            </p:oleObj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1447800" y="2362200"/>
          <a:ext cx="1352550" cy="401638"/>
        </p:xfrm>
        <a:graphic>
          <a:graphicData uri="http://schemas.openxmlformats.org/presentationml/2006/ole">
            <p:oleObj spid="_x0000_s87046" name="معادلة" r:id="rId7" imgW="685800" imgH="203040" progId="Equation.3">
              <p:embed/>
            </p:oleObj>
          </a:graphicData>
        </a:graphic>
      </p:graphicFrame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0" y="3505200"/>
          <a:ext cx="4572000" cy="798513"/>
        </p:xfrm>
        <a:graphic>
          <a:graphicData uri="http://schemas.openxmlformats.org/presentationml/2006/ole">
            <p:oleObj spid="_x0000_s87047" name="Equation" r:id="rId8" imgW="2400120" imgH="419040" progId="Equation.3">
              <p:embed/>
            </p:oleObj>
          </a:graphicData>
        </a:graphic>
      </p:graphicFrame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0" y="4424363"/>
          <a:ext cx="4572000" cy="757237"/>
        </p:xfrm>
        <a:graphic>
          <a:graphicData uri="http://schemas.openxmlformats.org/presentationml/2006/ole">
            <p:oleObj spid="_x0000_s87048" name="Equation" r:id="rId9" imgW="2603160" imgH="431640" progId="Equation.3">
              <p:embed/>
            </p:oleObj>
          </a:graphicData>
        </a:graphic>
      </p:graphicFrame>
      <p:graphicFrame>
        <p:nvGraphicFramePr>
          <p:cNvPr id="87049" name="Object 9"/>
          <p:cNvGraphicFramePr>
            <a:graphicFrameLocks noChangeAspect="1"/>
          </p:cNvGraphicFramePr>
          <p:nvPr/>
        </p:nvGraphicFramePr>
        <p:xfrm>
          <a:off x="0" y="5353050"/>
          <a:ext cx="4572000" cy="819150"/>
        </p:xfrm>
        <a:graphic>
          <a:graphicData uri="http://schemas.openxmlformats.org/presentationml/2006/ole">
            <p:oleObj spid="_x0000_s87049" name="Equation" r:id="rId10" imgW="269208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0" y="780395"/>
            <a:ext cx="4572000" cy="5493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فإننا نجد أن النتائج العددية للتكرارات المقابلة بالتقريب الابتدائي</a:t>
            </a: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</a:p>
          <a:p>
            <a:pPr algn="just"/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وبدقة مقدارها </a:t>
            </a:r>
          </a:p>
          <a:p>
            <a:pPr algn="just"/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تعطى بالجدول التالي: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228600"/>
            <a:ext cx="457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then the numerical results for the corresponding iterations, starting with the initial approximation</a:t>
            </a:r>
          </a:p>
          <a:p>
            <a:pPr algn="l" rtl="0"/>
            <a:endParaRPr lang="en-US" sz="44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endParaRPr lang="en-US" sz="44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with accuracy                    , are given in next Table. </a:t>
            </a:r>
            <a:endParaRPr lang="ar-SA" sz="44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1600200" y="2895600"/>
          <a:ext cx="1525588" cy="688975"/>
        </p:xfrm>
        <a:graphic>
          <a:graphicData uri="http://schemas.openxmlformats.org/presentationml/2006/ole">
            <p:oleObj spid="_x0000_s88066" name="معادلة" r:id="rId3" imgW="507960" imgH="228600" progId="Equation.3">
              <p:embed/>
            </p:oleObj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7239000" y="5027612"/>
          <a:ext cx="1412875" cy="611188"/>
        </p:xfrm>
        <a:graphic>
          <a:graphicData uri="http://schemas.openxmlformats.org/presentationml/2006/ole">
            <p:oleObj spid="_x0000_s88067" name="معادلة" r:id="rId4" imgW="469800" imgH="203040" progId="Equation.3">
              <p:embed/>
            </p:oleObj>
          </a:graphicData>
        </a:graphic>
      </p:graphicFrame>
      <p:cxnSp>
        <p:nvCxnSpPr>
          <p:cNvPr id="8" name="رابط مستقيم 7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1447800" y="4495800"/>
          <a:ext cx="1412875" cy="611187"/>
        </p:xfrm>
        <a:graphic>
          <a:graphicData uri="http://schemas.openxmlformats.org/presentationml/2006/ole">
            <p:oleObj spid="_x0000_s88068" name="معادلة" r:id="rId5" imgW="4698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" name="مجموعة 7"/>
          <p:cNvGrpSpPr/>
          <p:nvPr/>
        </p:nvGrpSpPr>
        <p:grpSpPr>
          <a:xfrm>
            <a:off x="381000" y="143886"/>
            <a:ext cx="8305800" cy="3488889"/>
            <a:chOff x="381000" y="1676400"/>
            <a:chExt cx="8305800" cy="3488889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381000" y="1676400"/>
              <a:ext cx="8305800" cy="3488889"/>
              <a:chOff x="457200" y="2024061"/>
              <a:chExt cx="8305800" cy="3488889"/>
            </a:xfrm>
          </p:grpSpPr>
          <p:pic>
            <p:nvPicPr>
              <p:cNvPr id="8909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" y="2024061"/>
                <a:ext cx="8203565" cy="29289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" name="مستطيل 2"/>
              <p:cNvSpPr/>
              <p:nvPr/>
            </p:nvSpPr>
            <p:spPr>
              <a:xfrm>
                <a:off x="609600" y="4928175"/>
                <a:ext cx="8153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3200" i="1" dirty="0" smtClean="0">
                    <a:solidFill>
                      <a:srgbClr val="17375E"/>
                    </a:solidFill>
                    <a:latin typeface="Gabriola" pitchFamily="82" charset="0"/>
                  </a:rPr>
                  <a:t>Table : Solution of                         by fixed-point method</a:t>
                </a:r>
                <a:endParaRPr lang="ar-SA" sz="3200" i="1" dirty="0" smtClean="0">
                  <a:solidFill>
                    <a:srgbClr val="17375E"/>
                  </a:solidFill>
                  <a:latin typeface="Gabriola" pitchFamily="82" charset="0"/>
                </a:endParaRPr>
              </a:p>
            </p:txBody>
          </p:sp>
          <p:graphicFrame>
            <p:nvGraphicFramePr>
              <p:cNvPr id="89091" name="Object 3"/>
              <p:cNvGraphicFramePr>
                <a:graphicFrameLocks noChangeAspect="1"/>
              </p:cNvGraphicFramePr>
              <p:nvPr/>
            </p:nvGraphicFramePr>
            <p:xfrm>
              <a:off x="3200400" y="5080575"/>
              <a:ext cx="1352550" cy="401638"/>
            </p:xfrm>
            <a:graphic>
              <a:graphicData uri="http://schemas.openxmlformats.org/presentationml/2006/ole">
                <p:oleObj spid="_x0000_s89091" name="معادلة" r:id="rId4" imgW="685800" imgH="203040" progId="Equation.3">
                  <p:embed/>
                </p:oleObj>
              </a:graphicData>
            </a:graphic>
          </p:graphicFrame>
        </p:grpSp>
        <p:sp>
          <p:nvSpPr>
            <p:cNvPr id="6" name="مستطيل 5"/>
            <p:cNvSpPr/>
            <p:nvPr/>
          </p:nvSpPr>
          <p:spPr>
            <a:xfrm>
              <a:off x="1600200" y="1761114"/>
              <a:ext cx="4495800" cy="2743200"/>
            </a:xfrm>
            <a:prstGeom prst="rect">
              <a:avLst/>
            </a:prstGeom>
            <a:solidFill>
              <a:schemeClr val="accent2">
                <a:lumMod val="50000"/>
                <a:alpha val="27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ستطيل 6"/>
            <p:cNvSpPr/>
            <p:nvPr/>
          </p:nvSpPr>
          <p:spPr>
            <a:xfrm>
              <a:off x="6096000" y="1752600"/>
              <a:ext cx="2438400" cy="2743200"/>
            </a:xfrm>
            <a:prstGeom prst="rect">
              <a:avLst/>
            </a:prstGeom>
            <a:solidFill>
              <a:schemeClr val="accent3">
                <a:lumMod val="50000"/>
                <a:alpha val="34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" name="مستطيل 8"/>
          <p:cNvSpPr/>
          <p:nvPr/>
        </p:nvSpPr>
        <p:spPr>
          <a:xfrm>
            <a:off x="4572000" y="3657600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300" i="1" dirty="0" smtClean="0">
                <a:solidFill>
                  <a:srgbClr val="17375E"/>
                </a:solidFill>
                <a:latin typeface="Gabriola" pitchFamily="82" charset="0"/>
              </a:rPr>
              <a:t>We note that the first two considered sequences diverge and the last one converges. </a:t>
            </a:r>
          </a:p>
          <a:p>
            <a:pPr algn="l" rtl="0"/>
            <a:r>
              <a:rPr lang="en-US" sz="3300" i="1" dirty="0" smtClean="0">
                <a:solidFill>
                  <a:srgbClr val="17375E"/>
                </a:solidFill>
                <a:latin typeface="Gabriola" pitchFamily="82" charset="0"/>
              </a:rPr>
              <a:t>This example asks the need for a mathematical analysis of the method. </a:t>
            </a:r>
          </a:p>
        </p:txBody>
      </p:sp>
      <p:cxnSp>
        <p:nvCxnSpPr>
          <p:cNvPr id="15" name="رابط مستقيم 14"/>
          <p:cNvCxnSpPr/>
          <p:nvPr/>
        </p:nvCxnSpPr>
        <p:spPr>
          <a:xfrm rot="16200000" flipH="1">
            <a:off x="2971800" y="5257800"/>
            <a:ext cx="320119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0" y="4016276"/>
            <a:ext cx="45720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dirty="0" smtClean="0">
                <a:solidFill>
                  <a:srgbClr val="0C1D32"/>
                </a:solidFill>
                <a:cs typeface="DecoType Naskh Variants" pitchFamily="2" charset="-78"/>
              </a:rPr>
              <a:t>نلاحظ أن المتتاليتين الأوليتين متباعدتين أما المتتالية الثالثة فهي متقاربة.</a:t>
            </a:r>
          </a:p>
          <a:p>
            <a:pPr algn="just"/>
            <a:r>
              <a:rPr lang="ar-SA" sz="3600" dirty="0" smtClean="0">
                <a:solidFill>
                  <a:srgbClr val="0C1D32"/>
                </a:solidFill>
                <a:cs typeface="DecoType Naskh Variants" pitchFamily="2" charset="-78"/>
              </a:rPr>
              <a:t>إن هذه النتائج تدعونا إلى الحاجة إلى التحليل الرياضي لهذه الطريقة.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762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The following theorem gives sufficient conditions for the convergence of the fixed-point iteration.</a:t>
            </a:r>
            <a:endParaRPr lang="ar-SA" sz="36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2423517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i="1" u="sng" dirty="0" smtClean="0">
                <a:solidFill>
                  <a:srgbClr val="17375E"/>
                </a:solidFill>
                <a:latin typeface="Gabriola" pitchFamily="82" charset="0"/>
              </a:rPr>
              <a:t>Theorem (Fixed-Point Theorem)</a:t>
            </a:r>
            <a:r>
              <a:rPr lang="en-US" sz="3200" b="1" i="1" u="sng" dirty="0" smtClean="0">
                <a:solidFill>
                  <a:srgbClr val="17375E"/>
                </a:solidFill>
                <a:latin typeface="Gabriola" pitchFamily="82" charset="0"/>
                <a:sym typeface="Wingdings"/>
              </a:rPr>
              <a:t></a:t>
            </a:r>
            <a:endParaRPr lang="ar-SA" sz="3200" b="1" i="1" u="sng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72000" y="3048000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If  </a:t>
            </a:r>
            <a:r>
              <a:rPr lang="en-US" sz="3200" b="1" i="1" dirty="0" smtClean="0">
                <a:solidFill>
                  <a:srgbClr val="17375E"/>
                </a:solidFill>
                <a:latin typeface="Gabriola" pitchFamily="82" charset="0"/>
              </a:rPr>
              <a:t>g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is continuously differentiable on the interval  [a, b]  and         </a:t>
            </a:r>
            <a:r>
              <a:rPr lang="en-US" sz="3200" b="1" i="1" dirty="0" smtClean="0">
                <a:solidFill>
                  <a:srgbClr val="17375E"/>
                </a:solidFill>
                <a:latin typeface="Gabriola" pitchFamily="82" charset="0"/>
              </a:rPr>
              <a:t>g(x)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∈ [a, b] for all x ∈ [a, b], then:  </a:t>
            </a:r>
            <a:endParaRPr lang="ar-SA" sz="32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5" name="كائن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0114" name="معادلة" r:id="rId3" imgW="114120" imgH="215640" progId="Equation.3">
              <p:embed/>
            </p:oleObj>
          </a:graphicData>
        </a:graphic>
      </p:graphicFrame>
      <p:sp>
        <p:nvSpPr>
          <p:cNvPr id="7" name="مستطيل 6"/>
          <p:cNvSpPr/>
          <p:nvPr/>
        </p:nvSpPr>
        <p:spPr>
          <a:xfrm>
            <a:off x="4572000" y="4876800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i="1" dirty="0" smtClean="0">
                <a:solidFill>
                  <a:srgbClr val="C00000"/>
                </a:solidFill>
                <a:latin typeface="Gabriola" pitchFamily="82" charset="0"/>
              </a:rPr>
              <a:t>(a)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	</a:t>
            </a:r>
            <a:r>
              <a:rPr lang="en-US" sz="3600" b="1" i="1" dirty="0" smtClean="0">
                <a:solidFill>
                  <a:srgbClr val="17375E"/>
                </a:solidFill>
                <a:latin typeface="Gabriola" pitchFamily="82" charset="0"/>
              </a:rPr>
              <a:t>g  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has at-least one fixed-point in the given interval      [a, b].</a:t>
            </a:r>
            <a:endParaRPr lang="ar-SA" sz="36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0" y="76200"/>
            <a:ext cx="4572000" cy="67864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النظرية التالية تعطينا الشرط الكافي لتقارب متتالية تكرارات النقطة الثابتة.</a:t>
            </a:r>
          </a:p>
          <a:p>
            <a:pPr algn="just"/>
            <a:r>
              <a:rPr lang="ar-SA" sz="3400" b="1" u="sng" dirty="0" smtClean="0">
                <a:solidFill>
                  <a:srgbClr val="0C1D32"/>
                </a:solidFill>
                <a:cs typeface="DecoType Naskh Variants" pitchFamily="2" charset="-78"/>
              </a:rPr>
              <a:t>نظرية (نظرية النقطة الثابتة ) </a:t>
            </a:r>
            <a:r>
              <a:rPr lang="en-US" sz="3600" b="1" i="1" u="sng" dirty="0" smtClean="0">
                <a:solidFill>
                  <a:srgbClr val="17375E"/>
                </a:solidFill>
                <a:latin typeface="Gabriola" pitchFamily="82" charset="0"/>
                <a:sym typeface="Wingdings"/>
              </a:rPr>
              <a:t></a:t>
            </a:r>
            <a:endParaRPr lang="ar-SA" sz="3400" b="1" u="sng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إذا كانت الدالة  </a:t>
            </a:r>
            <a:r>
              <a:rPr lang="en-US" sz="3300" b="1" i="1" dirty="0" smtClean="0">
                <a:solidFill>
                  <a:srgbClr val="17375E"/>
                </a:solidFill>
                <a:latin typeface="Gabriola" pitchFamily="82" charset="0"/>
              </a:rPr>
              <a:t>g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 دالة مستمرة وقابلة للتفاضل (الإشتقاق) في المجال</a:t>
            </a:r>
          </a:p>
          <a:p>
            <a:pPr algn="just"/>
            <a:r>
              <a:rPr lang="ar-SA" sz="3400" dirty="0" smtClean="0">
                <a:solidFill>
                  <a:srgbClr val="0C1D32"/>
                </a:solidFill>
                <a:cs typeface="DecoType Naskh Variants" pitchFamily="2" charset="-78"/>
              </a:rPr>
              <a:t> 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  <a:r>
              <a:rPr lang="en-US" sz="3300" i="1" dirty="0" smtClean="0">
                <a:solidFill>
                  <a:srgbClr val="17375E"/>
                </a:solidFill>
                <a:latin typeface="Gabriola" pitchFamily="82" charset="0"/>
              </a:rPr>
              <a:t>[a, b]</a:t>
            </a:r>
            <a:r>
              <a:rPr lang="ar-SA" sz="33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وكانت قيم هذه الدالة</a:t>
            </a:r>
          </a:p>
          <a:p>
            <a:pPr algn="just"/>
            <a:endParaRPr lang="ar-SA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400" dirty="0" smtClean="0">
                <a:solidFill>
                  <a:srgbClr val="0C1D32"/>
                </a:solidFill>
                <a:cs typeface="DecoType Naskh Variants" pitchFamily="2" charset="-78"/>
              </a:rPr>
              <a:t>  </a:t>
            </a:r>
            <a:r>
              <a:rPr lang="en-US" sz="3400" b="1" i="1" dirty="0" smtClean="0">
                <a:solidFill>
                  <a:srgbClr val="17375E"/>
                </a:solidFill>
                <a:latin typeface="Gabriola" pitchFamily="82" charset="0"/>
              </a:rPr>
              <a:t>g(x) </a:t>
            </a:r>
            <a:r>
              <a:rPr lang="en-US" sz="3400" i="1" dirty="0" smtClean="0">
                <a:solidFill>
                  <a:srgbClr val="17375E"/>
                </a:solidFill>
                <a:latin typeface="Gabriola" pitchFamily="82" charset="0"/>
              </a:rPr>
              <a:t>∈ [a, b] for all x ∈ [a, b],</a:t>
            </a:r>
            <a:r>
              <a:rPr lang="ar-SA" sz="34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</a:p>
          <a:p>
            <a:pPr algn="just"/>
            <a:endParaRPr lang="ar-SA" sz="16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فإن:</a:t>
            </a:r>
          </a:p>
          <a:p>
            <a:pPr algn="just"/>
            <a:r>
              <a:rPr lang="en-US" sz="3400" i="1" dirty="0" smtClean="0">
                <a:solidFill>
                  <a:srgbClr val="C00000"/>
                </a:solidFill>
                <a:latin typeface="Gabriola" pitchFamily="82" charset="0"/>
              </a:rPr>
              <a:t>(a)</a:t>
            </a:r>
            <a:r>
              <a:rPr lang="ar-SA" sz="340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الدالة </a:t>
            </a:r>
            <a:r>
              <a:rPr lang="en-US" sz="3200" dirty="0" smtClean="0">
                <a:solidFill>
                  <a:srgbClr val="0C1D32"/>
                </a:solidFill>
                <a:cs typeface="DecoType Naskh Variants" pitchFamily="2" charset="-78"/>
              </a:rPr>
              <a:t>  </a:t>
            </a:r>
            <a:r>
              <a:rPr lang="en-US" sz="3200" b="1" i="1" dirty="0" smtClean="0">
                <a:solidFill>
                  <a:srgbClr val="17375E"/>
                </a:solidFill>
                <a:latin typeface="Gabriola" pitchFamily="82" charset="0"/>
              </a:rPr>
              <a:t>g </a:t>
            </a:r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تملك على الأقل نقطة ثابتة واحدة في المجال المعطى</a:t>
            </a:r>
            <a:endParaRPr lang="ar-SA" sz="34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en-US" sz="3400" dirty="0" smtClean="0">
                <a:solidFill>
                  <a:srgbClr val="0C1D32"/>
                </a:solidFill>
                <a:cs typeface="DecoType Naskh Variants" pitchFamily="2" charset="-78"/>
              </a:rPr>
              <a:t>  </a:t>
            </a:r>
            <a:r>
              <a:rPr lang="ar-SA" sz="3400" dirty="0" smtClean="0">
                <a:solidFill>
                  <a:srgbClr val="0C1D32"/>
                </a:solidFill>
                <a:cs typeface="DecoType Naskh Variants" pitchFamily="2" charset="-78"/>
              </a:rPr>
              <a:t>  </a:t>
            </a:r>
            <a:r>
              <a:rPr lang="en-US" sz="3400" i="1" dirty="0" smtClean="0">
                <a:solidFill>
                  <a:srgbClr val="17375E"/>
                </a:solidFill>
                <a:latin typeface="Gabriola" pitchFamily="82" charset="0"/>
              </a:rPr>
              <a:t>[a, b]</a:t>
            </a:r>
            <a:r>
              <a:rPr lang="ar-SA" sz="3400" i="1" dirty="0" smtClean="0">
                <a:solidFill>
                  <a:srgbClr val="17375E"/>
                </a:solidFill>
                <a:latin typeface="Gabriola" pitchFamily="82" charset="0"/>
              </a:rPr>
              <a:t>.</a:t>
            </a:r>
            <a:endParaRPr lang="ar-SA" sz="34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0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Moreover, if the derivative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g′(x)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of the function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g(x)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exists on an interval [a, b] which contains the starting value           , with</a:t>
            </a:r>
            <a:endParaRPr lang="ar-SA" sz="40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3352800"/>
            <a:ext cx="45720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700" i="1" dirty="0" smtClean="0">
                <a:solidFill>
                  <a:srgbClr val="17375E"/>
                </a:solidFill>
                <a:latin typeface="Gabriola" pitchFamily="82" charset="0"/>
              </a:rPr>
              <a:t>k ≡          </a:t>
            </a:r>
            <a:r>
              <a:rPr lang="en-US" sz="47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n-US" sz="4700" b="1" i="1" dirty="0" smtClean="0">
                <a:solidFill>
                  <a:srgbClr val="17375E"/>
                </a:solidFill>
                <a:latin typeface="Gabriola" pitchFamily="82" charset="0"/>
              </a:rPr>
              <a:t>g </a:t>
            </a:r>
            <a:r>
              <a:rPr lang="ar-SA" sz="4700" b="1" i="1" dirty="0" smtClean="0">
                <a:solidFill>
                  <a:srgbClr val="17375E"/>
                </a:solidFill>
                <a:latin typeface="Gabriola" pitchFamily="82" charset="0"/>
              </a:rPr>
              <a:t>′</a:t>
            </a:r>
            <a:r>
              <a:rPr lang="en-US" sz="4700" b="1" i="1" dirty="0" smtClean="0">
                <a:solidFill>
                  <a:srgbClr val="17375E"/>
                </a:solidFill>
                <a:latin typeface="Gabriola" pitchFamily="82" charset="0"/>
              </a:rPr>
              <a:t> (x)</a:t>
            </a:r>
            <a:r>
              <a:rPr lang="en-US" sz="47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n-US" sz="4700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5400" dirty="0" smtClean="0">
                <a:solidFill>
                  <a:srgbClr val="17375E"/>
                </a:solidFill>
                <a:latin typeface="Gabriola" pitchFamily="82" charset="0"/>
              </a:rPr>
              <a:t>&lt; 1</a:t>
            </a:r>
            <a:r>
              <a:rPr lang="en-US" sz="5400" i="1" dirty="0" smtClean="0">
                <a:solidFill>
                  <a:srgbClr val="17375E"/>
                </a:solidFill>
                <a:latin typeface="Gabriola" pitchFamily="82" charset="0"/>
              </a:rPr>
              <a:t>  </a:t>
            </a:r>
            <a:r>
              <a:rPr lang="en-US" sz="4700" i="1" dirty="0" smtClean="0">
                <a:solidFill>
                  <a:srgbClr val="17375E"/>
                </a:solidFill>
                <a:latin typeface="Gabriola" pitchFamily="82" charset="0"/>
              </a:rPr>
              <a:t>; </a:t>
            </a:r>
          </a:p>
          <a:p>
            <a:pPr algn="l" rtl="0"/>
            <a:r>
              <a:rPr lang="en-US" sz="4700" i="1" dirty="0" smtClean="0">
                <a:solidFill>
                  <a:srgbClr val="17375E"/>
                </a:solidFill>
                <a:latin typeface="Gabriola" pitchFamily="82" charset="0"/>
              </a:rPr>
              <a:t> for all x ∈ [a, b].</a:t>
            </a:r>
            <a:endParaRPr lang="ar-SA" sz="47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/>
        </p:nvGraphicFramePr>
        <p:xfrm>
          <a:off x="5486400" y="3659187"/>
          <a:ext cx="887413" cy="684213"/>
        </p:xfrm>
        <a:graphic>
          <a:graphicData uri="http://schemas.openxmlformats.org/presentationml/2006/ole">
            <p:oleObj spid="_x0000_s91138" name="معادلة" r:id="rId3" imgW="444240" imgH="342720" progId="Equation.3">
              <p:embed/>
            </p:oleObj>
          </a:graphicData>
        </a:graphic>
      </p:graphicFrame>
      <p:sp>
        <p:nvSpPr>
          <p:cNvPr id="7" name="مستطيل 6"/>
          <p:cNvSpPr/>
          <p:nvPr/>
        </p:nvSpPr>
        <p:spPr>
          <a:xfrm>
            <a:off x="4572000" y="5585192"/>
            <a:ext cx="986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Then</a:t>
            </a:r>
            <a:endParaRPr lang="ar-SA" sz="40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5715000" y="2514600"/>
          <a:ext cx="495300" cy="688975"/>
        </p:xfrm>
        <a:graphic>
          <a:graphicData uri="http://schemas.openxmlformats.org/presentationml/2006/ole">
            <p:oleObj spid="_x0000_s91139" name="معادلة" r:id="rId4" imgW="164880" imgH="228600" progId="Equation.3">
              <p:embed/>
            </p:oleObj>
          </a:graphicData>
        </a:graphic>
      </p:graphicFrame>
      <p:cxnSp>
        <p:nvCxnSpPr>
          <p:cNvPr id="10" name="رابط مستقيم 9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0" y="675412"/>
            <a:ext cx="4572000" cy="58015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علاوة على ذلك،  فإنه إذا كان المشتق </a:t>
            </a:r>
            <a:r>
              <a:rPr lang="en-US" sz="3600" b="1" i="1" dirty="0" smtClean="0">
                <a:solidFill>
                  <a:srgbClr val="17375E"/>
                </a:solidFill>
                <a:latin typeface="Gabriola" pitchFamily="82" charset="0"/>
              </a:rPr>
              <a:t>g′(x)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للدالة </a:t>
            </a:r>
            <a:r>
              <a:rPr lang="en-US" sz="3300" dirty="0" smtClean="0">
                <a:solidFill>
                  <a:srgbClr val="0C1D32"/>
                </a:solidFill>
                <a:cs typeface="DecoType Naskh Variants" pitchFamily="2" charset="-78"/>
              </a:rPr>
              <a:t>  </a:t>
            </a:r>
            <a:r>
              <a:rPr lang="en-US" sz="3600" b="1" i="1" dirty="0" smtClean="0">
                <a:solidFill>
                  <a:srgbClr val="17375E"/>
                </a:solidFill>
                <a:latin typeface="Gabriola" pitchFamily="82" charset="0"/>
              </a:rPr>
              <a:t>g(x) 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موجود في المجال </a:t>
            </a:r>
          </a:p>
          <a:p>
            <a:pPr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[a, b] </a:t>
            </a:r>
            <a:r>
              <a:rPr lang="ar-SA" sz="36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والذي يحوي نقطة التقريب الابتدائية         </a:t>
            </a:r>
            <a:r>
              <a:rPr lang="en-US" sz="3300" dirty="0" smtClean="0">
                <a:solidFill>
                  <a:srgbClr val="0C1D32"/>
                </a:solidFill>
                <a:cs typeface="DecoType Naskh Variants" pitchFamily="2" charset="-78"/>
              </a:rPr>
              <a:t> 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بحيث يتحقق :</a:t>
            </a: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4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400" dirty="0" smtClean="0">
                <a:solidFill>
                  <a:srgbClr val="0C1D32"/>
                </a:solidFill>
                <a:cs typeface="DecoType Naskh Variants" pitchFamily="2" charset="-78"/>
              </a:rPr>
              <a:t>فعندها:</a:t>
            </a: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895600" y="2199412"/>
          <a:ext cx="495300" cy="688975"/>
        </p:xfrm>
        <a:graphic>
          <a:graphicData uri="http://schemas.openxmlformats.org/presentationml/2006/ole">
            <p:oleObj spid="_x0000_s91140" name="معادلة" r:id="rId5" imgW="164880" imgH="228600" progId="Equation.3">
              <p:embed/>
            </p:oleObj>
          </a:graphicData>
        </a:graphic>
      </p:graphicFrame>
      <p:sp>
        <p:nvSpPr>
          <p:cNvPr id="12" name="مستطيل 11"/>
          <p:cNvSpPr/>
          <p:nvPr/>
        </p:nvSpPr>
        <p:spPr>
          <a:xfrm>
            <a:off x="0" y="3647212"/>
            <a:ext cx="45720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700" i="1" dirty="0" smtClean="0">
                <a:solidFill>
                  <a:srgbClr val="17375E"/>
                </a:solidFill>
                <a:latin typeface="Gabriola" pitchFamily="82" charset="0"/>
              </a:rPr>
              <a:t>k ≡          </a:t>
            </a:r>
            <a:r>
              <a:rPr lang="en-US" sz="47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n-US" sz="4700" b="1" i="1" dirty="0" smtClean="0">
                <a:solidFill>
                  <a:srgbClr val="17375E"/>
                </a:solidFill>
                <a:latin typeface="Gabriola" pitchFamily="82" charset="0"/>
              </a:rPr>
              <a:t>g </a:t>
            </a:r>
            <a:r>
              <a:rPr lang="ar-SA" sz="4700" b="1" i="1" dirty="0" smtClean="0">
                <a:solidFill>
                  <a:srgbClr val="17375E"/>
                </a:solidFill>
                <a:latin typeface="Gabriola" pitchFamily="82" charset="0"/>
              </a:rPr>
              <a:t>′</a:t>
            </a:r>
            <a:r>
              <a:rPr lang="en-US" sz="4700" b="1" i="1" dirty="0" smtClean="0">
                <a:solidFill>
                  <a:srgbClr val="17375E"/>
                </a:solidFill>
                <a:latin typeface="Gabriola" pitchFamily="82" charset="0"/>
              </a:rPr>
              <a:t> (x)</a:t>
            </a:r>
            <a:r>
              <a:rPr lang="en-US" sz="47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n-US" sz="4700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5400" dirty="0" smtClean="0">
                <a:solidFill>
                  <a:srgbClr val="17375E"/>
                </a:solidFill>
                <a:latin typeface="Gabriola" pitchFamily="82" charset="0"/>
              </a:rPr>
              <a:t>&lt; 1</a:t>
            </a:r>
            <a:r>
              <a:rPr lang="en-US" sz="5400" i="1" dirty="0" smtClean="0">
                <a:solidFill>
                  <a:srgbClr val="17375E"/>
                </a:solidFill>
                <a:latin typeface="Gabriola" pitchFamily="82" charset="0"/>
              </a:rPr>
              <a:t>  </a:t>
            </a:r>
            <a:r>
              <a:rPr lang="en-US" sz="4700" i="1" dirty="0" smtClean="0">
                <a:solidFill>
                  <a:srgbClr val="17375E"/>
                </a:solidFill>
                <a:latin typeface="Gabriola" pitchFamily="82" charset="0"/>
              </a:rPr>
              <a:t>; </a:t>
            </a:r>
          </a:p>
          <a:p>
            <a:pPr algn="l" rtl="0"/>
            <a:r>
              <a:rPr lang="en-US" sz="4700" i="1" dirty="0" smtClean="0">
                <a:solidFill>
                  <a:srgbClr val="17375E"/>
                </a:solidFill>
                <a:latin typeface="Gabriola" pitchFamily="82" charset="0"/>
              </a:rPr>
              <a:t> for all x ∈ [a, b].</a:t>
            </a:r>
            <a:endParaRPr lang="ar-SA" sz="47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13" name="كائن 12"/>
          <p:cNvGraphicFramePr>
            <a:graphicFrameLocks noChangeAspect="1"/>
          </p:cNvGraphicFramePr>
          <p:nvPr/>
        </p:nvGraphicFramePr>
        <p:xfrm>
          <a:off x="914400" y="3953599"/>
          <a:ext cx="887413" cy="684213"/>
        </p:xfrm>
        <a:graphic>
          <a:graphicData uri="http://schemas.openxmlformats.org/presentationml/2006/ole">
            <p:oleObj spid="_x0000_s91141" name="معادلة" r:id="rId6" imgW="44424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5334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i="1" dirty="0" smtClean="0">
                <a:solidFill>
                  <a:srgbClr val="C00000"/>
                </a:solidFill>
                <a:latin typeface="Gabriola" pitchFamily="82" charset="0"/>
              </a:rPr>
              <a:t>(b)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	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The sequence </a:t>
            </a: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will converge to the attractive (unique) fixed-point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in [a, b].</a:t>
            </a: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4800600" y="1371600"/>
          <a:ext cx="4030663" cy="609600"/>
        </p:xfrm>
        <a:graphic>
          <a:graphicData uri="http://schemas.openxmlformats.org/presentationml/2006/ole">
            <p:oleObj spid="_x0000_s92162" name="معادلة" r:id="rId3" imgW="1511280" imgH="228600" progId="Equation.3">
              <p:embed/>
            </p:oleObj>
          </a:graphicData>
        </a:graphic>
      </p:graphicFrame>
      <p:sp>
        <p:nvSpPr>
          <p:cNvPr id="4" name="مستطيل 3"/>
          <p:cNvSpPr/>
          <p:nvPr/>
        </p:nvSpPr>
        <p:spPr>
          <a:xfrm>
            <a:off x="4572000" y="4057233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i="1" dirty="0" smtClean="0">
                <a:solidFill>
                  <a:srgbClr val="C00000"/>
                </a:solidFill>
                <a:latin typeface="Gabriola" pitchFamily="82" charset="0"/>
              </a:rPr>
              <a:t>(c) 	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The iteration</a:t>
            </a: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2400" i="1" dirty="0" smtClean="0">
                <a:solidFill>
                  <a:srgbClr val="17375E"/>
                </a:solidFill>
                <a:latin typeface="Gabriola" pitchFamily="82" charset="0"/>
              </a:rPr>
              <a:t>  </a:t>
            </a:r>
          </a:p>
          <a:p>
            <a:pPr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will converge to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 for any initial approximation.</a:t>
            </a: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4724400" y="4953000"/>
          <a:ext cx="4030663" cy="609600"/>
        </p:xfrm>
        <a:graphic>
          <a:graphicData uri="http://schemas.openxmlformats.org/presentationml/2006/ole">
            <p:oleObj spid="_x0000_s92163" name="معادلة" r:id="rId4" imgW="1511280" imgH="228600" progId="Equation.3">
              <p:embed/>
            </p:oleObj>
          </a:graphicData>
        </a:graphic>
      </p:graphicFrame>
      <p:cxnSp>
        <p:nvCxnSpPr>
          <p:cNvPr id="8" name="رابط مستقيم 7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0" y="675412"/>
            <a:ext cx="457200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3600" i="1" dirty="0" smtClean="0">
                <a:solidFill>
                  <a:srgbClr val="C00000"/>
                </a:solidFill>
                <a:latin typeface="Gabriola" pitchFamily="82" charset="0"/>
              </a:rPr>
              <a:t>(b)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المتتالية </a:t>
            </a: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تتقارب إلى نقطة وحيدة هي النقطة الثابتة </a:t>
            </a:r>
            <a:r>
              <a:rPr lang="en-US" sz="36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من المجال    </a:t>
            </a:r>
            <a:r>
              <a:rPr lang="en-US" sz="3300" dirty="0" smtClean="0">
                <a:solidFill>
                  <a:srgbClr val="0C1D32"/>
                </a:solidFill>
                <a:cs typeface="DecoType Naskh Variants" pitchFamily="2" charset="-78"/>
              </a:rPr>
              <a:t> 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[a, b]</a:t>
            </a:r>
            <a:r>
              <a:rPr lang="ar-SA" sz="3600" i="1" dirty="0" smtClean="0">
                <a:solidFill>
                  <a:srgbClr val="17375E"/>
                </a:solidFill>
                <a:latin typeface="Gabriola" pitchFamily="82" charset="0"/>
              </a:rPr>
              <a:t>.</a:t>
            </a:r>
          </a:p>
          <a:p>
            <a:pPr algn="just"/>
            <a:r>
              <a:rPr lang="en-US" sz="3600" i="1" dirty="0" smtClean="0">
                <a:solidFill>
                  <a:srgbClr val="C00000"/>
                </a:solidFill>
                <a:latin typeface="Gabriola" pitchFamily="82" charset="0"/>
              </a:rPr>
              <a:t>(c)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والتكرار </a:t>
            </a: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يتقارب إلى   </a:t>
            </a:r>
            <a:r>
              <a:rPr lang="en-US" sz="36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ar-SA" sz="3600" b="1" i="1" dirty="0" smtClean="0">
                <a:solidFill>
                  <a:srgbClr val="17375E"/>
                </a:solidFill>
                <a:latin typeface="Gabriola" pitchFamily="82" charset="0"/>
              </a:rPr>
              <a:t> 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مهما كانت نقطة بداية التقريب.</a:t>
            </a:r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228600" y="1371600"/>
          <a:ext cx="4030663" cy="609600"/>
        </p:xfrm>
        <a:graphic>
          <a:graphicData uri="http://schemas.openxmlformats.org/presentationml/2006/ole">
            <p:oleObj spid="_x0000_s92164" name="معادلة" r:id="rId5" imgW="1511280" imgH="228600" progId="Equation.3">
              <p:embed/>
            </p:oleObj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304800" y="4038600"/>
          <a:ext cx="4030663" cy="609600"/>
        </p:xfrm>
        <a:graphic>
          <a:graphicData uri="http://schemas.openxmlformats.org/presentationml/2006/ole">
            <p:oleObj spid="_x0000_s92165" name="معادلة" r:id="rId6" imgW="1511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838200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800" i="1" dirty="0" smtClean="0">
                <a:solidFill>
                  <a:srgbClr val="17375E"/>
                </a:solidFill>
                <a:latin typeface="Gabriola" pitchFamily="82" charset="0"/>
              </a:rPr>
              <a:t>This is iterative method to solve the nonlinear equation </a:t>
            </a:r>
            <a:r>
              <a:rPr lang="en-US" sz="4800" b="1" i="1" dirty="0" smtClean="0">
                <a:solidFill>
                  <a:srgbClr val="17375E"/>
                </a:solidFill>
                <a:latin typeface="Gabriola" pitchFamily="82" charset="0"/>
              </a:rPr>
              <a:t>f(x) = 0</a:t>
            </a:r>
            <a:r>
              <a:rPr lang="en-US" sz="4800" i="1" dirty="0" smtClean="0">
                <a:solidFill>
                  <a:srgbClr val="17375E"/>
                </a:solidFill>
                <a:latin typeface="Gabriola" pitchFamily="82" charset="0"/>
              </a:rPr>
              <a:t>, and needs one initial approximation to start. </a:t>
            </a:r>
          </a:p>
        </p:txBody>
      </p:sp>
      <p:cxnSp>
        <p:nvCxnSpPr>
          <p:cNvPr id="6" name="رابط مستقيم 5"/>
          <p:cNvCxnSpPr>
            <a:endCxn id="4" idx="2"/>
          </p:cNvCxnSpPr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0" y="763250"/>
            <a:ext cx="456755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هذه الطريقة التكرارية تستخدم لحل المعادلات غير الخطية ذات الشكل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600200" y="2973050"/>
            <a:ext cx="1638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17375E"/>
                </a:solidFill>
                <a:latin typeface="Gabriola" pitchFamily="82" charset="0"/>
              </a:rPr>
              <a:t>f(x) = 0,</a:t>
            </a:r>
            <a:endParaRPr lang="ar-SA" sz="48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0" y="4420850"/>
            <a:ext cx="45720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وتحتاج إلى نقطة تقريب ابتدائية واحدة للبدء بالتقريب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381000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l" rtl="0">
              <a:buAutoNum type="alphaLcParenBoth" startAt="4"/>
            </a:pP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We have the error estimate</a:t>
            </a:r>
          </a:p>
          <a:p>
            <a:pPr marL="742950" indent="-742950" algn="l" rtl="0">
              <a:buAutoNum type="alphaLcParenBoth" startAt="4"/>
            </a:pPr>
            <a:endParaRPr lang="en-US" sz="4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742950" indent="-742950" algn="l" rtl="0">
              <a:buAutoNum type="alphaLcParenBoth" startAt="4"/>
            </a:pPr>
            <a:endParaRPr lang="en-US" sz="4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742950" indent="-742950" algn="ctr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  <a:sym typeface="Wingdings"/>
              </a:rPr>
              <a:t></a:t>
            </a:r>
            <a:endParaRPr lang="ar-SA" sz="40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4" name="كائن 3"/>
          <p:cNvGraphicFramePr>
            <a:graphicFrameLocks noChangeAspect="1"/>
          </p:cNvGraphicFramePr>
          <p:nvPr/>
        </p:nvGraphicFramePr>
        <p:xfrm>
          <a:off x="4583112" y="1981200"/>
          <a:ext cx="4560888" cy="801217"/>
        </p:xfrm>
        <a:graphic>
          <a:graphicData uri="http://schemas.openxmlformats.org/presentationml/2006/ole">
            <p:oleObj spid="_x0000_s93186" name="Equation" r:id="rId3" imgW="2387520" imgH="419040" progId="Equation.3">
              <p:embed/>
            </p:oleObj>
          </a:graphicData>
        </a:graphic>
      </p:graphicFrame>
      <p:sp>
        <p:nvSpPr>
          <p:cNvPr id="5" name="مستطيل 4"/>
          <p:cNvSpPr/>
          <p:nvPr/>
        </p:nvSpPr>
        <p:spPr>
          <a:xfrm>
            <a:off x="4572000" y="37338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i="1" dirty="0" smtClean="0">
                <a:solidFill>
                  <a:srgbClr val="C00000"/>
                </a:solidFill>
                <a:latin typeface="Gabriola" pitchFamily="82" charset="0"/>
              </a:rPr>
              <a:t>(e) 	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The limit holds</a:t>
            </a:r>
            <a:r>
              <a:rPr lang="en-US" sz="4000" i="1" dirty="0" smtClean="0"/>
              <a:t>:</a:t>
            </a:r>
            <a:endParaRPr lang="ar-SA" sz="4000" dirty="0"/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5257800" y="4724400"/>
          <a:ext cx="3135313" cy="1077913"/>
        </p:xfrm>
        <a:graphic>
          <a:graphicData uri="http://schemas.openxmlformats.org/presentationml/2006/ole">
            <p:oleObj spid="_x0000_s93187" name="معادلة" r:id="rId4" imgW="1257120" imgH="431640" progId="Equation.3">
              <p:embed/>
            </p:oleObj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0" y="675412"/>
            <a:ext cx="4572000" cy="53707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sz="3600" i="1" dirty="0" smtClean="0">
                <a:solidFill>
                  <a:srgbClr val="C00000"/>
                </a:solidFill>
                <a:latin typeface="Gabriola" pitchFamily="82" charset="0"/>
              </a:rPr>
              <a:t>(d)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ويكون لدينا تقدير الخطأ التالي :</a:t>
            </a: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ctr"/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  <a:sym typeface="Wingdings"/>
              </a:rPr>
              <a:t></a:t>
            </a:r>
            <a:endParaRPr lang="ar-SA" sz="36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ctr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en-US" sz="3600" i="1" dirty="0" smtClean="0">
                <a:solidFill>
                  <a:srgbClr val="C00000"/>
                </a:solidFill>
                <a:latin typeface="Gabriola" pitchFamily="82" charset="0"/>
              </a:rPr>
              <a:t>(e) </a:t>
            </a:r>
            <a:r>
              <a:rPr lang="ar-SA" sz="3600" i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والنهاية التالية تقدنا إلى:</a:t>
            </a: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0" y="1828800"/>
          <a:ext cx="4560887" cy="801688"/>
        </p:xfrm>
        <a:graphic>
          <a:graphicData uri="http://schemas.openxmlformats.org/presentationml/2006/ole">
            <p:oleObj spid="_x0000_s93188" name="Equation" r:id="rId5" imgW="2387520" imgH="419040" progId="Equation.3">
              <p:embed/>
            </p:oleObj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1066800" y="4724400"/>
          <a:ext cx="3135313" cy="1077913"/>
        </p:xfrm>
        <a:graphic>
          <a:graphicData uri="http://schemas.openxmlformats.org/presentationml/2006/ole">
            <p:oleObj spid="_x0000_s93189" name="معادلة" r:id="rId6" imgW="12571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0"/>
            <a:ext cx="4572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700" i="1" dirty="0" smtClean="0">
                <a:solidFill>
                  <a:srgbClr val="17375E"/>
                </a:solidFill>
                <a:latin typeface="Gabriola" pitchFamily="82" charset="0"/>
              </a:rPr>
              <a:t>Now we come back to our previous Example * and discuss that why the first two rearrangements we considered, do not converge but on the other hand, last sequence has a fixed-point and converges.</a:t>
            </a:r>
          </a:p>
          <a:p>
            <a:pPr algn="just" rtl="0"/>
            <a:r>
              <a:rPr lang="en-US" sz="3700" i="1" dirty="0" smtClean="0">
                <a:solidFill>
                  <a:srgbClr val="17375E"/>
                </a:solidFill>
                <a:latin typeface="Gabriola" pitchFamily="82" charset="0"/>
              </a:rPr>
              <a:t>Since, we observe that </a:t>
            </a:r>
          </a:p>
          <a:p>
            <a:pPr algn="ctr" rtl="0"/>
            <a:r>
              <a:rPr lang="en-US" sz="3700" i="1" dirty="0" smtClean="0">
                <a:solidFill>
                  <a:srgbClr val="17375E"/>
                </a:solidFill>
                <a:latin typeface="Gabriola" pitchFamily="82" charset="0"/>
              </a:rPr>
              <a:t>f(1.5) f(2) &lt; 0, </a:t>
            </a:r>
          </a:p>
          <a:p>
            <a:pPr algn="just" rtl="0"/>
            <a:r>
              <a:rPr lang="en-US" sz="3700" i="1" dirty="0" smtClean="0">
                <a:solidFill>
                  <a:srgbClr val="17375E"/>
                </a:solidFill>
                <a:latin typeface="Gabriola" pitchFamily="82" charset="0"/>
              </a:rPr>
              <a:t>then the solution we seek is in the interval [1.5, 2].</a:t>
            </a:r>
            <a:r>
              <a:rPr lang="en-US" sz="3700" b="1" dirty="0" smtClean="0"/>
              <a:t> </a:t>
            </a:r>
            <a:r>
              <a:rPr lang="en-US" sz="3700" i="1" dirty="0" smtClean="0">
                <a:solidFill>
                  <a:srgbClr val="17375E"/>
                </a:solidFill>
                <a:latin typeface="Gabriola" pitchFamily="82" charset="0"/>
              </a:rPr>
              <a:t>    </a:t>
            </a:r>
            <a:endParaRPr lang="ar-SA" sz="37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4" name="مربع نص 3">
            <a:hlinkClick r:id="rId3" action="ppaction://hlinksldjump"/>
          </p:cNvPr>
          <p:cNvSpPr txBox="1"/>
          <p:nvPr/>
        </p:nvSpPr>
        <p:spPr>
          <a:xfrm>
            <a:off x="7848600" y="5966192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4700" b="1" i="1" dirty="0" smtClean="0">
                <a:solidFill>
                  <a:srgbClr val="17375E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0" y="675412"/>
            <a:ext cx="4572000" cy="62016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نعود الآن إلى مثالنا السابق مثال * ولنناقش السبب الذي أدى إلى تباعد شكلي إعادة كتابة المعادلة   </a:t>
            </a: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الأول والثاني وأدى من ناحية أخرى إلى جعل المتتالية الثالثة لها نقطة  ثابتة  ومتقاربة</a:t>
            </a:r>
          </a:p>
          <a:p>
            <a:pPr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بداية  نجد أن :</a:t>
            </a:r>
          </a:p>
          <a:p>
            <a:pPr algn="ctr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f(1.5) f(2) &lt; 0,</a:t>
            </a:r>
            <a:endParaRPr lang="ar-SA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ctr"/>
            <a:endParaRPr lang="ar-SA" sz="2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هذا يعني أن الحل الذي نبحث عنه موجود في المجال  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[1.5, 2]</a:t>
            </a: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1752600" y="2209800"/>
          <a:ext cx="1352550" cy="401638"/>
        </p:xfrm>
        <a:graphic>
          <a:graphicData uri="http://schemas.openxmlformats.org/presentationml/2006/ole">
            <p:oleObj spid="_x0000_s110593" name="معادلة" r:id="rId4" imgW="6858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" y="666750"/>
            <a:ext cx="88011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1143000" y="228600"/>
          <a:ext cx="2166938" cy="1082675"/>
        </p:xfrm>
        <a:graphic>
          <a:graphicData uri="http://schemas.openxmlformats.org/presentationml/2006/ole">
            <p:oleObj spid="_x0000_s96263" name="معادلة" r:id="rId4" imgW="8632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975" y="828675"/>
            <a:ext cx="802005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9575" y="619125"/>
            <a:ext cx="83248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609600"/>
            <a:ext cx="4572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indent="-1028700" algn="l" rtl="0">
              <a:buAutoNum type="romanLcParenBoth"/>
            </a:pP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For   </a:t>
            </a:r>
          </a:p>
          <a:p>
            <a:pPr marL="1028700" indent="-10287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 </a:t>
            </a:r>
          </a:p>
          <a:p>
            <a:pPr marL="1028700" indent="-10287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                      </a:t>
            </a:r>
          </a:p>
          <a:p>
            <a:pPr marL="1028700" indent="-10287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we have</a:t>
            </a:r>
          </a:p>
          <a:p>
            <a:pPr marL="1028700" indent="-10287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3800" i="1" dirty="0" smtClean="0">
                <a:solidFill>
                  <a:srgbClr val="17375E"/>
                </a:solidFill>
                <a:latin typeface="Gabriola" pitchFamily="82" charset="0"/>
              </a:rPr>
              <a:t>which is greater than unity throughout the interval   </a:t>
            </a:r>
          </a:p>
          <a:p>
            <a:pPr algn="ctr" rtl="0"/>
            <a:r>
              <a:rPr lang="en-US" sz="3800" i="1" dirty="0" smtClean="0">
                <a:solidFill>
                  <a:srgbClr val="17375E"/>
                </a:solidFill>
                <a:latin typeface="Gabriola" pitchFamily="82" charset="0"/>
              </a:rPr>
              <a:t>    [1.5, 2].</a:t>
            </a:r>
          </a:p>
          <a:p>
            <a:pPr algn="l" rtl="0"/>
            <a:r>
              <a:rPr lang="en-US" sz="3800" i="1" dirty="0" smtClean="0">
                <a:solidFill>
                  <a:srgbClr val="17375E"/>
                </a:solidFill>
                <a:latin typeface="Gabriola" pitchFamily="82" charset="0"/>
              </a:rPr>
              <a:t>So by </a:t>
            </a:r>
            <a:r>
              <a:rPr lang="en-US" sz="3800" b="1" i="1" dirty="0" smtClean="0">
                <a:solidFill>
                  <a:srgbClr val="17375E"/>
                </a:solidFill>
                <a:latin typeface="Gabriola" pitchFamily="82" charset="0"/>
              </a:rPr>
              <a:t>Fixed-Point Theorem </a:t>
            </a:r>
            <a:r>
              <a:rPr lang="en-US" sz="3800" i="1" dirty="0" smtClean="0">
                <a:solidFill>
                  <a:srgbClr val="17375E"/>
                </a:solidFill>
                <a:latin typeface="Gabriola" pitchFamily="82" charset="0"/>
              </a:rPr>
              <a:t>this iteration will fail to converge.</a:t>
            </a:r>
            <a:endParaRPr lang="ar-SA" sz="38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6400800" y="381000"/>
          <a:ext cx="2166938" cy="1082675"/>
        </p:xfrm>
        <a:graphic>
          <a:graphicData uri="http://schemas.openxmlformats.org/presentationml/2006/ole">
            <p:oleObj spid="_x0000_s94210" name="معادلة" r:id="rId3" imgW="863280" imgH="431640" progId="Equation.3">
              <p:embed/>
            </p:oleObj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6096000" y="1828800"/>
          <a:ext cx="2008188" cy="1082675"/>
        </p:xfrm>
        <a:graphic>
          <a:graphicData uri="http://schemas.openxmlformats.org/presentationml/2006/ole">
            <p:oleObj spid="_x0000_s94211" name="معادلة" r:id="rId4" imgW="799920" imgH="431640" progId="Equation.3">
              <p:embed/>
            </p:oleObj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0" y="675412"/>
            <a:ext cx="4572000" cy="57246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>
              <a:buAutoNum type="romanLcParenBoth"/>
            </a:pP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وفي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الحالة الأولى نجد أن</a:t>
            </a:r>
          </a:p>
          <a:p>
            <a:pPr marL="571500" indent="-571500" algn="just">
              <a:buAutoNum type="romanLcParenBoth"/>
            </a:pP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>
              <a:buAutoNum type="romanLcParenBoth"/>
            </a:pP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>
              <a:buAutoNum type="romanLcParenBoth"/>
            </a:pP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>
              <a:buAutoNum type="romanLcParenBoth"/>
            </a:pP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>
              <a:buAutoNum type="romanLcParenBoth"/>
            </a:pP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إن قيمة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الدالة            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هي أكبر من الواحد في</a:t>
            </a: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جميع نقاط المجال  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 .[1.5, 2]</a:t>
            </a:r>
            <a:r>
              <a:rPr lang="ar-SA" sz="36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واعتمادا على نظرية النقطة الثابتة فإن التكرار سوف لن يتقارب. </a:t>
            </a:r>
          </a:p>
        </p:txBody>
      </p:sp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1249363" y="1447800"/>
          <a:ext cx="2868612" cy="1082675"/>
        </p:xfrm>
        <a:graphic>
          <a:graphicData uri="http://schemas.openxmlformats.org/presentationml/2006/ole">
            <p:oleObj spid="_x0000_s94212" name="Equation" r:id="rId5" imgW="1143000" imgH="431640" progId="Equation.3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1295400" y="2667000"/>
          <a:ext cx="2008188" cy="1082675"/>
        </p:xfrm>
        <a:graphic>
          <a:graphicData uri="http://schemas.openxmlformats.org/presentationml/2006/ole">
            <p:oleObj spid="_x0000_s94213" name="معادلة" r:id="rId6" imgW="799920" imgH="431640" progId="Equation.3">
              <p:embed/>
            </p:oleObj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2462212" y="3643312"/>
          <a:ext cx="509588" cy="700088"/>
        </p:xfrm>
        <a:graphic>
          <a:graphicData uri="http://schemas.openxmlformats.org/presentationml/2006/ole">
            <p:oleObj spid="_x0000_s94214" name="Equation" r:id="rId7" imgW="2030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256193"/>
            <a:ext cx="457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(ii) For                                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, </a:t>
            </a: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we have </a:t>
            </a: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 </a:t>
            </a: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                                    </a:t>
            </a:r>
          </a:p>
          <a:p>
            <a:pPr algn="just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, and                            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, </a:t>
            </a: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r>
              <a:rPr lang="en-US" sz="3800" i="1" dirty="0" smtClean="0">
                <a:solidFill>
                  <a:srgbClr val="17375E"/>
                </a:solidFill>
                <a:latin typeface="Gabriola" pitchFamily="82" charset="0"/>
              </a:rPr>
              <a:t>so from Fixed-Point Theorem this iteration will fail to converge.</a:t>
            </a:r>
            <a:endParaRPr lang="ar-SA" sz="38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5943600" y="152400"/>
          <a:ext cx="2581275" cy="1114425"/>
        </p:xfrm>
        <a:graphic>
          <a:graphicData uri="http://schemas.openxmlformats.org/presentationml/2006/ole">
            <p:oleObj spid="_x0000_s98306" name="معادلة" r:id="rId3" imgW="1028520" imgH="444240" progId="Equation.3">
              <p:embed/>
            </p:oleObj>
          </a:graphicData>
        </a:graphic>
      </p:graphicFrame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6080125" y="1704975"/>
          <a:ext cx="2835275" cy="1114425"/>
        </p:xfrm>
        <a:graphic>
          <a:graphicData uri="http://schemas.openxmlformats.org/presentationml/2006/ole">
            <p:oleObj spid="_x0000_s98307" name="معادلة" r:id="rId4" imgW="1130040" imgH="444240" progId="Equation.3">
              <p:embed/>
            </p:oleObj>
          </a:graphicData>
        </a:graphic>
      </p:graphicFrame>
      <p:graphicFrame>
        <p:nvGraphicFramePr>
          <p:cNvPr id="98309" name="Object 5"/>
          <p:cNvGraphicFramePr>
            <a:graphicFrameLocks noChangeAspect="1"/>
          </p:cNvGraphicFramePr>
          <p:nvPr/>
        </p:nvGraphicFramePr>
        <p:xfrm>
          <a:off x="5959475" y="3389313"/>
          <a:ext cx="1879600" cy="954087"/>
        </p:xfrm>
        <a:graphic>
          <a:graphicData uri="http://schemas.openxmlformats.org/presentationml/2006/ole">
            <p:oleObj spid="_x0000_s98309" name="Equation" r:id="rId5" imgW="749160" imgH="380880" progId="Equation.3">
              <p:embed/>
            </p:oleObj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0" y="228600"/>
            <a:ext cx="4572000" cy="65402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/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(ii) </a:t>
            </a:r>
            <a:r>
              <a:rPr lang="ar-SA" sz="36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وفي الحالة الثانية نجد أن</a:t>
            </a:r>
          </a:p>
          <a:p>
            <a:pPr marL="571500" indent="-571500" algn="just">
              <a:buAutoNum type="romanLcParenBoth"/>
            </a:pP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>
              <a:buAutoNum type="romanLcParenBoth"/>
            </a:pP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>
              <a:buAutoNum type="romanLcParenBoth"/>
            </a:pP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إن قيمة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الدالة             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بالقيمة المطلقة عند حد</a:t>
            </a: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 المجال </a:t>
            </a:r>
            <a:r>
              <a:rPr lang="en-US" sz="2800" dirty="0" smtClean="0">
                <a:solidFill>
                  <a:srgbClr val="0C1D32"/>
                </a:solidFill>
                <a:cs typeface="DecoType Naskh Variants" pitchFamily="2" charset="-78"/>
              </a:rPr>
              <a:t>1.5</a:t>
            </a:r>
            <a:r>
              <a:rPr lang="ar-SA" sz="28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هي أكبر من الواحد في</a:t>
            </a: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أي</a:t>
            </a:r>
          </a:p>
          <a:p>
            <a:pPr marL="571500" indent="-571500"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endParaRPr lang="en-US" sz="2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واعتمادا على نظرية النقطة الثابتة فإن</a:t>
            </a: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التكرار سوف لن يتقارب. </a:t>
            </a:r>
          </a:p>
        </p:txBody>
      </p:sp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1036638" y="914400"/>
          <a:ext cx="3251200" cy="1114425"/>
        </p:xfrm>
        <a:graphic>
          <a:graphicData uri="http://schemas.openxmlformats.org/presentationml/2006/ole">
            <p:oleObj spid="_x0000_s98310" name="Equation" r:id="rId6" imgW="1295280" imgH="444240" progId="Equation.3">
              <p:embed/>
            </p:oleObj>
          </a:graphicData>
        </a:graphic>
      </p:graphicFrame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1066800" y="2057400"/>
          <a:ext cx="2835275" cy="1114425"/>
        </p:xfrm>
        <a:graphic>
          <a:graphicData uri="http://schemas.openxmlformats.org/presentationml/2006/ole">
            <p:oleObj spid="_x0000_s98311" name="معادلة" r:id="rId7" imgW="1130040" imgH="444240" progId="Equation.3">
              <p:embed/>
            </p:oleObj>
          </a:graphicData>
        </a:graphic>
      </p:graphicFrame>
      <p:graphicFrame>
        <p:nvGraphicFramePr>
          <p:cNvPr id="98312" name="Object 8"/>
          <p:cNvGraphicFramePr>
            <a:graphicFrameLocks noChangeAspect="1"/>
          </p:cNvGraphicFramePr>
          <p:nvPr/>
        </p:nvGraphicFramePr>
        <p:xfrm>
          <a:off x="1431925" y="4495800"/>
          <a:ext cx="1912938" cy="955675"/>
        </p:xfrm>
        <a:graphic>
          <a:graphicData uri="http://schemas.openxmlformats.org/presentationml/2006/ole">
            <p:oleObj spid="_x0000_s98312" name="Equation" r:id="rId8" imgW="761760" imgH="380880" progId="Equation.3">
              <p:embed/>
            </p:oleObj>
          </a:graphicData>
        </a:graphic>
      </p:graphicFrame>
      <p:graphicFrame>
        <p:nvGraphicFramePr>
          <p:cNvPr id="98313" name="Object 9"/>
          <p:cNvGraphicFramePr>
            <a:graphicFrameLocks noChangeAspect="1"/>
          </p:cNvGraphicFramePr>
          <p:nvPr/>
        </p:nvGraphicFramePr>
        <p:xfrm>
          <a:off x="2538413" y="3200400"/>
          <a:ext cx="509587" cy="700087"/>
        </p:xfrm>
        <a:graphic>
          <a:graphicData uri="http://schemas.openxmlformats.org/presentationml/2006/ole">
            <p:oleObj spid="_x0000_s98313" name="Equation" r:id="rId9" imgW="20304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179993"/>
            <a:ext cx="4572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(iii) For  </a:t>
            </a:r>
          </a:p>
          <a:p>
            <a:pPr algn="l" rtl="0"/>
            <a:endParaRPr lang="en-US" sz="2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, we have                                   </a:t>
            </a:r>
          </a:p>
          <a:p>
            <a:pPr algn="l" rtl="0"/>
            <a:endParaRPr lang="en-US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, for all x in the given interval    [1.5, 2]. </a:t>
            </a:r>
          </a:p>
          <a:p>
            <a:pPr algn="l" rtl="0"/>
            <a:endParaRPr lang="en-US" sz="1200" dirty="0" smtClean="0"/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Also,               is decreasing function of x, and             = 1.63299 </a:t>
            </a: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and              = 1.58114</a:t>
            </a: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both lie in the interval [1.5, 2]. </a:t>
            </a: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Thus           ∈ [1.5, 2], for all </a:t>
            </a: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x ∈ [1.5, 2], so from Fixed-Point Theorem the iteration will converge.</a:t>
            </a:r>
            <a:endParaRPr lang="ar-SA" sz="32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99330" name="Object 2"/>
          <p:cNvGraphicFramePr>
            <a:graphicFrameLocks noChangeAspect="1"/>
          </p:cNvGraphicFramePr>
          <p:nvPr/>
        </p:nvGraphicFramePr>
        <p:xfrm>
          <a:off x="5867400" y="76200"/>
          <a:ext cx="2028825" cy="887413"/>
        </p:xfrm>
        <a:graphic>
          <a:graphicData uri="http://schemas.openxmlformats.org/presentationml/2006/ole">
            <p:oleObj spid="_x0000_s99330" name="معادلة" r:id="rId3" imgW="1015920" imgH="444240" progId="Equation.3">
              <p:embed/>
            </p:oleObj>
          </a:graphicData>
        </a:graphic>
      </p:graphicFrame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5867400" y="838200"/>
          <a:ext cx="2787650" cy="887412"/>
        </p:xfrm>
        <a:graphic>
          <a:graphicData uri="http://schemas.openxmlformats.org/presentationml/2006/ole">
            <p:oleObj spid="_x0000_s99332" name="معادلة" r:id="rId4" imgW="1396800" imgH="444240" progId="Equation.3">
              <p:embed/>
            </p:oleObj>
          </a:graphicData>
        </a:graphic>
      </p:graphicFrame>
      <p:graphicFrame>
        <p:nvGraphicFramePr>
          <p:cNvPr id="99333" name="Object 5"/>
          <p:cNvGraphicFramePr>
            <a:graphicFrameLocks noChangeAspect="1"/>
          </p:cNvGraphicFramePr>
          <p:nvPr/>
        </p:nvGraphicFramePr>
        <p:xfrm>
          <a:off x="5410200" y="3048000"/>
          <a:ext cx="758825" cy="455612"/>
        </p:xfrm>
        <a:graphic>
          <a:graphicData uri="http://schemas.openxmlformats.org/presentationml/2006/ole">
            <p:oleObj spid="_x0000_s99333" name="معادلة" r:id="rId5" imgW="380880" imgH="228600" progId="Equation.3">
              <p:embed/>
            </p:oleObj>
          </a:graphicData>
        </a:graphic>
      </p:graphicFrame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6934200" y="3505200"/>
          <a:ext cx="941388" cy="457200"/>
        </p:xfrm>
        <a:graphic>
          <a:graphicData uri="http://schemas.openxmlformats.org/presentationml/2006/ole">
            <p:oleObj spid="_x0000_s99334" name="معادلة" r:id="rId6" imgW="469800" imgH="228600" progId="Equation.3">
              <p:embed/>
            </p:oleObj>
          </a:graphicData>
        </a:graphic>
      </p:graphicFrame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5413375" y="4038600"/>
          <a:ext cx="758825" cy="455612"/>
        </p:xfrm>
        <a:graphic>
          <a:graphicData uri="http://schemas.openxmlformats.org/presentationml/2006/ole">
            <p:oleObj spid="_x0000_s99335" name="معادلة" r:id="rId7" imgW="380880" imgH="228600" progId="Equation.3">
              <p:embed/>
            </p:oleObj>
          </a:graphicData>
        </a:graphic>
      </p:graphicFrame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5334000" y="4953000"/>
          <a:ext cx="758825" cy="455612"/>
        </p:xfrm>
        <a:graphic>
          <a:graphicData uri="http://schemas.openxmlformats.org/presentationml/2006/ole">
            <p:oleObj spid="_x0000_s99336" name="معادلة" r:id="rId8" imgW="380880" imgH="228600" progId="Equation.3">
              <p:embed/>
            </p:oleObj>
          </a:graphicData>
        </a:graphic>
      </p:graphicFrame>
      <p:cxnSp>
        <p:nvCxnSpPr>
          <p:cNvPr id="12" name="رابط مستقيم 11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0" y="0"/>
            <a:ext cx="4572000" cy="71173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/>
            <a:r>
              <a:rPr lang="en-US" sz="2800" i="1" dirty="0" smtClean="0">
                <a:solidFill>
                  <a:srgbClr val="17375E"/>
                </a:solidFill>
                <a:latin typeface="Gabriola" pitchFamily="82" charset="0"/>
              </a:rPr>
              <a:t>(iii) </a:t>
            </a:r>
            <a:r>
              <a:rPr lang="ar-SA" sz="28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2800" dirty="0" smtClean="0">
                <a:solidFill>
                  <a:srgbClr val="0C1D32"/>
                </a:solidFill>
                <a:cs typeface="DecoType Naskh Variants" pitchFamily="2" charset="-78"/>
              </a:rPr>
              <a:t>وفي الحالة الثالثة نجد أن</a:t>
            </a:r>
          </a:p>
          <a:p>
            <a:pPr marL="571500" indent="-571500" algn="just">
              <a:buAutoNum type="romanLcParenBoth"/>
            </a:pPr>
            <a:endParaRPr lang="ar-SA" sz="28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>
              <a:buAutoNum type="romanLcParenBoth"/>
            </a:pPr>
            <a:endParaRPr lang="ar-SA" sz="28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>
              <a:buAutoNum type="romanLcParenBoth"/>
            </a:pPr>
            <a:endParaRPr lang="ar-SA" sz="28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>
              <a:buAutoNum type="romanLcParenBoth"/>
            </a:pPr>
            <a:endParaRPr lang="ar-SA" sz="28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endParaRPr lang="ar-SA" sz="28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r>
              <a:rPr lang="ar-SA" sz="2800" dirty="0" smtClean="0">
                <a:solidFill>
                  <a:srgbClr val="0C1D32"/>
                </a:solidFill>
                <a:cs typeface="DecoType Naskh Variants" pitchFamily="2" charset="-78"/>
              </a:rPr>
              <a:t>وكذلك بما أن                           دالة متناقصة</a:t>
            </a:r>
          </a:p>
          <a:p>
            <a:pPr marL="571500" indent="-571500" algn="just"/>
            <a:r>
              <a:rPr lang="ar-SA" sz="2800" dirty="0" smtClean="0">
                <a:solidFill>
                  <a:srgbClr val="0C1D32"/>
                </a:solidFill>
                <a:cs typeface="DecoType Naskh Variants" pitchFamily="2" charset="-78"/>
              </a:rPr>
              <a:t> في المجال  </a:t>
            </a:r>
            <a:r>
              <a:rPr lang="en-US" sz="2000" dirty="0" smtClean="0">
                <a:solidFill>
                  <a:srgbClr val="0C1D32"/>
                </a:solidFill>
                <a:cs typeface="DecoType Naskh Variants" pitchFamily="2" charset="-78"/>
              </a:rPr>
              <a:t>[1.5.2.0] </a:t>
            </a:r>
            <a:r>
              <a:rPr lang="ar-SA" sz="20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  <a:r>
              <a:rPr lang="ar-SA" sz="2800" dirty="0" smtClean="0">
                <a:solidFill>
                  <a:srgbClr val="0C1D32"/>
                </a:solidFill>
                <a:cs typeface="DecoType Naskh Variants" pitchFamily="2" charset="-78"/>
              </a:rPr>
              <a:t>وأن  إن قيمتي الدالة عند</a:t>
            </a:r>
          </a:p>
          <a:p>
            <a:pPr marL="571500" indent="-571500" algn="just"/>
            <a:r>
              <a:rPr lang="ar-SA" sz="2800" dirty="0" smtClean="0">
                <a:solidFill>
                  <a:srgbClr val="0C1D32"/>
                </a:solidFill>
                <a:cs typeface="DecoType Naskh Variants" pitchFamily="2" charset="-78"/>
              </a:rPr>
              <a:t> حدود المجال هي</a:t>
            </a:r>
          </a:p>
          <a:p>
            <a:pPr marL="571500" indent="-571500" algn="just"/>
            <a:endParaRPr lang="ar-SA" sz="28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endParaRPr lang="ar-SA" sz="1400" dirty="0" smtClean="0"/>
          </a:p>
          <a:p>
            <a:pPr marL="571500" indent="-571500" algn="just"/>
            <a:r>
              <a:rPr lang="ar-SA" sz="2800" dirty="0" smtClean="0">
                <a:solidFill>
                  <a:srgbClr val="0C1D32"/>
                </a:solidFill>
                <a:cs typeface="DecoType Naskh Variants" pitchFamily="2" charset="-78"/>
              </a:rPr>
              <a:t>هذا يؤدي إلى أن  قيم الدالة                          تقع  في</a:t>
            </a:r>
          </a:p>
          <a:p>
            <a:pPr marL="571500" indent="-571500" algn="just"/>
            <a:r>
              <a:rPr lang="ar-SA" sz="2800" dirty="0" smtClean="0">
                <a:solidFill>
                  <a:srgbClr val="0C1D32"/>
                </a:solidFill>
                <a:cs typeface="DecoType Naskh Variants" pitchFamily="2" charset="-78"/>
              </a:rPr>
              <a:t>المجال  </a:t>
            </a:r>
            <a:r>
              <a:rPr lang="en-US" sz="2000" dirty="0" smtClean="0">
                <a:solidFill>
                  <a:srgbClr val="0C1D32"/>
                </a:solidFill>
                <a:cs typeface="DecoType Naskh Variants" pitchFamily="2" charset="-78"/>
              </a:rPr>
              <a:t>[1.5.2.0] </a:t>
            </a:r>
            <a:r>
              <a:rPr lang="ar-SA" sz="2000" dirty="0" smtClean="0">
                <a:solidFill>
                  <a:srgbClr val="0C1D32"/>
                </a:solidFill>
                <a:cs typeface="DecoType Naskh Variants" pitchFamily="2" charset="-78"/>
              </a:rPr>
              <a:t>  </a:t>
            </a:r>
            <a:r>
              <a:rPr lang="ar-SA" sz="2800" dirty="0" smtClean="0">
                <a:solidFill>
                  <a:srgbClr val="0C1D32"/>
                </a:solidFill>
                <a:cs typeface="DecoType Naskh Variants" pitchFamily="2" charset="-78"/>
              </a:rPr>
              <a:t>أي:</a:t>
            </a:r>
          </a:p>
          <a:p>
            <a:pPr marL="571500" indent="-571500" algn="just"/>
            <a:endParaRPr lang="ar-SA" sz="2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endParaRPr lang="ar-SA" sz="2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r>
              <a:rPr lang="ar-SA" sz="2800" dirty="0" smtClean="0">
                <a:solidFill>
                  <a:srgbClr val="0C1D32"/>
                </a:solidFill>
                <a:cs typeface="DecoType Naskh Variants" pitchFamily="2" charset="-78"/>
              </a:rPr>
              <a:t>هذا يؤدي حسب نظرية النقطة الثابتة أن</a:t>
            </a:r>
          </a:p>
          <a:p>
            <a:pPr marL="571500" indent="-571500" algn="just"/>
            <a:r>
              <a:rPr lang="ar-SA" sz="2800" dirty="0" smtClean="0">
                <a:solidFill>
                  <a:srgbClr val="0C1D32"/>
                </a:solidFill>
                <a:cs typeface="DecoType Naskh Variants" pitchFamily="2" charset="-78"/>
              </a:rPr>
              <a:t> التكرار سوف يتقارب</a:t>
            </a: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106362" y="533400"/>
          <a:ext cx="2560638" cy="887413"/>
        </p:xfrm>
        <a:graphic>
          <a:graphicData uri="http://schemas.openxmlformats.org/presentationml/2006/ole">
            <p:oleObj spid="_x0000_s99337" name="Equation" r:id="rId9" imgW="1282680" imgH="444240" progId="Equation.3">
              <p:embed/>
            </p:oleObj>
          </a:graphicData>
        </a:graphic>
      </p:graphicFrame>
      <p:graphicFrame>
        <p:nvGraphicFramePr>
          <p:cNvPr id="99338" name="Object 10"/>
          <p:cNvGraphicFramePr>
            <a:graphicFrameLocks noChangeAspect="1"/>
          </p:cNvGraphicFramePr>
          <p:nvPr/>
        </p:nvGraphicFramePr>
        <p:xfrm>
          <a:off x="23813" y="1371600"/>
          <a:ext cx="4510087" cy="887413"/>
        </p:xfrm>
        <a:graphic>
          <a:graphicData uri="http://schemas.openxmlformats.org/presentationml/2006/ole">
            <p:oleObj spid="_x0000_s99338" name="Equation" r:id="rId10" imgW="2260440" imgH="444240" progId="Equation.3">
              <p:embed/>
            </p:oleObj>
          </a:graphicData>
        </a:graphic>
      </p:graphicFrame>
      <p:graphicFrame>
        <p:nvGraphicFramePr>
          <p:cNvPr id="99339" name="Object 11"/>
          <p:cNvGraphicFramePr>
            <a:graphicFrameLocks noChangeAspect="1"/>
          </p:cNvGraphicFramePr>
          <p:nvPr/>
        </p:nvGraphicFramePr>
        <p:xfrm>
          <a:off x="2136775" y="2592387"/>
          <a:ext cx="758825" cy="455613"/>
        </p:xfrm>
        <a:graphic>
          <a:graphicData uri="http://schemas.openxmlformats.org/presentationml/2006/ole">
            <p:oleObj spid="_x0000_s99339" name="معادلة" r:id="rId11" imgW="380880" imgH="228600" progId="Equation.3">
              <p:embed/>
            </p:oleObj>
          </a:graphicData>
        </a:graphic>
      </p:graphicFrame>
      <p:graphicFrame>
        <p:nvGraphicFramePr>
          <p:cNvPr id="99340" name="Object 12"/>
          <p:cNvGraphicFramePr>
            <a:graphicFrameLocks noChangeAspect="1"/>
          </p:cNvGraphicFramePr>
          <p:nvPr/>
        </p:nvGraphicFramePr>
        <p:xfrm>
          <a:off x="0" y="3886200"/>
          <a:ext cx="941388" cy="457200"/>
        </p:xfrm>
        <a:graphic>
          <a:graphicData uri="http://schemas.openxmlformats.org/presentationml/2006/ole">
            <p:oleObj spid="_x0000_s99340" name="معادلة" r:id="rId12" imgW="469800" imgH="228600" progId="Equation.3">
              <p:embed/>
            </p:oleObj>
          </a:graphicData>
        </a:graphic>
      </p:graphicFrame>
      <p:sp>
        <p:nvSpPr>
          <p:cNvPr id="18" name="مستطيل 17"/>
          <p:cNvSpPr/>
          <p:nvPr/>
        </p:nvSpPr>
        <p:spPr>
          <a:xfrm>
            <a:off x="838200" y="3943290"/>
            <a:ext cx="1271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C1D32"/>
                </a:solidFill>
                <a:cs typeface="DecoType Naskh Variants" pitchFamily="2" charset="-78"/>
              </a:rPr>
              <a:t>= 1.63299 </a:t>
            </a:r>
            <a:endParaRPr lang="ar-SA" sz="20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99341" name="Object 13"/>
          <p:cNvGraphicFramePr>
            <a:graphicFrameLocks noChangeAspect="1"/>
          </p:cNvGraphicFramePr>
          <p:nvPr/>
        </p:nvGraphicFramePr>
        <p:xfrm>
          <a:off x="2057400" y="4013200"/>
          <a:ext cx="279400" cy="254000"/>
        </p:xfrm>
        <a:graphic>
          <a:graphicData uri="http://schemas.openxmlformats.org/presentationml/2006/ole">
            <p:oleObj spid="_x0000_s99341" name="Equation" r:id="rId13" imgW="139680" imgH="126720" progId="Equation.3">
              <p:embed/>
            </p:oleObj>
          </a:graphicData>
        </a:graphic>
      </p:graphicFrame>
      <p:graphicFrame>
        <p:nvGraphicFramePr>
          <p:cNvPr id="99342" name="Object 14"/>
          <p:cNvGraphicFramePr>
            <a:graphicFrameLocks noChangeAspect="1"/>
          </p:cNvGraphicFramePr>
          <p:nvPr/>
        </p:nvGraphicFramePr>
        <p:xfrm>
          <a:off x="2438400" y="3886200"/>
          <a:ext cx="758825" cy="455613"/>
        </p:xfrm>
        <a:graphic>
          <a:graphicData uri="http://schemas.openxmlformats.org/presentationml/2006/ole">
            <p:oleObj spid="_x0000_s99342" name="معادلة" r:id="rId14" imgW="380880" imgH="228600" progId="Equation.3">
              <p:embed/>
            </p:oleObj>
          </a:graphicData>
        </a:graphic>
      </p:graphicFrame>
      <p:sp>
        <p:nvSpPr>
          <p:cNvPr id="21" name="مستطيل 20"/>
          <p:cNvSpPr/>
          <p:nvPr/>
        </p:nvSpPr>
        <p:spPr>
          <a:xfrm>
            <a:off x="3124200" y="3886200"/>
            <a:ext cx="1213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 smtClean="0">
                <a:solidFill>
                  <a:srgbClr val="0C1D32"/>
                </a:solidFill>
                <a:cs typeface="DecoType Naskh Variants" pitchFamily="2" charset="-78"/>
              </a:rPr>
              <a:t>= 1.58114</a:t>
            </a:r>
          </a:p>
        </p:txBody>
      </p:sp>
      <p:graphicFrame>
        <p:nvGraphicFramePr>
          <p:cNvPr id="99343" name="Object 15"/>
          <p:cNvGraphicFramePr>
            <a:graphicFrameLocks noChangeAspect="1"/>
          </p:cNvGraphicFramePr>
          <p:nvPr/>
        </p:nvGraphicFramePr>
        <p:xfrm>
          <a:off x="1146175" y="4495800"/>
          <a:ext cx="758825" cy="455613"/>
        </p:xfrm>
        <a:graphic>
          <a:graphicData uri="http://schemas.openxmlformats.org/presentationml/2006/ole">
            <p:oleObj spid="_x0000_s99343" name="معادلة" r:id="rId15" imgW="380880" imgH="228600" progId="Equation.3">
              <p:embed/>
            </p:oleObj>
          </a:graphicData>
        </a:graphic>
      </p:graphicFrame>
      <p:graphicFrame>
        <p:nvGraphicFramePr>
          <p:cNvPr id="99344" name="Object 16"/>
          <p:cNvGraphicFramePr>
            <a:graphicFrameLocks noChangeAspect="1"/>
          </p:cNvGraphicFramePr>
          <p:nvPr/>
        </p:nvGraphicFramePr>
        <p:xfrm>
          <a:off x="381000" y="5486400"/>
          <a:ext cx="3768725" cy="455613"/>
        </p:xfrm>
        <a:graphic>
          <a:graphicData uri="http://schemas.openxmlformats.org/presentationml/2006/ole">
            <p:oleObj spid="_x0000_s99344" name="Equation" r:id="rId16" imgW="1892160" imgH="228600" progId="Equation.3">
              <p:embed/>
            </p:oleObj>
          </a:graphicData>
        </a:graphic>
      </p:graphicFrame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0" y="457200"/>
            <a:ext cx="1295400" cy="99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4572000" y="609600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Find an interval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        on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which fixed-point problem    </a:t>
            </a: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will converges.</a:t>
            </a: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Estimate the number of iterations n within accuracy           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4572000" y="0"/>
            <a:ext cx="2460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4800" b="1" i="1" u="sng" dirty="0" smtClean="0">
                <a:solidFill>
                  <a:srgbClr val="17375E"/>
                </a:solidFill>
                <a:latin typeface="Gabriola" pitchFamily="82" charset="0"/>
              </a:rPr>
              <a:t>Example   **</a:t>
            </a:r>
            <a:endParaRPr lang="ar-SA" sz="4800" b="1" i="1" u="sng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121857" name="Object 1"/>
          <p:cNvGraphicFramePr>
            <a:graphicFrameLocks noChangeAspect="1"/>
          </p:cNvGraphicFramePr>
          <p:nvPr/>
        </p:nvGraphicFramePr>
        <p:xfrm>
          <a:off x="5638800" y="1676400"/>
          <a:ext cx="1851025" cy="836613"/>
        </p:xfrm>
        <a:graphic>
          <a:graphicData uri="http://schemas.openxmlformats.org/presentationml/2006/ole">
            <p:oleObj spid="_x0000_s121857" name="Equation" r:id="rId3" imgW="927000" imgH="419040" progId="Equation.3">
              <p:embed/>
            </p:oleObj>
          </a:graphicData>
        </a:graphic>
      </p:graphicFrame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7010400" y="3657600"/>
          <a:ext cx="558800" cy="406400"/>
        </p:xfrm>
        <a:graphic>
          <a:graphicData uri="http://schemas.openxmlformats.org/presentationml/2006/ole">
            <p:oleObj spid="_x0000_s121858" name="Equation" r:id="rId4" imgW="279360" imgH="203040" progId="Equation.3">
              <p:embed/>
            </p:oleObj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rgbClr val="0C1D32"/>
                </a:solidFill>
                <a:cs typeface="DecoType Naskh Variants" pitchFamily="2" charset="-78"/>
              </a:rPr>
              <a:t>مثال </a:t>
            </a:r>
            <a:r>
              <a:rPr lang="ar-SA" sz="4400" b="1" u="sng" dirty="0" smtClean="0">
                <a:solidFill>
                  <a:srgbClr val="0C1D32"/>
                </a:solidFill>
                <a:cs typeface="DecoType Naskh Variants" pitchFamily="2" charset="-78"/>
              </a:rPr>
              <a:t>**</a:t>
            </a:r>
            <a:endParaRPr lang="ar-SA" sz="4400" b="1" u="sng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780395"/>
            <a:ext cx="4572000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أوجد الفترة </a:t>
            </a:r>
            <a:r>
              <a:rPr lang="ar-SA" sz="3600" dirty="0" smtClean="0">
                <a:solidFill>
                  <a:srgbClr val="17375E"/>
                </a:solidFill>
                <a:latin typeface="Gabriola" pitchFamily="82" charset="0"/>
              </a:rPr>
              <a:t>    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التي تكون فيها مسألة النقطة الثابتة متقاربة.</a:t>
            </a:r>
          </a:p>
          <a:p>
            <a:pPr algn="just"/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  <a:r>
              <a:rPr lang="ar-SA" sz="3200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قم بتقدير عدد التكرارات </a:t>
            </a:r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n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لتكون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الدقة            .  </a:t>
            </a:r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1295400" y="2211387"/>
          <a:ext cx="1851025" cy="836613"/>
        </p:xfrm>
        <a:graphic>
          <a:graphicData uri="http://schemas.openxmlformats.org/presentationml/2006/ole">
            <p:oleObj spid="_x0000_s121859" name="Equation" r:id="rId5" imgW="927000" imgH="419040" progId="Equation.3">
              <p:embed/>
            </p:oleObj>
          </a:graphicData>
        </a:graphic>
      </p:graphicFrame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1651000" y="4013200"/>
          <a:ext cx="558800" cy="406400"/>
        </p:xfrm>
        <a:graphic>
          <a:graphicData uri="http://schemas.openxmlformats.org/presentationml/2006/ole">
            <p:oleObj spid="_x0000_s121860" name="Equation" r:id="rId6" imgW="279360" imgH="203040" progId="Equation.3">
              <p:embed/>
            </p:oleObj>
          </a:graphicData>
        </a:graphic>
      </p:graphicFrame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2228850" y="914400"/>
          <a:ext cx="755650" cy="495300"/>
        </p:xfrm>
        <a:graphic>
          <a:graphicData uri="http://schemas.openxmlformats.org/presentationml/2006/ole">
            <p:oleObj spid="_x0000_s121861" name="Equation" r:id="rId7" imgW="330120" imgH="215640" progId="Equation.3">
              <p:embed/>
            </p:oleObj>
          </a:graphicData>
        </a:graphic>
      </p:graphicFrame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6940550" y="685800"/>
          <a:ext cx="755650" cy="495300"/>
        </p:xfrm>
        <a:graphic>
          <a:graphicData uri="http://schemas.openxmlformats.org/presentationml/2006/ole">
            <p:oleObj spid="_x0000_s121862" name="Equation" r:id="rId8" imgW="330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413" y="1071563"/>
            <a:ext cx="86391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56680" name="Object 8"/>
          <p:cNvGraphicFramePr>
            <a:graphicFrameLocks noChangeAspect="1"/>
          </p:cNvGraphicFramePr>
          <p:nvPr/>
        </p:nvGraphicFramePr>
        <p:xfrm>
          <a:off x="304800" y="4648200"/>
          <a:ext cx="3198812" cy="523875"/>
        </p:xfrm>
        <a:graphic>
          <a:graphicData uri="http://schemas.openxmlformats.org/presentationml/2006/ole">
            <p:oleObj spid="_x0000_s156680" name="Equation" r:id="rId4" imgW="1396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0"/>
            <a:ext cx="457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800" i="1" dirty="0" smtClean="0">
                <a:solidFill>
                  <a:srgbClr val="17375E"/>
                </a:solidFill>
                <a:latin typeface="Gabriola" pitchFamily="82" charset="0"/>
              </a:rPr>
              <a:t>This is a very general method for finding the root of   </a:t>
            </a:r>
            <a:r>
              <a:rPr lang="en-US" sz="4800" b="1" i="1" dirty="0" smtClean="0">
                <a:solidFill>
                  <a:srgbClr val="17375E"/>
                </a:solidFill>
                <a:latin typeface="Gabriola" pitchFamily="82" charset="0"/>
              </a:rPr>
              <a:t>f(x) = 0 </a:t>
            </a:r>
            <a:r>
              <a:rPr lang="en-US" sz="4800" i="1" dirty="0" smtClean="0">
                <a:solidFill>
                  <a:srgbClr val="17375E"/>
                </a:solidFill>
                <a:latin typeface="Gabriola" pitchFamily="82" charset="0"/>
              </a:rPr>
              <a:t>and it provides us with a theoretical framework within which the convergence properties of subsequent methods can be evaluated. </a:t>
            </a:r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0" y="381000"/>
            <a:ext cx="4572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تعتبر هذه الطريقة، طريقة عامة للغاية لإيجاد جذور أو أصفار المعادلة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0" y="2590800"/>
            <a:ext cx="1645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17375E"/>
                </a:solidFill>
                <a:latin typeface="Gabriola" pitchFamily="82" charset="0"/>
              </a:rPr>
              <a:t>f(x) = 0 </a:t>
            </a:r>
            <a:endParaRPr lang="ar-SA" sz="4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0" y="3896142"/>
            <a:ext cx="45720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ويوفر لنا الإطار النظري لهذه الطريقة خصائص التقارب الذي سوف نستعرضه لاحقاً.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6688" y="333375"/>
            <a:ext cx="88106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6553200" y="1295400"/>
          <a:ext cx="2255837" cy="836613"/>
        </p:xfrm>
        <a:graphic>
          <a:graphicData uri="http://schemas.openxmlformats.org/presentationml/2006/ole">
            <p:oleObj spid="_x0000_s157699" name="Equation" r:id="rId4" imgW="11300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4572000" y="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800" b="1" i="1" u="sng" dirty="0" smtClean="0">
                <a:solidFill>
                  <a:srgbClr val="17375E"/>
                </a:solidFill>
                <a:latin typeface="Gabriola" pitchFamily="82" charset="0"/>
              </a:rPr>
              <a:t>Solution:</a:t>
            </a:r>
            <a:endParaRPr lang="ar-SA" sz="4800" b="1" i="1" u="sng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572000" y="914400"/>
            <a:ext cx="457200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Since                                  can be written as</a:t>
            </a: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and we observe that</a:t>
            </a: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                                                        ,</a:t>
            </a:r>
          </a:p>
          <a:p>
            <a:pPr algn="just" rtl="0"/>
            <a:r>
              <a:rPr lang="en-US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endParaRPr lang="en-US" sz="1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then the solution we seek is in the interval             .</a:t>
            </a: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For</a:t>
            </a: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we have 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562600" y="685800"/>
          <a:ext cx="2132013" cy="963613"/>
        </p:xfrm>
        <a:graphic>
          <a:graphicData uri="http://schemas.openxmlformats.org/presentationml/2006/ole">
            <p:oleObj spid="_x0000_s139266" name="Equation" r:id="rId3" imgW="927000" imgH="419040" progId="Equation.3">
              <p:embed/>
            </p:oleObj>
          </a:graphicData>
        </a:graphic>
      </p:graphicFrame>
      <p:graphicFrame>
        <p:nvGraphicFramePr>
          <p:cNvPr id="139267" name="Object 3"/>
          <p:cNvGraphicFramePr>
            <a:graphicFrameLocks noChangeAspect="1"/>
          </p:cNvGraphicFramePr>
          <p:nvPr/>
        </p:nvGraphicFramePr>
        <p:xfrm>
          <a:off x="4953000" y="2243138"/>
          <a:ext cx="3722688" cy="523875"/>
        </p:xfrm>
        <a:graphic>
          <a:graphicData uri="http://schemas.openxmlformats.org/presentationml/2006/ole">
            <p:oleObj spid="_x0000_s139267" name="Equation" r:id="rId4" imgW="1625400" imgH="228600" progId="Equation.3">
              <p:embed/>
            </p:oleObj>
          </a:graphicData>
        </a:graphic>
      </p:graphicFrame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5105400" y="3505200"/>
          <a:ext cx="3314700" cy="523875"/>
        </p:xfrm>
        <a:graphic>
          <a:graphicData uri="http://schemas.openxmlformats.org/presentationml/2006/ole">
            <p:oleObj spid="_x0000_s139268" name="Equation" r:id="rId5" imgW="1447560" imgH="228600" progId="Equation.3">
              <p:embed/>
            </p:oleObj>
          </a:graphicData>
        </a:graphic>
      </p:graphicFrame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5761037" y="4648200"/>
          <a:ext cx="639763" cy="495300"/>
        </p:xfrm>
        <a:graphic>
          <a:graphicData uri="http://schemas.openxmlformats.org/presentationml/2006/ole">
            <p:oleObj spid="_x0000_s139269" name="Equation" r:id="rId6" imgW="279360" imgH="215640" progId="Equation.3">
              <p:embed/>
            </p:oleObj>
          </a:graphicData>
        </a:graphic>
      </p:graphicFrame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5405438" y="5437187"/>
          <a:ext cx="2598737" cy="963613"/>
        </p:xfrm>
        <a:graphic>
          <a:graphicData uri="http://schemas.openxmlformats.org/presentationml/2006/ole">
            <p:oleObj spid="_x0000_s139270" name="Equation" r:id="rId7" imgW="1130040" imgH="419040" progId="Equation.3">
              <p:embed/>
            </p:oleObj>
          </a:graphicData>
        </a:graphic>
      </p:graphicFrame>
      <p:sp>
        <p:nvSpPr>
          <p:cNvPr id="11" name="مربع نص 10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rgbClr val="0C1D32"/>
                </a:solidFill>
                <a:cs typeface="DecoType Naskh Variants" pitchFamily="2" charset="-78"/>
              </a:rPr>
              <a:t>الحل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0" y="780395"/>
            <a:ext cx="4572000" cy="60170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بما أن                                        إننا نستطيع كتابة هذه المعادلة على الشكل</a:t>
            </a:r>
          </a:p>
          <a:p>
            <a:pPr algn="just"/>
            <a:endParaRPr lang="ar-SA" sz="2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2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 ونلاحظ أن</a:t>
            </a:r>
          </a:p>
          <a:p>
            <a:pPr algn="just"/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11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وبالتالي فإن الحل الذي نبحث عنه موجود في المجال              </a:t>
            </a:r>
            <a:r>
              <a:rPr lang="ar-SA" sz="4000" dirty="0" smtClean="0">
                <a:solidFill>
                  <a:srgbClr val="17375E"/>
                </a:solidFill>
                <a:latin typeface="Gabriola" pitchFamily="82" charset="0"/>
              </a:rPr>
              <a:t>.</a:t>
            </a: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وتكون مشتق الدالة :</a:t>
            </a:r>
          </a:p>
          <a:p>
            <a:pPr algn="just"/>
            <a:endParaRPr lang="ar-SA" sz="24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24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1676400" y="762000"/>
          <a:ext cx="2132013" cy="963613"/>
        </p:xfrm>
        <a:graphic>
          <a:graphicData uri="http://schemas.openxmlformats.org/presentationml/2006/ole">
            <p:oleObj spid="_x0000_s139271" name="Equation" r:id="rId8" imgW="927000" imgH="419040" progId="Equation.3">
              <p:embed/>
            </p:oleObj>
          </a:graphicData>
        </a:graphic>
      </p:graphicFrame>
      <p:graphicFrame>
        <p:nvGraphicFramePr>
          <p:cNvPr id="139272" name="Object 8"/>
          <p:cNvGraphicFramePr>
            <a:graphicFrameLocks noChangeAspect="1"/>
          </p:cNvGraphicFramePr>
          <p:nvPr/>
        </p:nvGraphicFramePr>
        <p:xfrm>
          <a:off x="381000" y="2057400"/>
          <a:ext cx="3722688" cy="523875"/>
        </p:xfrm>
        <a:graphic>
          <a:graphicData uri="http://schemas.openxmlformats.org/presentationml/2006/ole">
            <p:oleObj spid="_x0000_s139272" name="Equation" r:id="rId9" imgW="1625400" imgH="228600" progId="Equation.3">
              <p:embed/>
            </p:oleObj>
          </a:graphicData>
        </a:graphic>
      </p:graphicFrame>
      <p:graphicFrame>
        <p:nvGraphicFramePr>
          <p:cNvPr id="139273" name="Object 9"/>
          <p:cNvGraphicFramePr>
            <a:graphicFrameLocks noChangeAspect="1"/>
          </p:cNvGraphicFramePr>
          <p:nvPr/>
        </p:nvGraphicFramePr>
        <p:xfrm>
          <a:off x="381000" y="3200400"/>
          <a:ext cx="3314700" cy="523875"/>
        </p:xfrm>
        <a:graphic>
          <a:graphicData uri="http://schemas.openxmlformats.org/presentationml/2006/ole">
            <p:oleObj spid="_x0000_s139273" name="Equation" r:id="rId10" imgW="1447560" imgH="228600" progId="Equation.3">
              <p:embed/>
            </p:oleObj>
          </a:graphicData>
        </a:graphic>
      </p:graphicFrame>
      <p:graphicFrame>
        <p:nvGraphicFramePr>
          <p:cNvPr id="139274" name="Object 10"/>
          <p:cNvGraphicFramePr>
            <a:graphicFrameLocks noChangeAspect="1"/>
          </p:cNvGraphicFramePr>
          <p:nvPr/>
        </p:nvGraphicFramePr>
        <p:xfrm>
          <a:off x="1211263" y="5715000"/>
          <a:ext cx="2598737" cy="963612"/>
        </p:xfrm>
        <a:graphic>
          <a:graphicData uri="http://schemas.openxmlformats.org/presentationml/2006/ole">
            <p:oleObj spid="_x0000_s139274" name="Equation" r:id="rId11" imgW="1130040" imgH="419040" progId="Equation.3">
              <p:embed/>
            </p:oleObj>
          </a:graphicData>
        </a:graphic>
      </p:graphicFrame>
      <p:graphicFrame>
        <p:nvGraphicFramePr>
          <p:cNvPr id="139275" name="Object 11"/>
          <p:cNvGraphicFramePr>
            <a:graphicFrameLocks noChangeAspect="1"/>
          </p:cNvGraphicFramePr>
          <p:nvPr/>
        </p:nvGraphicFramePr>
        <p:xfrm>
          <a:off x="1676400" y="4686300"/>
          <a:ext cx="639762" cy="495300"/>
        </p:xfrm>
        <a:graphic>
          <a:graphicData uri="http://schemas.openxmlformats.org/presentationml/2006/ole">
            <p:oleObj spid="_x0000_s139275" name="Equation" r:id="rId12" imgW="2793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0" y="1066800"/>
            <a:ext cx="4572000" cy="58785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هذا يعني أن الدالة 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g(x)</a:t>
            </a:r>
            <a:r>
              <a:rPr lang="ar-SA" sz="32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متناقصة </a:t>
            </a:r>
            <a:r>
              <a:rPr lang="ar-SA" sz="3900" dirty="0" err="1" smtClean="0">
                <a:solidFill>
                  <a:srgbClr val="0C1D32"/>
                </a:solidFill>
                <a:cs typeface="DecoType Naskh Variants" pitchFamily="2" charset="-78"/>
              </a:rPr>
              <a:t>و</a:t>
            </a:r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 قيمها عند حدود المجال  هي:</a:t>
            </a:r>
          </a:p>
          <a:p>
            <a:pPr algn="just"/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24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يقعان في المجال             .</a:t>
            </a: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وبالتالي فإن  </a:t>
            </a: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وحسب نظرية النقطة الثابتة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  <a:sym typeface="Wingdings"/>
              </a:rPr>
              <a:t></a:t>
            </a:r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فإن</a:t>
            </a: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الدالة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g(x)</a:t>
            </a:r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 تملك نقطة ثابتة </a:t>
            </a:r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وحيدة في  المجال            </a:t>
            </a:r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.</a:t>
            </a:r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4572000" y="609600"/>
            <a:ext cx="4572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we have                                         ,</a:t>
            </a: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for all x in the given interval          .</a:t>
            </a: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Also, g is decreasing function of x and                                   </a:t>
            </a:r>
            <a:r>
              <a:rPr lang="en-US" sz="3200" i="1" dirty="0" err="1" smtClean="0">
                <a:solidFill>
                  <a:srgbClr val="17375E"/>
                </a:solidFill>
                <a:latin typeface="Gabriola" pitchFamily="82" charset="0"/>
              </a:rPr>
              <a:t>and</a:t>
            </a:r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both lie in the interval         .</a:t>
            </a:r>
          </a:p>
          <a:p>
            <a:pPr algn="l" rtl="0"/>
            <a:endParaRPr lang="en-US" sz="24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Thus</a:t>
            </a: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so from </a:t>
            </a:r>
            <a:r>
              <a:rPr lang="en-US" sz="3200" b="1" i="1" dirty="0" smtClean="0">
                <a:solidFill>
                  <a:srgbClr val="17375E"/>
                </a:solidFill>
                <a:latin typeface="Gabriola" pitchFamily="82" charset="0"/>
              </a:rPr>
              <a:t>Fixed-Point Theorem </a:t>
            </a:r>
            <a:r>
              <a:rPr lang="en-US" sz="3200" b="1" i="1" dirty="0" smtClean="0">
                <a:solidFill>
                  <a:srgbClr val="17375E"/>
                </a:solidFill>
                <a:latin typeface="Gabriola" pitchFamily="82" charset="0"/>
                <a:sym typeface="Wingdings"/>
              </a:rPr>
              <a:t></a:t>
            </a: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the g(x) has a unique fixed-point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in           .</a:t>
            </a:r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5791200" y="381000"/>
          <a:ext cx="2686050" cy="963612"/>
        </p:xfrm>
        <a:graphic>
          <a:graphicData uri="http://schemas.openxmlformats.org/presentationml/2006/ole">
            <p:oleObj spid="_x0000_s140290" name="Equation" r:id="rId3" imgW="1168200" imgH="419040" progId="Equation.3">
              <p:embed/>
            </p:oleObj>
          </a:graphicData>
        </a:graphic>
      </p:graphicFrame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8305800" y="1143000"/>
          <a:ext cx="639762" cy="495300"/>
        </p:xfrm>
        <a:graphic>
          <a:graphicData uri="http://schemas.openxmlformats.org/presentationml/2006/ole">
            <p:oleObj spid="_x0000_s140291" name="Equation" r:id="rId4" imgW="279360" imgH="215640" progId="Equation.3">
              <p:embed/>
            </p:oleObj>
          </a:graphicData>
        </a:graphic>
      </p:graphicFrame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5486400" y="2209800"/>
          <a:ext cx="2043113" cy="466725"/>
        </p:xfrm>
        <a:graphic>
          <a:graphicData uri="http://schemas.openxmlformats.org/presentationml/2006/ole">
            <p:oleObj spid="_x0000_s140292" name="Equation" r:id="rId5" imgW="888840" imgH="203040" progId="Equation.3">
              <p:embed/>
            </p:oleObj>
          </a:graphicData>
        </a:graphic>
      </p:graphicFrame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5486400" y="2752725"/>
          <a:ext cx="3005137" cy="904875"/>
        </p:xfrm>
        <a:graphic>
          <a:graphicData uri="http://schemas.openxmlformats.org/presentationml/2006/ole">
            <p:oleObj spid="_x0000_s140293" name="Equation" r:id="rId6" imgW="1307880" imgH="393480" progId="Equation.3">
              <p:embed/>
            </p:oleObj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7437437" y="3657600"/>
          <a:ext cx="639763" cy="495300"/>
        </p:xfrm>
        <a:graphic>
          <a:graphicData uri="http://schemas.openxmlformats.org/presentationml/2006/ole">
            <p:oleObj spid="_x0000_s140294" name="Equation" r:id="rId7" imgW="279360" imgH="215640" progId="Equation.3">
              <p:embed/>
            </p:oleObj>
          </a:graphicData>
        </a:graphic>
      </p:graphicFrame>
      <p:graphicFrame>
        <p:nvGraphicFramePr>
          <p:cNvPr id="140295" name="Object 7"/>
          <p:cNvGraphicFramePr>
            <a:graphicFrameLocks noChangeAspect="1"/>
          </p:cNvGraphicFramePr>
          <p:nvPr/>
        </p:nvGraphicFramePr>
        <p:xfrm>
          <a:off x="5375275" y="4495800"/>
          <a:ext cx="3692525" cy="495300"/>
        </p:xfrm>
        <a:graphic>
          <a:graphicData uri="http://schemas.openxmlformats.org/presentationml/2006/ole">
            <p:oleObj spid="_x0000_s140295" name="Equation" r:id="rId8" imgW="1612800" imgH="215640" progId="Equation.3">
              <p:embed/>
            </p:oleObj>
          </a:graphicData>
        </a:graphic>
      </p:graphicFrame>
      <p:graphicFrame>
        <p:nvGraphicFramePr>
          <p:cNvPr id="140296" name="Object 8"/>
          <p:cNvGraphicFramePr>
            <a:graphicFrameLocks noChangeAspect="1"/>
          </p:cNvGraphicFramePr>
          <p:nvPr/>
        </p:nvGraphicFramePr>
        <p:xfrm>
          <a:off x="1874837" y="3848100"/>
          <a:ext cx="639763" cy="495300"/>
        </p:xfrm>
        <a:graphic>
          <a:graphicData uri="http://schemas.openxmlformats.org/presentationml/2006/ole">
            <p:oleObj spid="_x0000_s140296" name="Equation" r:id="rId9" imgW="279360" imgH="215640" progId="Equation.3">
              <p:embed/>
            </p:oleObj>
          </a:graphicData>
        </a:graphic>
      </p:graphicFrame>
      <p:graphicFrame>
        <p:nvGraphicFramePr>
          <p:cNvPr id="140297" name="Object 9"/>
          <p:cNvGraphicFramePr>
            <a:graphicFrameLocks noChangeAspect="1"/>
          </p:cNvGraphicFramePr>
          <p:nvPr/>
        </p:nvGraphicFramePr>
        <p:xfrm>
          <a:off x="92074" y="76200"/>
          <a:ext cx="4479926" cy="906463"/>
        </p:xfrm>
        <a:graphic>
          <a:graphicData uri="http://schemas.openxmlformats.org/presentationml/2006/ole">
            <p:oleObj spid="_x0000_s140297" name="Equation" r:id="rId10" imgW="2070000" imgH="419040" progId="Equation.3">
              <p:embed/>
            </p:oleObj>
          </a:graphicData>
        </a:graphic>
      </p:graphicFrame>
      <p:graphicFrame>
        <p:nvGraphicFramePr>
          <p:cNvPr id="140298" name="Object 10"/>
          <p:cNvGraphicFramePr>
            <a:graphicFrameLocks noChangeAspect="1"/>
          </p:cNvGraphicFramePr>
          <p:nvPr/>
        </p:nvGraphicFramePr>
        <p:xfrm>
          <a:off x="1295400" y="2276475"/>
          <a:ext cx="2043113" cy="466725"/>
        </p:xfrm>
        <a:graphic>
          <a:graphicData uri="http://schemas.openxmlformats.org/presentationml/2006/ole">
            <p:oleObj spid="_x0000_s140298" name="Equation" r:id="rId11" imgW="888840" imgH="203040" progId="Equation.3">
              <p:embed/>
            </p:oleObj>
          </a:graphicData>
        </a:graphic>
      </p:graphicFrame>
      <p:graphicFrame>
        <p:nvGraphicFramePr>
          <p:cNvPr id="140299" name="Object 11"/>
          <p:cNvGraphicFramePr>
            <a:graphicFrameLocks noChangeAspect="1"/>
          </p:cNvGraphicFramePr>
          <p:nvPr/>
        </p:nvGraphicFramePr>
        <p:xfrm>
          <a:off x="1219200" y="2819400"/>
          <a:ext cx="3005138" cy="904875"/>
        </p:xfrm>
        <a:graphic>
          <a:graphicData uri="http://schemas.openxmlformats.org/presentationml/2006/ole">
            <p:oleObj spid="_x0000_s140299" name="Equation" r:id="rId12" imgW="1307880" imgH="393480" progId="Equation.3">
              <p:embed/>
            </p:oleObj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387" y="4495800"/>
          <a:ext cx="3071813" cy="411163"/>
        </p:xfrm>
        <a:graphic>
          <a:graphicData uri="http://schemas.openxmlformats.org/presentationml/2006/ole">
            <p:oleObj spid="_x0000_s140300" name="Equation" r:id="rId13" imgW="1612800" imgH="215640" progId="Equation.3">
              <p:embed/>
            </p:oleObj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5029200" y="6019800"/>
          <a:ext cx="639762" cy="495300"/>
        </p:xfrm>
        <a:graphic>
          <a:graphicData uri="http://schemas.openxmlformats.org/presentationml/2006/ole">
            <p:oleObj spid="_x0000_s140301" name="Equation" r:id="rId14" imgW="279360" imgH="215640" progId="Equation.3">
              <p:embed/>
            </p:oleObj>
          </a:graphicData>
        </a:graphic>
      </p:graphicFrame>
      <p:graphicFrame>
        <p:nvGraphicFramePr>
          <p:cNvPr id="140302" name="Object 14"/>
          <p:cNvGraphicFramePr>
            <a:graphicFrameLocks noChangeAspect="1"/>
          </p:cNvGraphicFramePr>
          <p:nvPr/>
        </p:nvGraphicFramePr>
        <p:xfrm>
          <a:off x="2514600" y="6210300"/>
          <a:ext cx="639763" cy="495300"/>
        </p:xfrm>
        <a:graphic>
          <a:graphicData uri="http://schemas.openxmlformats.org/presentationml/2006/ole">
            <p:oleObj spid="_x0000_s140302" name="Equation" r:id="rId15" imgW="2793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4572000" y="609600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Taking                      we have    </a:t>
            </a: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Also, we have</a:t>
            </a: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which give</a:t>
            </a: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Thus the error estimate</a:t>
            </a:r>
          </a:p>
        </p:txBody>
      </p:sp>
      <p:graphicFrame>
        <p:nvGraphicFramePr>
          <p:cNvPr id="141314" name="Object 2"/>
          <p:cNvGraphicFramePr>
            <a:graphicFrameLocks noChangeAspect="1"/>
          </p:cNvGraphicFramePr>
          <p:nvPr/>
        </p:nvGraphicFramePr>
        <p:xfrm>
          <a:off x="5595938" y="685800"/>
          <a:ext cx="1279525" cy="525463"/>
        </p:xfrm>
        <a:graphic>
          <a:graphicData uri="http://schemas.openxmlformats.org/presentationml/2006/ole">
            <p:oleObj spid="_x0000_s141314" name="Equation" r:id="rId3" imgW="558720" imgH="228600" progId="Equation.3">
              <p:embed/>
            </p:oleObj>
          </a:graphicData>
        </a:graphic>
      </p:graphicFrame>
      <p:graphicFrame>
        <p:nvGraphicFramePr>
          <p:cNvPr id="141315" name="Object 3"/>
          <p:cNvGraphicFramePr>
            <a:graphicFrameLocks noChangeAspect="1"/>
          </p:cNvGraphicFramePr>
          <p:nvPr/>
        </p:nvGraphicFramePr>
        <p:xfrm>
          <a:off x="4594225" y="1389063"/>
          <a:ext cx="4397375" cy="877887"/>
        </p:xfrm>
        <a:graphic>
          <a:graphicData uri="http://schemas.openxmlformats.org/presentationml/2006/ole">
            <p:oleObj spid="_x0000_s141315" name="Equation" r:id="rId4" imgW="2108160" imgH="419040" progId="Equation.3">
              <p:embed/>
            </p:oleObj>
          </a:graphicData>
        </a:graphic>
      </p:graphicFrame>
      <p:graphicFrame>
        <p:nvGraphicFramePr>
          <p:cNvPr id="141316" name="Object 4"/>
          <p:cNvGraphicFramePr>
            <a:graphicFrameLocks noChangeAspect="1"/>
          </p:cNvGraphicFramePr>
          <p:nvPr/>
        </p:nvGraphicFramePr>
        <p:xfrm>
          <a:off x="4953000" y="2895600"/>
          <a:ext cx="3309938" cy="1490662"/>
        </p:xfrm>
        <a:graphic>
          <a:graphicData uri="http://schemas.openxmlformats.org/presentationml/2006/ole">
            <p:oleObj spid="_x0000_s141316" name="Equation" r:id="rId5" imgW="1587240" imgH="711000" progId="Equation.3">
              <p:embed/>
            </p:oleObj>
          </a:graphicData>
        </a:graphic>
      </p:graphicFrame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5029200" y="5257800"/>
          <a:ext cx="3546475" cy="496888"/>
        </p:xfrm>
        <a:graphic>
          <a:graphicData uri="http://schemas.openxmlformats.org/presentationml/2006/ole">
            <p:oleObj spid="_x0000_s141317" name="Equation" r:id="rId6" imgW="1549080" imgH="215640" progId="Equation.3">
              <p:embed/>
            </p:oleObj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0" y="0"/>
            <a:ext cx="4572000" cy="66941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لنأخذ التقريب الابتدائي</a:t>
            </a: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فنجد أن</a:t>
            </a:r>
          </a:p>
          <a:p>
            <a:pPr algn="just"/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وكذلك </a:t>
            </a:r>
          </a:p>
          <a:p>
            <a:pPr algn="just"/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الذي يعطي أن</a:t>
            </a:r>
          </a:p>
          <a:p>
            <a:pPr algn="just"/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900" dirty="0" smtClean="0">
                <a:solidFill>
                  <a:srgbClr val="0C1D32"/>
                </a:solidFill>
                <a:cs typeface="DecoType Naskh Variants" pitchFamily="2" charset="-78"/>
              </a:rPr>
              <a:t>وبالتالي فإن تقدير الخطأ</a:t>
            </a:r>
            <a:endParaRPr lang="ar-SA" sz="39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15875" y="152400"/>
          <a:ext cx="1279525" cy="525463"/>
        </p:xfrm>
        <a:graphic>
          <a:graphicData uri="http://schemas.openxmlformats.org/presentationml/2006/ole">
            <p:oleObj spid="_x0000_s141318" name="Equation" r:id="rId7" imgW="558720" imgH="228600" progId="Equation.3">
              <p:embed/>
            </p:oleObj>
          </a:graphicData>
        </a:graphic>
      </p:graphicFrame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0" y="1371600"/>
          <a:ext cx="4397375" cy="877887"/>
        </p:xfrm>
        <a:graphic>
          <a:graphicData uri="http://schemas.openxmlformats.org/presentationml/2006/ole">
            <p:oleObj spid="_x0000_s141319" name="Equation" r:id="rId8" imgW="2108160" imgH="419040" progId="Equation.3">
              <p:embed/>
            </p:oleObj>
          </a:graphicData>
        </a:graphic>
      </p:graphicFrame>
      <p:graphicFrame>
        <p:nvGraphicFramePr>
          <p:cNvPr id="141320" name="Object 8"/>
          <p:cNvGraphicFramePr>
            <a:graphicFrameLocks noChangeAspect="1"/>
          </p:cNvGraphicFramePr>
          <p:nvPr/>
        </p:nvGraphicFramePr>
        <p:xfrm>
          <a:off x="381000" y="2971800"/>
          <a:ext cx="3309938" cy="1490663"/>
        </p:xfrm>
        <a:graphic>
          <a:graphicData uri="http://schemas.openxmlformats.org/presentationml/2006/ole">
            <p:oleObj spid="_x0000_s141320" name="Equation" r:id="rId9" imgW="1587240" imgH="711000" progId="Equation.3">
              <p:embed/>
            </p:oleObj>
          </a:graphicData>
        </a:graphic>
      </p:graphicFrame>
      <p:graphicFrame>
        <p:nvGraphicFramePr>
          <p:cNvPr id="141321" name="Object 9"/>
          <p:cNvGraphicFramePr>
            <a:graphicFrameLocks noChangeAspect="1"/>
          </p:cNvGraphicFramePr>
          <p:nvPr/>
        </p:nvGraphicFramePr>
        <p:xfrm>
          <a:off x="533400" y="5029200"/>
          <a:ext cx="3546475" cy="496888"/>
        </p:xfrm>
        <a:graphic>
          <a:graphicData uri="http://schemas.openxmlformats.org/presentationml/2006/ole">
            <p:oleObj spid="_x0000_s141321" name="Equation" r:id="rId10" imgW="15490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4572000" y="211515"/>
            <a:ext cx="4572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Thus the error estimate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  <a:sym typeface="Wingdings"/>
              </a:rPr>
              <a:t>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within the accuracy              is</a:t>
            </a:r>
            <a:endParaRPr lang="ar-SA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and by solving this inequality, we obtain                        .</a:t>
            </a: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So we need ten approximations to get the desired accuracy for the given problem.</a:t>
            </a:r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6400800" y="811590"/>
          <a:ext cx="639762" cy="466725"/>
        </p:xfrm>
        <a:graphic>
          <a:graphicData uri="http://schemas.openxmlformats.org/presentationml/2006/ole">
            <p:oleObj spid="_x0000_s142339" name="Equation" r:id="rId3" imgW="279360" imgH="203040" progId="Equation.3">
              <p:embed/>
            </p:oleObj>
          </a:graphicData>
        </a:graphic>
      </p:graphicFrame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4800600" y="1583115"/>
          <a:ext cx="3779837" cy="2098675"/>
        </p:xfrm>
        <a:graphic>
          <a:graphicData uri="http://schemas.openxmlformats.org/presentationml/2006/ole">
            <p:oleObj spid="_x0000_s142340" name="Equation" r:id="rId4" imgW="1650960" imgH="914400" progId="Equation.3">
              <p:embed/>
            </p:oleObj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5638800" y="4735890"/>
          <a:ext cx="1600200" cy="407988"/>
        </p:xfrm>
        <a:graphic>
          <a:graphicData uri="http://schemas.openxmlformats.org/presentationml/2006/ole">
            <p:oleObj spid="_x0000_s142341" name="Equation" r:id="rId5" imgW="698400" imgH="177480" progId="Equation.3">
              <p:embed/>
            </p:oleObj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0" y="0"/>
            <a:ext cx="4572000" cy="67172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3600" dirty="0" smtClean="0">
                <a:solidFill>
                  <a:srgbClr val="0C1D32"/>
                </a:solidFill>
                <a:cs typeface="DecoType Naskh Variants" pitchFamily="2" charset="-78"/>
              </a:rPr>
              <a:t>وبالتالي  فإن تقدير الخطأ بدقة   </a:t>
            </a:r>
          </a:p>
          <a:p>
            <a:pPr algn="just"/>
            <a:r>
              <a:rPr lang="ar-SA" sz="3600" dirty="0" smtClean="0">
                <a:solidFill>
                  <a:srgbClr val="0C1D32"/>
                </a:solidFill>
                <a:cs typeface="DecoType Naskh Variants" pitchFamily="2" charset="-78"/>
              </a:rPr>
              <a:t>هو</a:t>
            </a:r>
          </a:p>
          <a:p>
            <a:pPr algn="just"/>
            <a:endParaRPr lang="ar-SA" sz="105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600" dirty="0" smtClean="0">
                <a:solidFill>
                  <a:srgbClr val="0C1D32"/>
                </a:solidFill>
                <a:cs typeface="DecoType Naskh Variants" pitchFamily="2" charset="-78"/>
              </a:rPr>
              <a:t>وحسب العلاقة 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  <a:sym typeface="Wingdings"/>
              </a:rPr>
              <a:t></a:t>
            </a:r>
            <a:r>
              <a:rPr lang="ar-SA" sz="3600" i="1" dirty="0" smtClean="0">
                <a:solidFill>
                  <a:srgbClr val="17375E"/>
                </a:solidFill>
                <a:latin typeface="Gabriola" pitchFamily="82" charset="0"/>
                <a:sym typeface="Wingdings"/>
              </a:rPr>
              <a:t> </a:t>
            </a:r>
            <a:endParaRPr lang="ar-SA" sz="36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6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24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600" dirty="0" smtClean="0">
                <a:solidFill>
                  <a:srgbClr val="0C1D32"/>
                </a:solidFill>
                <a:cs typeface="DecoType Naskh Variants" pitchFamily="2" charset="-78"/>
              </a:rPr>
              <a:t>التي تعطي أن </a:t>
            </a:r>
            <a:endParaRPr lang="ar-SA" sz="36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36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endParaRPr lang="ar-SA" sz="24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600" dirty="0" smtClean="0">
                <a:solidFill>
                  <a:srgbClr val="0C1D32"/>
                </a:solidFill>
                <a:cs typeface="DecoType Naskh Variants" pitchFamily="2" charset="-78"/>
              </a:rPr>
              <a:t>وبحل  هذه </a:t>
            </a:r>
            <a:r>
              <a:rPr lang="ar-SA" sz="3600" dirty="0" err="1" smtClean="0">
                <a:solidFill>
                  <a:srgbClr val="0C1D32"/>
                </a:solidFill>
                <a:cs typeface="DecoType Naskh Variants" pitchFamily="2" charset="-78"/>
              </a:rPr>
              <a:t>المتراجحة</a:t>
            </a:r>
            <a:r>
              <a:rPr lang="ar-SA" sz="3600" dirty="0" smtClean="0">
                <a:solidFill>
                  <a:srgbClr val="0C1D32"/>
                </a:solidFill>
                <a:cs typeface="DecoType Naskh Variants" pitchFamily="2" charset="-78"/>
              </a:rPr>
              <a:t>  نجد أن</a:t>
            </a:r>
          </a:p>
          <a:p>
            <a:pPr algn="just"/>
            <a:endParaRPr lang="ar-SA" sz="36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algn="just"/>
            <a:r>
              <a:rPr lang="ar-SA" sz="3600" dirty="0" smtClean="0">
                <a:solidFill>
                  <a:srgbClr val="0C1D32"/>
                </a:solidFill>
                <a:cs typeface="DecoType Naskh Variants" pitchFamily="2" charset="-78"/>
              </a:rPr>
              <a:t>هذا يعني أننا نحتاج إلى عشرة </a:t>
            </a:r>
            <a:r>
              <a:rPr lang="ar-SA" sz="3600" dirty="0" err="1" smtClean="0">
                <a:solidFill>
                  <a:srgbClr val="0C1D32"/>
                </a:solidFill>
                <a:cs typeface="DecoType Naskh Variants" pitchFamily="2" charset="-78"/>
              </a:rPr>
              <a:t>تقريبات</a:t>
            </a:r>
            <a:r>
              <a:rPr lang="ar-SA" sz="3600" dirty="0" smtClean="0">
                <a:solidFill>
                  <a:srgbClr val="0C1D32"/>
                </a:solidFill>
                <a:cs typeface="DecoType Naskh Variants" pitchFamily="2" charset="-78"/>
              </a:rPr>
              <a:t>  لنصل إلى الدقة المطلوبة في المسألة.</a:t>
            </a:r>
          </a:p>
        </p:txBody>
      </p:sp>
      <p:graphicFrame>
        <p:nvGraphicFramePr>
          <p:cNvPr id="142342" name="Object 6"/>
          <p:cNvGraphicFramePr>
            <a:graphicFrameLocks noChangeAspect="1"/>
          </p:cNvGraphicFramePr>
          <p:nvPr/>
        </p:nvGraphicFramePr>
        <p:xfrm>
          <a:off x="0" y="1752600"/>
          <a:ext cx="4560888" cy="801688"/>
        </p:xfrm>
        <a:graphic>
          <a:graphicData uri="http://schemas.openxmlformats.org/presentationml/2006/ole">
            <p:oleObj spid="_x0000_s142342" name="Equation" r:id="rId6" imgW="2387520" imgH="419040" progId="Equation.3">
              <p:embed/>
            </p:oleObj>
          </a:graphicData>
        </a:graphic>
      </p:graphicFrame>
      <p:graphicFrame>
        <p:nvGraphicFramePr>
          <p:cNvPr id="142343" name="Object 7"/>
          <p:cNvGraphicFramePr>
            <a:graphicFrameLocks noChangeAspect="1"/>
          </p:cNvGraphicFramePr>
          <p:nvPr/>
        </p:nvGraphicFramePr>
        <p:xfrm>
          <a:off x="152400" y="76200"/>
          <a:ext cx="639762" cy="466725"/>
        </p:xfrm>
        <a:graphic>
          <a:graphicData uri="http://schemas.openxmlformats.org/presentationml/2006/ole">
            <p:oleObj spid="_x0000_s142343" name="Equation" r:id="rId7" imgW="279360" imgH="203040" progId="Equation.3">
              <p:embed/>
            </p:oleObj>
          </a:graphicData>
        </a:graphic>
      </p:graphicFrame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057400" y="609600"/>
          <a:ext cx="1947862" cy="582612"/>
        </p:xfrm>
        <a:graphic>
          <a:graphicData uri="http://schemas.openxmlformats.org/presentationml/2006/ole">
            <p:oleObj spid="_x0000_s142344" name="Equation" r:id="rId8" imgW="850680" imgH="253800" progId="Equation.3">
              <p:embed/>
            </p:oleObj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381000" y="3124200"/>
          <a:ext cx="3779838" cy="962025"/>
        </p:xfrm>
        <a:graphic>
          <a:graphicData uri="http://schemas.openxmlformats.org/presentationml/2006/ole">
            <p:oleObj spid="_x0000_s142345" name="Equation" r:id="rId9" imgW="1650960" imgH="419040" progId="Equation.3">
              <p:embed/>
            </p:oleObj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1524000" y="4876800"/>
          <a:ext cx="1600200" cy="407987"/>
        </p:xfrm>
        <a:graphic>
          <a:graphicData uri="http://schemas.openxmlformats.org/presentationml/2006/ole">
            <p:oleObj spid="_x0000_s142346" name="Equation" r:id="rId10" imgW="6984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0834" name="Picture 2" descr="http://mathfaculty.fullerton.edu/mathews/a2001/Animations/RootFinding/FixedPoint/Fixpointa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9810" name="Picture 2" descr="http://mathfaculty.fullerton.edu/mathews/a2001/Animations/RootFinding/FixedPoint/Fixpointb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8788" name="Picture 4" descr="http://mathfaculty.fullerton.edu/mathews/a2001/Animations/RootFinding/FixedPoint/Fixpointc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7762" name="Picture 2" descr="http://mathfaculty.fullerton.edu/mathews/a2001/Animations/RootFinding/FixedPoint/Fixpointd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1858" name="Picture 2" descr="http://mathfaculty.fullerton.edu/mathews/a2001/Animations/RootFinding/FixedPoint/Fixpointf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0"/>
            <a:ext cx="457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The basic idea of this method which is also called </a:t>
            </a:r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successive approximation method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or </a:t>
            </a:r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function iteration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, is to rearrange the original equation </a:t>
            </a:r>
          </a:p>
          <a:p>
            <a:pPr algn="ctr" rtl="0"/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f(x) = 0  </a:t>
            </a:r>
          </a:p>
          <a:p>
            <a:pPr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into an equivalent expression of the form</a:t>
            </a:r>
          </a:p>
          <a:p>
            <a:pPr algn="ctr" rtl="0"/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x = g(x).</a:t>
            </a:r>
            <a:endParaRPr lang="ar-SA" sz="4000" b="1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0" y="0"/>
            <a:ext cx="4572000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الفكرة الرئيسية لهذه الطريقة والتي تسمى أيضا طريقة التقريب المتتالي أو تسمى دالة التكرار هو إعادة كتابة المعادلة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0" y="3810000"/>
            <a:ext cx="456968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إلى شكل مطابق للمعادلة الأصلية على الشكل: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3406044" y="5334000"/>
            <a:ext cx="98777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بحيث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057400" y="3124200"/>
            <a:ext cx="1492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f(x) = 0  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600200" y="5715000"/>
            <a:ext cx="1465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x = g(x).</a:t>
            </a:r>
            <a:endParaRPr lang="ar-SA" sz="4000" b="1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4700" b="1" i="1" dirty="0" smtClean="0">
                <a:solidFill>
                  <a:srgbClr val="17375E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838200"/>
            <a:ext cx="457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 rtl="0"/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(a)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Suppose g is continuous</a:t>
            </a:r>
          </a:p>
          <a:p>
            <a:pPr marL="914400" indent="-914400"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on [a, b]      </a:t>
            </a:r>
            <a:r>
              <a:rPr lang="en-US" sz="4000" dirty="0" smtClean="0">
                <a:solidFill>
                  <a:srgbClr val="17375E"/>
                </a:solidFill>
                <a:latin typeface="Gabriola" pitchFamily="82" charset="0"/>
              </a:rPr>
              <a:t>   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g(x) ∈ [a, b]. </a:t>
            </a:r>
          </a:p>
          <a:p>
            <a:pPr marL="914400" indent="-914400"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We need to show it has a</a:t>
            </a:r>
          </a:p>
          <a:p>
            <a:pPr marL="914400" indent="-914400"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fixed  point. </a:t>
            </a:r>
          </a:p>
          <a:p>
            <a:pPr marL="914400" indent="-914400"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If  g(a) = a and g(b) = b,</a:t>
            </a:r>
          </a:p>
          <a:p>
            <a:pPr marL="914400" indent="-914400"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then the function g has a</a:t>
            </a:r>
          </a:p>
          <a:p>
            <a:pPr marL="914400" indent="-914400"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fixed-point at the </a:t>
            </a:r>
          </a:p>
          <a:p>
            <a:pPr marL="914400" indent="-914400"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endpoints. </a:t>
            </a:r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كائن 4"/>
          <p:cNvGraphicFramePr>
            <a:graphicFrameLocks noChangeAspect="1"/>
          </p:cNvGraphicFramePr>
          <p:nvPr/>
        </p:nvGraphicFramePr>
        <p:xfrm>
          <a:off x="6248400" y="1676400"/>
          <a:ext cx="418399" cy="381000"/>
        </p:xfrm>
        <a:graphic>
          <a:graphicData uri="http://schemas.openxmlformats.org/presentationml/2006/ole">
            <p:oleObj spid="_x0000_s136193" name="Equation" r:id="rId3" imgW="139680" imgH="126720" progId="Equation.3">
              <p:embed/>
            </p:oleObj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0" y="990600"/>
            <a:ext cx="4572000" cy="38318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/>
            <a:r>
              <a:rPr lang="en-US" sz="3600" i="1" dirty="0" smtClean="0">
                <a:solidFill>
                  <a:srgbClr val="FF0000"/>
                </a:solidFill>
                <a:latin typeface="Gabriola" pitchFamily="82" charset="0"/>
              </a:rPr>
              <a:t>(a)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بالفرض الدالة 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g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 مستمرة  في المجال </a:t>
            </a:r>
          </a:p>
          <a:p>
            <a:pPr marL="571500" indent="-571500" algn="ctr"/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[a, b]      </a:t>
            </a:r>
            <a:r>
              <a:rPr lang="en-US" sz="3600" dirty="0" smtClean="0">
                <a:solidFill>
                  <a:srgbClr val="17375E"/>
                </a:solidFill>
                <a:latin typeface="Gabriola" pitchFamily="82" charset="0"/>
              </a:rPr>
              <a:t>   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g(x) ∈ [a, b]</a:t>
            </a: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المطلوب هو إثبات أن للدالة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g </a:t>
            </a:r>
            <a:r>
              <a:rPr lang="ar-SA" sz="36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نقطة ثابتة.</a:t>
            </a: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إذا كان</a:t>
            </a:r>
          </a:p>
          <a:p>
            <a:pPr marL="571500" indent="-571500" algn="ctr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  <a:r>
              <a:rPr lang="en-US" sz="3600" i="1" dirty="0" smtClean="0">
                <a:solidFill>
                  <a:srgbClr val="0C1D32"/>
                </a:solidFill>
                <a:latin typeface="Gabriola" pitchFamily="82" charset="0"/>
              </a:rPr>
              <a:t>g(a) = a and g(b) = b</a:t>
            </a:r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هذا يؤدي إلى أن الدالة 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g</a:t>
            </a:r>
            <a:r>
              <a:rPr lang="ar-SA" sz="32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تملك نقطة ثابتة</a:t>
            </a: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عند طرفي المجال.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rgbClr val="0C1D32"/>
                </a:solidFill>
                <a:cs typeface="DecoType Naskh Variants" pitchFamily="2" charset="-78"/>
              </a:rPr>
              <a:t>البرهان</a:t>
            </a:r>
          </a:p>
        </p:txBody>
      </p:sp>
      <p:graphicFrame>
        <p:nvGraphicFramePr>
          <p:cNvPr id="136194" name="Object 2"/>
          <p:cNvGraphicFramePr>
            <a:graphicFrameLocks noChangeAspect="1"/>
          </p:cNvGraphicFramePr>
          <p:nvPr/>
        </p:nvGraphicFramePr>
        <p:xfrm>
          <a:off x="1562100" y="1676400"/>
          <a:ext cx="419100" cy="381000"/>
        </p:xfrm>
        <a:graphic>
          <a:graphicData uri="http://schemas.openxmlformats.org/presentationml/2006/ole">
            <p:oleObj spid="_x0000_s136194" name="Equation" r:id="rId4" imgW="13968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700" b="1" i="1" dirty="0" smtClean="0">
                <a:solidFill>
                  <a:srgbClr val="B5CEED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B5CEED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914400"/>
            <a:ext cx="4495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Suppose that it is not happening,</a:t>
            </a:r>
          </a:p>
          <a:p>
            <a:pPr marL="914400" indent="-914400"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that is, </a:t>
            </a:r>
          </a:p>
          <a:p>
            <a:pPr marL="914400" indent="-914400" algn="just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                                                                             </a:t>
            </a:r>
          </a:p>
          <a:p>
            <a:pPr marL="914400" indent="-914400"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and define a function</a:t>
            </a:r>
          </a:p>
          <a:p>
            <a:pPr marL="914400" indent="-914400" algn="ctr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f(x) = g(x) − x </a:t>
            </a:r>
          </a:p>
          <a:p>
            <a:pPr marL="914400" indent="-914400"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Which is continuous on [a, b]. </a:t>
            </a:r>
          </a:p>
          <a:p>
            <a:pPr algn="just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Then f(x) has a zero in [a, b] if and only if g(x) has a fixed point in [a, b] but</a:t>
            </a:r>
          </a:p>
          <a:p>
            <a:pPr algn="ctr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f(a) = g(a) − a &gt; 0,</a:t>
            </a:r>
            <a:endParaRPr lang="ar-SA" sz="32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786313" y="2209800"/>
          <a:ext cx="3824287" cy="541338"/>
        </p:xfrm>
        <a:graphic>
          <a:graphicData uri="http://schemas.openxmlformats.org/presentationml/2006/ole">
            <p:oleObj spid="_x0000_s123906" name="معادلة" r:id="rId3" imgW="1523880" imgH="215640" progId="Equation.3">
              <p:embed/>
            </p:oleObj>
          </a:graphicData>
        </a:graphic>
      </p:graphicFrame>
      <p:cxnSp>
        <p:nvCxnSpPr>
          <p:cNvPr id="5" name="رابط مستقيم 4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0" y="838200"/>
            <a:ext cx="4572000" cy="57554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لنفترض أنه لم يتحقق ذلك  فهذا يعني </a:t>
            </a:r>
          </a:p>
          <a:p>
            <a:pPr marL="571500" indent="-571500"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endParaRPr lang="en-US" sz="2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لنعرف الآن الدالة </a:t>
            </a:r>
          </a:p>
          <a:p>
            <a:pPr marL="571500" indent="-571500" algn="ctr"/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 f(x) = g(x) − x </a:t>
            </a:r>
            <a:endParaRPr lang="ar-SA" sz="36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571500" indent="-571500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المستمرة في المجال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[a, b] </a:t>
            </a:r>
            <a:r>
              <a:rPr lang="ar-SA" sz="36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عندها فإن</a:t>
            </a:r>
          </a:p>
          <a:p>
            <a:pPr marL="571500" indent="-571500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الدالة  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f(x)</a:t>
            </a:r>
            <a:r>
              <a:rPr lang="ar-SA" sz="36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تملك صفرا في المجال</a:t>
            </a:r>
          </a:p>
          <a:p>
            <a:pPr marL="571500" indent="-571500"/>
            <a:r>
              <a:rPr lang="ar-SA" sz="36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[a, b] </a:t>
            </a:r>
            <a:r>
              <a:rPr lang="ar-SA" sz="32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إذا وفقط إذا كانت الدالة </a:t>
            </a:r>
          </a:p>
          <a:p>
            <a:pPr marL="571500" indent="-571500"/>
            <a:r>
              <a:rPr lang="ar-SA" sz="3300" i="1" dirty="0" smtClean="0">
                <a:solidFill>
                  <a:srgbClr val="0C1D32"/>
                </a:solidFill>
                <a:latin typeface="Gabriola" pitchFamily="82" charset="0"/>
                <a:cs typeface="DecoType Naskh Variants" pitchFamily="2" charset="-78"/>
              </a:rPr>
              <a:t>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g(x)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تملك نقطة ثابتة في المجال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[a, b]  </a:t>
            </a:r>
            <a:endParaRPr lang="ar-SA" sz="36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571500" indent="-571500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 ولكن</a:t>
            </a:r>
            <a:endParaRPr lang="en-US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ctr"/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f(a) = g(a) − a &gt; 0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533400" y="1668462"/>
          <a:ext cx="3824287" cy="541338"/>
        </p:xfrm>
        <a:graphic>
          <a:graphicData uri="http://schemas.openxmlformats.org/presentationml/2006/ole">
            <p:oleObj spid="_x0000_s123907" name="معادلة" r:id="rId4" imgW="1523880" imgH="215640" progId="Equation.3">
              <p:embed/>
            </p:oleObj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DecoType Naskh Variants" pitchFamily="2" charset="-78"/>
              </a:rPr>
              <a:t>البرهان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0" y="762000"/>
            <a:ext cx="441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since g(a) is in [a, b] and hence cannot be smaller than a, and we have assumed that g(a) is not equal to a. </a:t>
            </a:r>
          </a:p>
          <a:p>
            <a:pPr algn="l" rtl="0"/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Similarly, </a:t>
            </a:r>
          </a:p>
          <a:p>
            <a:pPr algn="l" rtl="0"/>
            <a:endParaRPr lang="en-US" sz="16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ctr" rtl="0"/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f(b) = g(b) − b &lt; 0,</a:t>
            </a:r>
          </a:p>
          <a:p>
            <a:pPr algn="ctr" rtl="0"/>
            <a:endParaRPr lang="en-US" sz="11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and so by the Intermediate Value Theorem there is a </a:t>
            </a:r>
            <a:r>
              <a:rPr lang="en-US" sz="35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 in the interval (a, b) such that f(α) = 0,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700" b="1" i="1" dirty="0" smtClean="0">
                <a:solidFill>
                  <a:srgbClr val="B5CEED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B5CEED"/>
              </a:solidFill>
              <a:latin typeface="Gabriola" pitchFamily="82" charset="0"/>
            </a:endParaRPr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0" y="838200"/>
            <a:ext cx="4572000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لأن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g(a) ∈[a, b] 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وبالتالي لا يمكن أن</a:t>
            </a: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يكون </a:t>
            </a:r>
          </a:p>
          <a:p>
            <a:pPr marL="571500" indent="-571500"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ولقد فرضنا </a:t>
            </a:r>
          </a:p>
          <a:p>
            <a:pPr marL="571500" indent="-571500" algn="just"/>
            <a:endParaRPr lang="ar-SA" sz="33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بشكل مشابه  </a:t>
            </a:r>
          </a:p>
          <a:p>
            <a:pPr marL="571500" indent="-571500" algn="ctr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f(b) = g(b) − b &lt; 0,</a:t>
            </a:r>
            <a:endParaRPr lang="ar-SA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571500" indent="-571500"/>
            <a:endParaRPr lang="en-US" sz="1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وهكذا واعتماداً على نظرية القيمة</a:t>
            </a:r>
          </a:p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الوسطى فإنه يوجد في المجال 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(a, b)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 نقطة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تحقق المعادلة </a:t>
            </a:r>
          </a:p>
          <a:p>
            <a:pPr marL="571500" indent="-571500" algn="ctr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f(α) = 0,</a:t>
            </a:r>
            <a:endParaRPr lang="en-US" sz="33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/>
        </p:nvGraphicFramePr>
        <p:xfrm>
          <a:off x="1524000" y="1676400"/>
          <a:ext cx="1403350" cy="509588"/>
        </p:xfrm>
        <a:graphic>
          <a:graphicData uri="http://schemas.openxmlformats.org/presentationml/2006/ole">
            <p:oleObj spid="_x0000_s125953" name="Equation" r:id="rId3" imgW="558720" imgH="203040" progId="Equation.3">
              <p:embed/>
            </p:oleObj>
          </a:graphicData>
        </a:graphic>
      </p:graphicFrame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1584325" y="2895600"/>
          <a:ext cx="1435100" cy="509588"/>
        </p:xfrm>
        <a:graphic>
          <a:graphicData uri="http://schemas.openxmlformats.org/presentationml/2006/ole">
            <p:oleObj spid="_x0000_s125954" name="Equation" r:id="rId4" imgW="571320" imgH="203040" progId="Equation.3">
              <p:embed/>
            </p:oleObj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DecoType Naskh Variants" pitchFamily="2" charset="-78"/>
              </a:rPr>
              <a:t>البرهان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572000" y="762000"/>
            <a:ext cx="441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which implies that </a:t>
            </a:r>
            <a:r>
              <a:rPr lang="en-US" sz="32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= g(</a:t>
            </a:r>
            <a:r>
              <a:rPr lang="en-US" sz="32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). Thus the function g(x) has at least one fixed-point in [a, b]. </a:t>
            </a:r>
          </a:p>
          <a:p>
            <a:pPr algn="l" rtl="0"/>
            <a:r>
              <a:rPr lang="en-US" sz="3200" i="1" dirty="0" smtClean="0">
                <a:solidFill>
                  <a:srgbClr val="FF0000"/>
                </a:solidFill>
                <a:latin typeface="Gabriola" pitchFamily="82" charset="0"/>
              </a:rPr>
              <a:t>This proves (a)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.</a:t>
            </a:r>
            <a:endParaRPr lang="ar-SA" sz="32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700" b="1" i="1" dirty="0" smtClean="0">
                <a:solidFill>
                  <a:srgbClr val="B5CEED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B5CEED"/>
              </a:solidFill>
              <a:latin typeface="Gabriola" pitchFamily="82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72000" y="3657600"/>
            <a:ext cx="441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i="1" dirty="0" smtClean="0">
                <a:solidFill>
                  <a:srgbClr val="FF0000"/>
                </a:solidFill>
                <a:latin typeface="Gabriola" pitchFamily="82" charset="0"/>
              </a:rPr>
              <a:t>(b)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       Suppose now that </a:t>
            </a:r>
          </a:p>
          <a:p>
            <a:pPr algn="ctr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k </a:t>
            </a:r>
            <a:r>
              <a:rPr lang="en-US" sz="3200" dirty="0" smtClean="0">
                <a:solidFill>
                  <a:srgbClr val="17375E"/>
                </a:solidFill>
                <a:latin typeface="Gabriola" pitchFamily="82" charset="0"/>
              </a:rPr>
              <a:t>≡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           </a:t>
            </a:r>
            <a:r>
              <a:rPr lang="en-US" sz="32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n-US" sz="3200" b="1" i="1" dirty="0" smtClean="0">
                <a:solidFill>
                  <a:srgbClr val="17375E"/>
                </a:solidFill>
                <a:latin typeface="Gabriola" pitchFamily="82" charset="0"/>
              </a:rPr>
              <a:t>g </a:t>
            </a:r>
            <a:r>
              <a:rPr lang="ar-SA" sz="3200" b="1" i="1" dirty="0" smtClean="0">
                <a:solidFill>
                  <a:srgbClr val="17375E"/>
                </a:solidFill>
                <a:latin typeface="Gabriola" pitchFamily="82" charset="0"/>
              </a:rPr>
              <a:t>′</a:t>
            </a:r>
            <a:r>
              <a:rPr lang="en-US" sz="3200" b="1" i="1" dirty="0" smtClean="0">
                <a:solidFill>
                  <a:srgbClr val="17375E"/>
                </a:solidFill>
                <a:latin typeface="Gabriola" pitchFamily="82" charset="0"/>
              </a:rPr>
              <a:t> (x)</a:t>
            </a:r>
            <a:r>
              <a:rPr lang="en-US" sz="32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n-US" sz="3200" dirty="0" smtClean="0">
                <a:solidFill>
                  <a:srgbClr val="17375E"/>
                </a:solidFill>
                <a:latin typeface="Gabriola" pitchFamily="82" charset="0"/>
              </a:rPr>
              <a:t> &lt; 1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 ;  for all </a:t>
            </a:r>
          </a:p>
          <a:p>
            <a:pPr algn="ctr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x ∈ [a, b]</a:t>
            </a:r>
            <a:endParaRPr lang="ar-SA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holds, and </a:t>
            </a:r>
            <a:r>
              <a:rPr lang="en-US" sz="32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and </a:t>
            </a:r>
            <a:r>
              <a:rPr lang="en-US" sz="3200" b="1" i="1" dirty="0" smtClean="0">
                <a:solidFill>
                  <a:srgbClr val="17375E"/>
                </a:solidFill>
                <a:latin typeface="Gabriola" pitchFamily="82" charset="0"/>
              </a:rPr>
              <a:t>β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are two fixed-points of the function g in [a, b].</a:t>
            </a:r>
          </a:p>
        </p:txBody>
      </p:sp>
      <p:graphicFrame>
        <p:nvGraphicFramePr>
          <p:cNvPr id="6" name="كائن 5"/>
          <p:cNvGraphicFramePr>
            <a:graphicFrameLocks noChangeAspect="1"/>
          </p:cNvGraphicFramePr>
          <p:nvPr/>
        </p:nvGraphicFramePr>
        <p:xfrm>
          <a:off x="5410200" y="4191000"/>
          <a:ext cx="689753" cy="531813"/>
        </p:xfrm>
        <a:graphic>
          <a:graphicData uri="http://schemas.openxmlformats.org/presentationml/2006/ole">
            <p:oleObj spid="_x0000_s124931" name="Equation" r:id="rId3" imgW="444240" imgH="342720" progId="Equation.3">
              <p:embed/>
            </p:oleObj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0" y="838200"/>
            <a:ext cx="45720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just"/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هذا يعني أن   </a:t>
            </a:r>
            <a:r>
              <a:rPr lang="en-US" sz="36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 = g(</a:t>
            </a:r>
            <a:r>
              <a:rPr lang="en-US" sz="36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)</a:t>
            </a:r>
            <a:r>
              <a:rPr lang="ar-SA" sz="36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ولهذا</a:t>
            </a:r>
            <a:r>
              <a:rPr lang="ar-SA" sz="36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فإن للدالة</a:t>
            </a:r>
            <a:r>
              <a:rPr lang="ar-SA" sz="36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g(x)</a:t>
            </a:r>
            <a:r>
              <a:rPr lang="ar-SA" sz="3300" dirty="0" smtClean="0">
                <a:solidFill>
                  <a:srgbClr val="0C1D32"/>
                </a:solidFill>
                <a:cs typeface="DecoType Naskh Variants" pitchFamily="2" charset="-78"/>
              </a:rPr>
              <a:t> نقطة ثابتة واحدة على الأقل في المجال  </a:t>
            </a:r>
            <a:r>
              <a:rPr lang="en-US" sz="3600" i="1" dirty="0" smtClean="0">
                <a:solidFill>
                  <a:srgbClr val="17375E"/>
                </a:solidFill>
                <a:latin typeface="Gabriola" pitchFamily="82" charset="0"/>
              </a:rPr>
              <a:t>[a, b]</a:t>
            </a:r>
            <a:endParaRPr lang="ar-SA" sz="36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571500" indent="-571500" algn="just"/>
            <a:r>
              <a:rPr lang="ar-SA" sz="3300" dirty="0" smtClean="0">
                <a:solidFill>
                  <a:srgbClr val="FF0000"/>
                </a:solidFill>
                <a:cs typeface="DecoType Naskh Variants" pitchFamily="2" charset="-78"/>
              </a:rPr>
              <a:t>وهو </a:t>
            </a:r>
            <a:r>
              <a:rPr lang="ar-SA" sz="3300" dirty="0" smtClean="0">
                <a:solidFill>
                  <a:srgbClr val="FF0000"/>
                </a:solidFill>
                <a:cs typeface="DecoType Naskh Variants" pitchFamily="2" charset="-78"/>
              </a:rPr>
              <a:t>المطلوب </a:t>
            </a:r>
            <a:r>
              <a:rPr lang="en-US" sz="3200" i="1" dirty="0" smtClean="0">
                <a:solidFill>
                  <a:srgbClr val="FF0000"/>
                </a:solidFill>
                <a:latin typeface="Gabriola" pitchFamily="82" charset="0"/>
              </a:rPr>
              <a:t>(</a:t>
            </a:r>
            <a:r>
              <a:rPr lang="en-US" sz="3200" i="1" dirty="0" smtClean="0">
                <a:solidFill>
                  <a:srgbClr val="FF0000"/>
                </a:solidFill>
                <a:latin typeface="Gabriola" pitchFamily="82" charset="0"/>
              </a:rPr>
              <a:t>a</a:t>
            </a:r>
            <a:r>
              <a:rPr lang="en-US" sz="3200" i="1" dirty="0" smtClean="0">
                <a:solidFill>
                  <a:srgbClr val="FF0000"/>
                </a:solidFill>
                <a:latin typeface="Gabriola" pitchFamily="82" charset="0"/>
              </a:rPr>
              <a:t>)</a:t>
            </a:r>
            <a:r>
              <a:rPr lang="ar-SA" sz="3200" i="1" dirty="0" smtClean="0">
                <a:solidFill>
                  <a:srgbClr val="FF0000"/>
                </a:solidFill>
                <a:latin typeface="Gabriola" pitchFamily="82" charset="0"/>
              </a:rPr>
              <a:t>.</a:t>
            </a:r>
            <a:endParaRPr lang="en-US" sz="3200" i="1" dirty="0" smtClean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0" y="3200400"/>
            <a:ext cx="447175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  <a:latin typeface="Gabriola" pitchFamily="82" charset="0"/>
              </a:rPr>
              <a:t> (b</a:t>
            </a:r>
            <a:r>
              <a:rPr lang="en-US" sz="3200" i="1" dirty="0" smtClean="0">
                <a:solidFill>
                  <a:srgbClr val="FF0000"/>
                </a:solidFill>
                <a:latin typeface="Gabriola" pitchFamily="82" charset="0"/>
              </a:rPr>
              <a:t>)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لنفترض </a:t>
            </a:r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الآن أن </a:t>
            </a:r>
            <a:r>
              <a:rPr lang="ar-SA" sz="3200" dirty="0" err="1" smtClean="0">
                <a:solidFill>
                  <a:srgbClr val="0C1D32"/>
                </a:solidFill>
                <a:cs typeface="DecoType Naskh Variants" pitchFamily="2" charset="-78"/>
              </a:rPr>
              <a:t>المتراجحة</a:t>
            </a:r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 التالية محققة</a:t>
            </a:r>
          </a:p>
          <a:p>
            <a:endParaRPr lang="ar-SA" sz="32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endParaRPr lang="ar-SA" sz="32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وليكن 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ar-SA" sz="3200" b="1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و</a:t>
            </a:r>
            <a:r>
              <a:rPr lang="ar-SA" sz="4000" b="1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ar-SA" sz="3200" b="1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نقطتان </a:t>
            </a:r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ثابتتان للدالة  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g</a:t>
            </a:r>
            <a:r>
              <a:rPr lang="ar-SA" sz="40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في المجال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[a, b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]</a:t>
            </a:r>
            <a:r>
              <a:rPr lang="ar-SA" sz="4000" i="1" dirty="0" smtClean="0">
                <a:solidFill>
                  <a:srgbClr val="17375E"/>
                </a:solidFill>
                <a:latin typeface="Gabriola" pitchFamily="82" charset="0"/>
              </a:rPr>
              <a:t>.</a:t>
            </a:r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304800" y="3886200"/>
          <a:ext cx="4132263" cy="666750"/>
        </p:xfrm>
        <a:graphic>
          <a:graphicData uri="http://schemas.openxmlformats.org/presentationml/2006/ole">
            <p:oleObj spid="_x0000_s124932" name="Equation" r:id="rId4" imgW="1815840" imgH="291960" progId="Equation.3">
              <p:embed/>
            </p:oleObj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DecoType Naskh Variants" pitchFamily="2" charset="-78"/>
              </a:rPr>
              <a:t>البرهان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700" b="1" i="1" dirty="0" smtClean="0">
                <a:solidFill>
                  <a:srgbClr val="B5CEED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B5CEED"/>
              </a:solidFill>
              <a:latin typeface="Gabriola" pitchFamily="82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72000" y="762000"/>
            <a:ext cx="44196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Then we have </a:t>
            </a:r>
          </a:p>
          <a:p>
            <a:pPr algn="ctr" rtl="0"/>
            <a:r>
              <a:rPr lang="en-US" sz="3500" b="1" i="1" dirty="0" smtClean="0">
                <a:solidFill>
                  <a:srgbClr val="17375E"/>
                </a:solidFill>
                <a:latin typeface="Gabriola" pitchFamily="82" charset="0"/>
              </a:rPr>
              <a:t>α 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= g(</a:t>
            </a:r>
            <a:r>
              <a:rPr lang="en-US" sz="35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) and </a:t>
            </a:r>
            <a:r>
              <a:rPr lang="en-US" sz="3500" b="1" i="1" dirty="0" smtClean="0">
                <a:solidFill>
                  <a:srgbClr val="17375E"/>
                </a:solidFill>
                <a:latin typeface="Gabriola" pitchFamily="82" charset="0"/>
              </a:rPr>
              <a:t>β 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= g(</a:t>
            </a:r>
            <a:r>
              <a:rPr lang="en-US" sz="35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).</a:t>
            </a:r>
          </a:p>
          <a:p>
            <a:pPr algn="l" rtl="0"/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In addition, by the Mean Value Theorem, we have that for any two points </a:t>
            </a:r>
            <a:r>
              <a:rPr lang="en-US" sz="35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 and </a:t>
            </a:r>
            <a:r>
              <a:rPr lang="en-US" sz="35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 in [a, b],</a:t>
            </a:r>
          </a:p>
          <a:p>
            <a:pPr algn="l" rtl="0"/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there exits a number </a:t>
            </a:r>
            <a:r>
              <a:rPr lang="en-US" sz="3500" b="1" i="1" dirty="0" smtClean="0">
                <a:solidFill>
                  <a:srgbClr val="17375E"/>
                </a:solidFill>
                <a:latin typeface="Gabriola" pitchFamily="82" charset="0"/>
              </a:rPr>
              <a:t>η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 such that</a:t>
            </a:r>
          </a:p>
          <a:p>
            <a:pPr algn="l" rtl="0"/>
            <a:r>
              <a:rPr lang="el-GR" sz="35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35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3500" i="1" dirty="0" smtClean="0">
                <a:solidFill>
                  <a:srgbClr val="17375E"/>
                </a:solidFill>
                <a:latin typeface="Gabriola" pitchFamily="82" charset="0"/>
              </a:rPr>
              <a:t> − </a:t>
            </a:r>
            <a:r>
              <a:rPr lang="el-GR" sz="35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35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3500" i="1" dirty="0" smtClean="0">
                <a:solidFill>
                  <a:srgbClr val="17375E"/>
                </a:solidFill>
                <a:latin typeface="Gabriola" pitchFamily="82" charset="0"/>
              </a:rPr>
              <a:t> = </a:t>
            </a:r>
            <a:r>
              <a:rPr lang="el-GR" sz="35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g(</a:t>
            </a:r>
            <a:r>
              <a:rPr lang="el-GR" sz="35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3500" i="1" dirty="0" smtClean="0">
                <a:solidFill>
                  <a:srgbClr val="17375E"/>
                </a:solidFill>
                <a:latin typeface="Gabriola" pitchFamily="82" charset="0"/>
              </a:rPr>
              <a:t>) − 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g(</a:t>
            </a:r>
            <a:r>
              <a:rPr lang="el-GR" sz="35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3500" i="1" dirty="0" smtClean="0">
                <a:solidFill>
                  <a:srgbClr val="17375E"/>
                </a:solidFill>
                <a:latin typeface="Gabriola" pitchFamily="82" charset="0"/>
              </a:rPr>
              <a:t>)</a:t>
            </a:r>
            <a:r>
              <a:rPr lang="el-GR" sz="35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3500" i="1" dirty="0" smtClean="0">
                <a:solidFill>
                  <a:srgbClr val="17375E"/>
                </a:solidFill>
                <a:latin typeface="Gabriola" pitchFamily="82" charset="0"/>
              </a:rPr>
              <a:t> = </a:t>
            </a:r>
            <a:endParaRPr lang="en-US" sz="35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l-GR" sz="35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g</a:t>
            </a:r>
            <a:r>
              <a:rPr lang="ar-SA" sz="3500" i="1" dirty="0" smtClean="0">
                <a:solidFill>
                  <a:srgbClr val="17375E"/>
                </a:solidFill>
                <a:latin typeface="Gabriola" pitchFamily="82" charset="0"/>
              </a:rPr>
              <a:t>′</a:t>
            </a:r>
            <a:r>
              <a:rPr lang="el-GR" sz="3500" i="1" dirty="0" smtClean="0">
                <a:solidFill>
                  <a:srgbClr val="17375E"/>
                </a:solidFill>
                <a:latin typeface="Gabriola" pitchFamily="82" charset="0"/>
              </a:rPr>
              <a:t>(</a:t>
            </a:r>
            <a:r>
              <a:rPr lang="el-GR" sz="3500" b="1" i="1" dirty="0" smtClean="0">
                <a:solidFill>
                  <a:srgbClr val="17375E"/>
                </a:solidFill>
                <a:latin typeface="Gabriola" pitchFamily="82" charset="0"/>
              </a:rPr>
              <a:t>η</a:t>
            </a:r>
            <a:r>
              <a:rPr lang="el-GR" sz="3500" i="1" dirty="0" smtClean="0">
                <a:solidFill>
                  <a:srgbClr val="17375E"/>
                </a:solidFill>
                <a:latin typeface="Gabriola" pitchFamily="82" charset="0"/>
              </a:rPr>
              <a:t>)</a:t>
            </a:r>
            <a:r>
              <a:rPr lang="el-GR" sz="3500" b="1" dirty="0" smtClean="0">
                <a:solidFill>
                  <a:srgbClr val="17375E"/>
                </a:solidFill>
                <a:latin typeface="Gabriola" pitchFamily="82" charset="0"/>
              </a:rPr>
              <a:t>||</a:t>
            </a:r>
            <a:r>
              <a:rPr lang="el-GR" sz="35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3500" i="1" dirty="0" smtClean="0">
                <a:solidFill>
                  <a:srgbClr val="17375E"/>
                </a:solidFill>
                <a:latin typeface="Gabriola" pitchFamily="82" charset="0"/>
              </a:rPr>
              <a:t> − </a:t>
            </a:r>
            <a:r>
              <a:rPr lang="el-GR" sz="35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35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3500" i="1" dirty="0" smtClean="0">
                <a:solidFill>
                  <a:srgbClr val="17375E"/>
                </a:solidFill>
                <a:latin typeface="Gabriola" pitchFamily="82" charset="0"/>
              </a:rPr>
              <a:t> ≤ 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k</a:t>
            </a:r>
            <a:r>
              <a:rPr lang="en-US" sz="35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35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3500" i="1" dirty="0" smtClean="0">
                <a:solidFill>
                  <a:srgbClr val="17375E"/>
                </a:solidFill>
                <a:latin typeface="Gabriola" pitchFamily="82" charset="0"/>
              </a:rPr>
              <a:t> − </a:t>
            </a:r>
            <a:r>
              <a:rPr lang="el-GR" sz="35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35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3500" i="1" dirty="0" smtClean="0">
                <a:solidFill>
                  <a:srgbClr val="17375E"/>
                </a:solidFill>
                <a:latin typeface="Gabriola" pitchFamily="82" charset="0"/>
              </a:rPr>
              <a:t>,</a:t>
            </a:r>
          </a:p>
          <a:p>
            <a:pPr algn="l" rtl="0"/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where    </a:t>
            </a:r>
            <a:r>
              <a:rPr lang="el-GR" sz="3500" b="1" i="1" dirty="0" smtClean="0">
                <a:solidFill>
                  <a:srgbClr val="17375E"/>
                </a:solidFill>
                <a:latin typeface="Gabriola" pitchFamily="82" charset="0"/>
              </a:rPr>
              <a:t>η</a:t>
            </a:r>
            <a:r>
              <a:rPr lang="el-GR" sz="3500" i="1" dirty="0" smtClean="0">
                <a:solidFill>
                  <a:srgbClr val="17375E"/>
                </a:solidFill>
                <a:latin typeface="Gabriola" pitchFamily="82" charset="0"/>
              </a:rPr>
              <a:t> ∈ (</a:t>
            </a:r>
            <a:r>
              <a:rPr lang="en-US" sz="3500" i="1" dirty="0" smtClean="0">
                <a:solidFill>
                  <a:srgbClr val="17375E"/>
                </a:solidFill>
                <a:latin typeface="Gabriola" pitchFamily="82" charset="0"/>
              </a:rPr>
              <a:t>a, b).</a:t>
            </a:r>
          </a:p>
        </p:txBody>
      </p:sp>
      <p:cxnSp>
        <p:nvCxnSpPr>
          <p:cNvPr id="5" name="رابط مستقيم 4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0" y="533400"/>
            <a:ext cx="457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عندها يكون</a:t>
            </a:r>
          </a:p>
          <a:p>
            <a:pPr algn="ctr"/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= g(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) and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β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= g(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)</a:t>
            </a: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بالإضافة إلى ذلك ، وحسب </a:t>
            </a:r>
            <a:r>
              <a:rPr lang="ar-SA" sz="4000" dirty="0" smtClean="0">
                <a:solidFill>
                  <a:srgbClr val="FF0000"/>
                </a:solidFill>
                <a:cs typeface="DecoType Naskh Variants" pitchFamily="2" charset="-78"/>
                <a:hlinkClick r:id="rId2" action="ppaction://hlinksldjump"/>
              </a:rPr>
              <a:t>نظرية القيمة الوسطى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، فإنه يكون لدينا من أجل أي نقطتين 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ar-SA" sz="3200" b="1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و</a:t>
            </a:r>
            <a:r>
              <a:rPr lang="ar-SA" sz="4000" b="1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 من المجال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[a, b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]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، فإنه يوجد عدد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η</a:t>
            </a:r>
            <a:r>
              <a:rPr lang="ar-SA" sz="4000" b="1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يحقق </a:t>
            </a:r>
          </a:p>
          <a:p>
            <a:pPr algn="ctr" rtl="0"/>
            <a:r>
              <a:rPr lang="el-GR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− 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= </a:t>
            </a:r>
            <a:r>
              <a:rPr lang="el-GR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g(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) −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g(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)</a:t>
            </a:r>
            <a:r>
              <a:rPr lang="el-GR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= </a:t>
            </a:r>
            <a:endParaRPr lang="en-US" sz="4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ctr" rtl="0"/>
            <a:r>
              <a:rPr lang="el-GR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g</a:t>
            </a:r>
            <a:r>
              <a:rPr lang="ar-SA" sz="4000" i="1" dirty="0" smtClean="0">
                <a:solidFill>
                  <a:srgbClr val="17375E"/>
                </a:solidFill>
                <a:latin typeface="Gabriola" pitchFamily="82" charset="0"/>
              </a:rPr>
              <a:t>′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(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η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)</a:t>
            </a:r>
            <a:r>
              <a:rPr lang="el-GR" sz="4000" b="1" dirty="0" smtClean="0">
                <a:solidFill>
                  <a:srgbClr val="17375E"/>
                </a:solidFill>
                <a:latin typeface="Gabriola" pitchFamily="82" charset="0"/>
              </a:rPr>
              <a:t>||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− 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≤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k</a:t>
            </a:r>
            <a:r>
              <a:rPr lang="en-US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− 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endParaRPr lang="en-US" sz="4000" b="1" dirty="0" smtClean="0">
              <a:solidFill>
                <a:srgbClr val="17375E"/>
              </a:solidFill>
              <a:latin typeface="Gabriola" pitchFamily="82" charset="0"/>
            </a:endParaRP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حيث 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η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∈ (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a, b)</a:t>
            </a:r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DecoType Naskh Variants" pitchFamily="2" charset="-78"/>
              </a:rPr>
              <a:t>البرهان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700" b="1" i="1" dirty="0" smtClean="0">
                <a:solidFill>
                  <a:srgbClr val="B5CEED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B5CEED"/>
              </a:solidFill>
              <a:latin typeface="Gabriola" pitchFamily="82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72000" y="990600"/>
            <a:ext cx="441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Thus</a:t>
            </a:r>
          </a:p>
          <a:p>
            <a:pPr algn="ctr" rtl="0"/>
            <a:r>
              <a:rPr lang="el-GR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α 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− 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−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k</a:t>
            </a:r>
            <a:r>
              <a:rPr lang="en-US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− 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or </a:t>
            </a:r>
          </a:p>
          <a:p>
            <a:pPr algn="ctr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(1 − k)</a:t>
            </a:r>
            <a:r>
              <a:rPr lang="en-US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α 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− 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40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≤ 0.</a:t>
            </a:r>
            <a:endParaRPr lang="en-US" sz="4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just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Since k &lt; 1, we must have</a:t>
            </a:r>
          </a:p>
          <a:p>
            <a:pPr algn="just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=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; and thus, the function g has a unique fixed-point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in the interval [a, b]. </a:t>
            </a:r>
          </a:p>
          <a:p>
            <a:pPr algn="just" rtl="0"/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This proves (b)</a:t>
            </a:r>
            <a:endParaRPr lang="en-US" sz="40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cxnSp>
        <p:nvCxnSpPr>
          <p:cNvPr id="5" name="رابط مستقيم 4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0" y="533400"/>
            <a:ext cx="457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لذلك نستطيع أن نكتب</a:t>
            </a:r>
          </a:p>
          <a:p>
            <a:pPr algn="ctr" rtl="0"/>
            <a:r>
              <a:rPr lang="el-GR" sz="32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3200" b="1" i="1" dirty="0" smtClean="0">
                <a:solidFill>
                  <a:srgbClr val="17375E"/>
                </a:solidFill>
                <a:latin typeface="Gabriola" pitchFamily="82" charset="0"/>
              </a:rPr>
              <a:t>α </a:t>
            </a:r>
            <a:r>
              <a:rPr lang="el-GR" sz="3200" i="1" dirty="0" smtClean="0">
                <a:solidFill>
                  <a:srgbClr val="17375E"/>
                </a:solidFill>
                <a:latin typeface="Gabriola" pitchFamily="82" charset="0"/>
              </a:rPr>
              <a:t>− </a:t>
            </a:r>
            <a:r>
              <a:rPr lang="el-GR" sz="32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32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3200" i="1" dirty="0" smtClean="0">
                <a:solidFill>
                  <a:srgbClr val="17375E"/>
                </a:solidFill>
                <a:latin typeface="Gabriola" pitchFamily="82" charset="0"/>
              </a:rPr>
              <a:t> −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k</a:t>
            </a:r>
            <a:r>
              <a:rPr lang="en-US" sz="32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32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3200" i="1" dirty="0" smtClean="0">
                <a:solidFill>
                  <a:srgbClr val="17375E"/>
                </a:solidFill>
                <a:latin typeface="Gabriola" pitchFamily="82" charset="0"/>
              </a:rPr>
              <a:t> − </a:t>
            </a:r>
            <a:r>
              <a:rPr lang="el-GR" sz="32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32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32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or </a:t>
            </a:r>
          </a:p>
          <a:p>
            <a:pPr algn="ctr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(1 − k)</a:t>
            </a:r>
            <a:r>
              <a:rPr lang="en-US" sz="32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3200" b="1" i="1" dirty="0" smtClean="0">
                <a:solidFill>
                  <a:srgbClr val="17375E"/>
                </a:solidFill>
                <a:latin typeface="Gabriola" pitchFamily="82" charset="0"/>
              </a:rPr>
              <a:t>α </a:t>
            </a:r>
            <a:r>
              <a:rPr lang="el-GR" sz="3200" i="1" dirty="0" smtClean="0">
                <a:solidFill>
                  <a:srgbClr val="17375E"/>
                </a:solidFill>
                <a:latin typeface="Gabriola" pitchFamily="82" charset="0"/>
              </a:rPr>
              <a:t>− </a:t>
            </a:r>
            <a:r>
              <a:rPr lang="el-GR" sz="3200" b="1" i="1" dirty="0" smtClean="0">
                <a:solidFill>
                  <a:srgbClr val="17375E"/>
                </a:solidFill>
                <a:latin typeface="Gabriola" pitchFamily="82" charset="0"/>
              </a:rPr>
              <a:t>β</a:t>
            </a:r>
            <a:r>
              <a:rPr lang="el-GR" sz="3200" b="1" dirty="0" smtClean="0">
                <a:solidFill>
                  <a:srgbClr val="17375E"/>
                </a:solidFill>
                <a:latin typeface="Gabriola" pitchFamily="82" charset="0"/>
              </a:rPr>
              <a:t>|</a:t>
            </a:r>
            <a:r>
              <a:rPr lang="el-GR" sz="3200" i="1" dirty="0" smtClean="0">
                <a:solidFill>
                  <a:srgbClr val="17375E"/>
                </a:solidFill>
                <a:latin typeface="Gabriola" pitchFamily="82" charset="0"/>
              </a:rPr>
              <a:t> ≤ </a:t>
            </a:r>
            <a:r>
              <a:rPr lang="el-GR" sz="3200" i="1" dirty="0" smtClean="0">
                <a:solidFill>
                  <a:srgbClr val="17375E"/>
                </a:solidFill>
                <a:latin typeface="Gabriola" pitchFamily="82" charset="0"/>
              </a:rPr>
              <a:t>0</a:t>
            </a:r>
            <a:endParaRPr lang="ar-SA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r>
              <a:rPr lang="ar-SA" sz="3200" dirty="0" smtClean="0">
                <a:solidFill>
                  <a:srgbClr val="0C1D32"/>
                </a:solidFill>
                <a:cs typeface="DecoType Naskh Variants" pitchFamily="2" charset="-78"/>
              </a:rPr>
              <a:t>وحيث أن 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k &lt; 1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فإنه لا يمكن أن تتحقق </a:t>
            </a:r>
            <a:r>
              <a:rPr lang="ar-SA" sz="4000" dirty="0" err="1" smtClean="0">
                <a:solidFill>
                  <a:srgbClr val="0C1D32"/>
                </a:solidFill>
                <a:cs typeface="DecoType Naskh Variants" pitchFamily="2" charset="-78"/>
              </a:rPr>
              <a:t>المتراجحة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الأخيرة إلا إذا كان  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=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β </a:t>
            </a:r>
            <a:r>
              <a:rPr lang="ar-SA" sz="4000" b="1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وبالتالي فإن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الدالة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g  </a:t>
            </a:r>
            <a:r>
              <a:rPr lang="ar-SA" sz="40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تملك نقطة ثابتة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وحيدة  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في المجال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[a, b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] </a:t>
            </a:r>
            <a:r>
              <a:rPr lang="ar-SA" sz="4000" i="1" dirty="0" smtClean="0">
                <a:solidFill>
                  <a:srgbClr val="17375E"/>
                </a:solidFill>
                <a:latin typeface="Gabriola" pitchFamily="82" charset="0"/>
              </a:rPr>
              <a:t>.</a:t>
            </a:r>
          </a:p>
          <a:p>
            <a:pPr marL="571500" indent="-571500" algn="just"/>
            <a:r>
              <a:rPr lang="ar-SA" sz="4000" dirty="0" smtClean="0">
                <a:solidFill>
                  <a:srgbClr val="FF0000"/>
                </a:solidFill>
                <a:cs typeface="DecoType Naskh Variants" pitchFamily="2" charset="-78"/>
              </a:rPr>
              <a:t>وهو المطلوب </a:t>
            </a:r>
            <a:r>
              <a:rPr lang="en-US" sz="3600" i="1" dirty="0" smtClean="0">
                <a:solidFill>
                  <a:srgbClr val="FF0000"/>
                </a:solidFill>
                <a:latin typeface="Gabriola" pitchFamily="82" charset="0"/>
              </a:rPr>
              <a:t>(b)</a:t>
            </a:r>
            <a:r>
              <a:rPr lang="ar-SA" sz="3600" i="1" dirty="0" smtClean="0">
                <a:solidFill>
                  <a:srgbClr val="FF0000"/>
                </a:solidFill>
                <a:latin typeface="Gabriola" pitchFamily="82" charset="0"/>
              </a:rPr>
              <a:t>.</a:t>
            </a:r>
            <a:endParaRPr lang="en-US" sz="3600" i="1" dirty="0" smtClean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DecoType Naskh Variants" pitchFamily="2" charset="-78"/>
              </a:rPr>
              <a:t>البرهان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700" b="1" i="1" dirty="0" smtClean="0">
                <a:solidFill>
                  <a:srgbClr val="B5CEED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B5CEED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990600"/>
            <a:ext cx="4495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 rtl="0"/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(c)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       For the convergence, consider the</a:t>
            </a:r>
          </a:p>
          <a:p>
            <a:pPr marL="914400" indent="-914400"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 iteration </a:t>
            </a:r>
          </a:p>
          <a:p>
            <a:pPr marL="914400" indent="-914400" algn="l" rtl="0"/>
            <a:endParaRPr lang="en-US" sz="4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endParaRPr lang="en-US" sz="9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and the definition of the </a:t>
            </a:r>
          </a:p>
          <a:p>
            <a:pPr marL="914400" indent="-914400"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fixed-point, that is</a:t>
            </a:r>
          </a:p>
          <a:p>
            <a:pPr marL="914400" indent="-914400" algn="ctr" rtl="0"/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=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g(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).</a:t>
            </a:r>
            <a:endParaRPr lang="en-US" sz="40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4648200" y="2971800"/>
          <a:ext cx="4343400" cy="484188"/>
        </p:xfrm>
        <a:graphic>
          <a:graphicData uri="http://schemas.openxmlformats.org/presentationml/2006/ole">
            <p:oleObj spid="_x0000_s126978" name="معادلة" r:id="rId3" imgW="2145960" imgH="241200" progId="Equation.3">
              <p:embed/>
            </p:oleObj>
          </a:graphicData>
        </a:graphic>
      </p:graphicFrame>
      <p:cxnSp>
        <p:nvCxnSpPr>
          <p:cNvPr id="5" name="رابط مستقيم 4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0" y="990600"/>
            <a:ext cx="4572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 (c)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لإثبات التقارب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ننظر إلى التكرار</a:t>
            </a: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وإلى تعريف النقطة النقطة الثابتة </a:t>
            </a:r>
          </a:p>
          <a:p>
            <a:pPr algn="ctr"/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 =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g(</a:t>
            </a:r>
            <a:r>
              <a:rPr lang="el-GR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l-GR" sz="4000" i="1" dirty="0" smtClean="0">
                <a:solidFill>
                  <a:srgbClr val="17375E"/>
                </a:solidFill>
                <a:latin typeface="Gabriola" pitchFamily="82" charset="0"/>
              </a:rPr>
              <a:t>)</a:t>
            </a:r>
            <a:endParaRPr lang="en-US" sz="4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DecoType Naskh Variants" pitchFamily="2" charset="-78"/>
              </a:rPr>
              <a:t>البرهان</a:t>
            </a:r>
          </a:p>
        </p:txBody>
      </p:sp>
      <p:graphicFrame>
        <p:nvGraphicFramePr>
          <p:cNvPr id="126979" name="Object 3"/>
          <p:cNvGraphicFramePr>
            <a:graphicFrameLocks noChangeAspect="1"/>
          </p:cNvGraphicFramePr>
          <p:nvPr/>
        </p:nvGraphicFramePr>
        <p:xfrm>
          <a:off x="152400" y="2590800"/>
          <a:ext cx="4343400" cy="484188"/>
        </p:xfrm>
        <a:graphic>
          <a:graphicData uri="http://schemas.openxmlformats.org/presentationml/2006/ole">
            <p:oleObj spid="_x0000_s126979" name="معادلة" r:id="rId4" imgW="214596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700" b="1" i="1" dirty="0" smtClean="0">
                <a:solidFill>
                  <a:srgbClr val="B5CEED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B5CEED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798255"/>
            <a:ext cx="449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If we subtract last two equations</a:t>
            </a:r>
          </a:p>
          <a:p>
            <a:pPr marL="914400" indent="-9144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and take the </a:t>
            </a:r>
          </a:p>
          <a:p>
            <a:pPr marL="914400" indent="-9144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absolute values, we get</a:t>
            </a:r>
          </a:p>
          <a:p>
            <a:pPr marL="914400" indent="-9144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The recursion can be solved </a:t>
            </a:r>
          </a:p>
          <a:p>
            <a:pPr marL="914400" indent="-9144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readily to get</a:t>
            </a: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4724400" y="2514600"/>
          <a:ext cx="3656013" cy="1014413"/>
        </p:xfrm>
        <a:graphic>
          <a:graphicData uri="http://schemas.openxmlformats.org/presentationml/2006/ole">
            <p:oleObj spid="_x0000_s128003" name="Equation" r:id="rId3" imgW="1828800" imgH="507960" progId="Equation.3">
              <p:embed/>
            </p:oleObj>
          </a:graphicData>
        </a:graphic>
      </p:graphicFrame>
      <p:graphicFrame>
        <p:nvGraphicFramePr>
          <p:cNvPr id="128004" name="Object 4"/>
          <p:cNvGraphicFramePr>
            <a:graphicFrameLocks noChangeAspect="1"/>
          </p:cNvGraphicFramePr>
          <p:nvPr/>
        </p:nvGraphicFramePr>
        <p:xfrm>
          <a:off x="5156200" y="5246688"/>
          <a:ext cx="3490913" cy="1073150"/>
        </p:xfrm>
        <a:graphic>
          <a:graphicData uri="http://schemas.openxmlformats.org/presentationml/2006/ole">
            <p:oleObj spid="_x0000_s128004" name="Equation" r:id="rId4" imgW="1650960" imgH="507960" progId="Equation.3">
              <p:embed/>
            </p:oleObj>
          </a:graphicData>
        </a:graphic>
      </p:graphicFrame>
      <p:cxnSp>
        <p:nvCxnSpPr>
          <p:cNvPr id="8" name="رابط مستقيم 7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DecoType Naskh Variants" pitchFamily="2" charset="-78"/>
              </a:rPr>
              <a:t>البرهان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0" y="990600"/>
            <a:ext cx="4572000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ولنقوم بعملية طرح العلاقتين السابقتين طرفاً من طرف ونأخذ القيمة المطلقة فنحصل على </a:t>
            </a:r>
          </a:p>
          <a:p>
            <a:endParaRPr lang="ar-SA" sz="4000" i="1" dirty="0" smtClean="0">
              <a:solidFill>
                <a:srgbClr val="0C1D32"/>
              </a:solidFill>
              <a:latin typeface="Gabriola" pitchFamily="82" charset="0"/>
              <a:cs typeface="DecoType Naskh Variants" pitchFamily="2" charset="-78"/>
            </a:endParaRPr>
          </a:p>
          <a:p>
            <a:endParaRPr lang="ar-SA" sz="4000" i="1" dirty="0" smtClean="0">
              <a:solidFill>
                <a:srgbClr val="0C1D32"/>
              </a:solidFill>
              <a:latin typeface="Gabriola" pitchFamily="82" charset="0"/>
              <a:cs typeface="DecoType Naskh Variants" pitchFamily="2" charset="-78"/>
            </a:endParaRPr>
          </a:p>
          <a:p>
            <a:endParaRPr lang="en-US" sz="4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بالاجترار نجد بسهولة</a:t>
            </a: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533400" y="3124200"/>
          <a:ext cx="3656013" cy="1014413"/>
        </p:xfrm>
        <a:graphic>
          <a:graphicData uri="http://schemas.openxmlformats.org/presentationml/2006/ole">
            <p:oleObj spid="_x0000_s128005" name="Equation" r:id="rId5" imgW="1828800" imgH="507960" progId="Equation.3">
              <p:embed/>
            </p:oleObj>
          </a:graphicData>
        </a:graphic>
      </p:graphicFrame>
      <p:graphicFrame>
        <p:nvGraphicFramePr>
          <p:cNvPr id="128006" name="Object 6"/>
          <p:cNvGraphicFramePr>
            <a:graphicFrameLocks noChangeAspect="1"/>
          </p:cNvGraphicFramePr>
          <p:nvPr/>
        </p:nvGraphicFramePr>
        <p:xfrm>
          <a:off x="609600" y="5410200"/>
          <a:ext cx="3490913" cy="1073150"/>
        </p:xfrm>
        <a:graphic>
          <a:graphicData uri="http://schemas.openxmlformats.org/presentationml/2006/ole">
            <p:oleObj spid="_x0000_s128006" name="Equation" r:id="rId6" imgW="1650960" imgH="507960" progId="Equation.3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700" b="1" i="1" dirty="0" smtClean="0">
                <a:solidFill>
                  <a:srgbClr val="B5CEED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B5CEED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838200"/>
            <a:ext cx="449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 rtl="0"/>
            <a:r>
              <a:rPr lang="en-US" sz="4400" i="1" dirty="0" smtClean="0"/>
              <a:t> </a:t>
            </a:r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from which it follows </a:t>
            </a:r>
          </a:p>
          <a:p>
            <a:pPr marL="914400" indent="-914400"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that</a:t>
            </a:r>
          </a:p>
          <a:p>
            <a:pPr marL="914400" indent="-914400" algn="l" rtl="0"/>
            <a:endParaRPr lang="en-US" sz="44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therefore,</a:t>
            </a:r>
            <a:r>
              <a:rPr lang="en-US" sz="4400" i="1" dirty="0" smtClean="0"/>
              <a:t>            </a:t>
            </a:r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Hence</a:t>
            </a:r>
          </a:p>
          <a:p>
            <a:pPr marL="914400" indent="-914400" algn="l" rtl="0"/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 the  iteration converges. </a:t>
            </a:r>
          </a:p>
          <a:p>
            <a:pPr marL="914400" indent="-914400" algn="l" rtl="0"/>
            <a:r>
              <a:rPr lang="en-US" sz="4400" i="1" dirty="0" smtClean="0">
                <a:solidFill>
                  <a:srgbClr val="FF0000"/>
                </a:solidFill>
                <a:latin typeface="Gabriola" pitchFamily="82" charset="0"/>
              </a:rPr>
              <a:t>This proves (c)</a:t>
            </a:r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.</a:t>
            </a:r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4648200" y="2286000"/>
          <a:ext cx="4424362" cy="457200"/>
        </p:xfrm>
        <a:graphic>
          <a:graphicData uri="http://schemas.openxmlformats.org/presentationml/2006/ole">
            <p:oleObj spid="_x0000_s129028" name="Equation" r:id="rId3" imgW="2209680" imgH="228600" progId="Equation.3">
              <p:embed/>
            </p:oleObj>
          </a:graphicData>
        </a:graphic>
      </p:graphicFrame>
      <p:graphicFrame>
        <p:nvGraphicFramePr>
          <p:cNvPr id="129029" name="Object 5"/>
          <p:cNvGraphicFramePr>
            <a:graphicFrameLocks noChangeAspect="1"/>
          </p:cNvGraphicFramePr>
          <p:nvPr/>
        </p:nvGraphicFramePr>
        <p:xfrm>
          <a:off x="6553200" y="3124200"/>
          <a:ext cx="1014413" cy="455613"/>
        </p:xfrm>
        <a:graphic>
          <a:graphicData uri="http://schemas.openxmlformats.org/presentationml/2006/ole">
            <p:oleObj spid="_x0000_s129029" name="معادلة" r:id="rId4" imgW="507960" imgH="228600" progId="Equation.3">
              <p:embed/>
            </p:oleObj>
          </a:graphicData>
        </a:graphic>
      </p:graphicFrame>
      <p:cxnSp>
        <p:nvCxnSpPr>
          <p:cNvPr id="6" name="رابط مستقيم 5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DecoType Naskh Variants" pitchFamily="2" charset="-78"/>
              </a:rPr>
              <a:t>البرهان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0" y="990600"/>
            <a:ext cx="4572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مما سبق ينتج أيضاً أنه</a:t>
            </a: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عندما                           فإن                      وذلك لأن                     لذلك  فإن</a:t>
            </a: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وبالتالي فإن التكرار  متقارب.</a:t>
            </a: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       </a:t>
            </a:r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2514600" y="1828800"/>
          <a:ext cx="890587" cy="279400"/>
        </p:xfrm>
        <a:graphic>
          <a:graphicData uri="http://schemas.openxmlformats.org/presentationml/2006/ole">
            <p:oleObj spid="_x0000_s129030" name="Equation" r:id="rId5" imgW="444240" imgH="139680" progId="Equation.3">
              <p:embed/>
            </p:oleObj>
          </a:graphicData>
        </a:graphic>
      </p:graphicFrame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381000" y="1752600"/>
          <a:ext cx="966787" cy="406400"/>
        </p:xfrm>
        <a:graphic>
          <a:graphicData uri="http://schemas.openxmlformats.org/presentationml/2006/ole">
            <p:oleObj spid="_x0000_s129031" name="Equation" r:id="rId6" imgW="482400" imgH="203040" progId="Equation.3">
              <p:embed/>
            </p:oleObj>
          </a:graphicData>
        </a:graphic>
      </p:graphicFrame>
      <p:graphicFrame>
        <p:nvGraphicFramePr>
          <p:cNvPr id="129032" name="Object 8"/>
          <p:cNvGraphicFramePr>
            <a:graphicFrameLocks noChangeAspect="1"/>
          </p:cNvGraphicFramePr>
          <p:nvPr/>
        </p:nvGraphicFramePr>
        <p:xfrm>
          <a:off x="2133600" y="2362200"/>
          <a:ext cx="865188" cy="406400"/>
        </p:xfrm>
        <a:graphic>
          <a:graphicData uri="http://schemas.openxmlformats.org/presentationml/2006/ole">
            <p:oleObj spid="_x0000_s129032" name="Equation" r:id="rId7" imgW="431640" imgH="203040" progId="Equation.3">
              <p:embed/>
            </p:oleObj>
          </a:graphicData>
        </a:graphic>
      </p:graphicFrame>
      <p:graphicFrame>
        <p:nvGraphicFramePr>
          <p:cNvPr id="129033" name="Object 9"/>
          <p:cNvGraphicFramePr>
            <a:graphicFrameLocks noChangeAspect="1"/>
          </p:cNvGraphicFramePr>
          <p:nvPr/>
        </p:nvGraphicFramePr>
        <p:xfrm>
          <a:off x="1752600" y="3048000"/>
          <a:ext cx="1014413" cy="455613"/>
        </p:xfrm>
        <a:graphic>
          <a:graphicData uri="http://schemas.openxmlformats.org/presentationml/2006/ole">
            <p:oleObj spid="_x0000_s129033" name="معادلة" r:id="rId8" imgW="507960" imgH="228600" progId="Equation.3">
              <p:embed/>
            </p:oleObj>
          </a:graphicData>
        </a:graphic>
      </p:graphicFrame>
      <p:sp>
        <p:nvSpPr>
          <p:cNvPr id="14" name="مستطيل 13"/>
          <p:cNvSpPr/>
          <p:nvPr/>
        </p:nvSpPr>
        <p:spPr>
          <a:xfrm>
            <a:off x="2133600" y="4419600"/>
            <a:ext cx="2406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/>
            <a:r>
              <a:rPr lang="ar-SA" sz="4000" dirty="0" smtClean="0">
                <a:solidFill>
                  <a:srgbClr val="FF0000"/>
                </a:solidFill>
                <a:cs typeface="DecoType Naskh Variants" pitchFamily="2" charset="-78"/>
              </a:rPr>
              <a:t>وهو المطلوب </a:t>
            </a:r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(c)</a:t>
            </a:r>
            <a:r>
              <a:rPr lang="ar-SA" sz="4000" i="1" dirty="0" smtClean="0">
                <a:solidFill>
                  <a:srgbClr val="FF0000"/>
                </a:solidFill>
                <a:latin typeface="Gabriola" pitchFamily="82" charset="0"/>
              </a:rPr>
              <a:t>.</a:t>
            </a:r>
            <a:endParaRPr lang="en-US" sz="4000" i="1" dirty="0" smtClean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700" b="1" i="1" dirty="0" smtClean="0">
                <a:solidFill>
                  <a:srgbClr val="B5CEED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B5CEED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838200"/>
            <a:ext cx="4495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 rtl="0"/>
            <a:r>
              <a:rPr lang="en-US" sz="3200" i="1" dirty="0" smtClean="0">
                <a:solidFill>
                  <a:srgbClr val="FF0000"/>
                </a:solidFill>
                <a:latin typeface="Gabriola" pitchFamily="82" charset="0"/>
              </a:rPr>
              <a:t>(d)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	Since we note that</a:t>
            </a:r>
          </a:p>
          <a:p>
            <a:pPr marL="914400" indent="-914400" algn="l" rtl="0">
              <a:buAutoNum type="alphaLcParenBoth" startAt="4"/>
            </a:pPr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>
              <a:buAutoNum type="alphaLcParenBoth" startAt="4"/>
            </a:pPr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>
              <a:buAutoNum type="alphaLcParenBoth" startAt="4"/>
            </a:pPr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>
              <a:buAutoNum type="alphaLcParenBoth" startAt="4"/>
            </a:pPr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which gives</a:t>
            </a:r>
          </a:p>
          <a:p>
            <a:pPr marL="914400" indent="-9144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4703763" y="1524000"/>
          <a:ext cx="4306887" cy="2111375"/>
        </p:xfrm>
        <a:graphic>
          <a:graphicData uri="http://schemas.openxmlformats.org/presentationml/2006/ole">
            <p:oleObj spid="_x0000_s130052" name="Equation" r:id="rId3" imgW="2070000" imgH="1015920" progId="Equation.3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4638675" y="4572000"/>
          <a:ext cx="4429125" cy="1844675"/>
        </p:xfrm>
        <a:graphic>
          <a:graphicData uri="http://schemas.openxmlformats.org/presentationml/2006/ole">
            <p:oleObj spid="_x0000_s130053" name="Equation" r:id="rId4" imgW="1765080" imgH="736560" progId="Equation.3">
              <p:embed/>
            </p:oleObj>
          </a:graphicData>
        </a:graphic>
      </p:graphicFrame>
      <p:cxnSp>
        <p:nvCxnSpPr>
          <p:cNvPr id="6" name="رابط مستقيم 5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DecoType Naskh Variants" pitchFamily="2" charset="-78"/>
              </a:rPr>
              <a:t>البرهان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0" y="990600"/>
            <a:ext cx="45720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ولتقدير الخطأ نلاحظ بداية أن</a:t>
            </a: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       </a:t>
            </a: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التي تعطينا </a:t>
            </a: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52400" y="1905000"/>
          <a:ext cx="4306887" cy="2111375"/>
        </p:xfrm>
        <a:graphic>
          <a:graphicData uri="http://schemas.openxmlformats.org/presentationml/2006/ole">
            <p:oleObj spid="_x0000_s130054" name="Equation" r:id="rId5" imgW="2070000" imgH="1015920" progId="Equation.3">
              <p:embed/>
            </p:oleObj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0" y="4724400"/>
          <a:ext cx="4429125" cy="1844675"/>
        </p:xfrm>
        <a:graphic>
          <a:graphicData uri="http://schemas.openxmlformats.org/presentationml/2006/ole">
            <p:oleObj spid="_x0000_s130055" name="Equation" r:id="rId6" imgW="1765080" imgH="73656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381000"/>
            <a:ext cx="457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800" i="1" dirty="0" smtClean="0">
                <a:solidFill>
                  <a:srgbClr val="17375E"/>
                </a:solidFill>
                <a:latin typeface="Gabriola" pitchFamily="82" charset="0"/>
              </a:rPr>
              <a:t>Any solution of </a:t>
            </a:r>
          </a:p>
          <a:p>
            <a:pPr algn="ctr" rtl="0"/>
            <a:r>
              <a:rPr lang="en-US" sz="4800" b="1" i="1" dirty="0" smtClean="0">
                <a:solidFill>
                  <a:srgbClr val="17375E"/>
                </a:solidFill>
                <a:latin typeface="Gabriola" pitchFamily="82" charset="0"/>
              </a:rPr>
              <a:t>x = g(x).</a:t>
            </a:r>
            <a:endParaRPr lang="ar-SA" sz="4800" b="1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ctr" rtl="0"/>
            <a:r>
              <a:rPr lang="en-US" sz="4800" i="1" dirty="0" smtClean="0">
                <a:solidFill>
                  <a:srgbClr val="17375E"/>
                </a:solidFill>
                <a:latin typeface="Gabriola" pitchFamily="82" charset="0"/>
              </a:rPr>
              <a:t>is called a fixed-point for the iteration function </a:t>
            </a:r>
            <a:r>
              <a:rPr lang="en-US" sz="4800" b="1" i="1" dirty="0" smtClean="0">
                <a:solidFill>
                  <a:srgbClr val="17375E"/>
                </a:solidFill>
                <a:latin typeface="Gabriola" pitchFamily="82" charset="0"/>
              </a:rPr>
              <a:t>g(x) </a:t>
            </a:r>
          </a:p>
          <a:p>
            <a:pPr algn="l" rtl="0"/>
            <a:r>
              <a:rPr lang="en-US" sz="4800" i="1" dirty="0" smtClean="0">
                <a:solidFill>
                  <a:srgbClr val="17375E"/>
                </a:solidFill>
                <a:latin typeface="Gabriola" pitchFamily="82" charset="0"/>
              </a:rPr>
              <a:t>and hence a root of </a:t>
            </a:r>
          </a:p>
          <a:p>
            <a:pPr algn="ctr" rtl="0"/>
            <a:r>
              <a:rPr lang="en-US" sz="48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4800" b="1" i="1" dirty="0" smtClean="0">
                <a:solidFill>
                  <a:srgbClr val="17375E"/>
                </a:solidFill>
                <a:latin typeface="Gabriola" pitchFamily="82" charset="0"/>
              </a:rPr>
              <a:t>f(x) = 0  .</a:t>
            </a:r>
          </a:p>
          <a:p>
            <a:pPr algn="l" rtl="0"/>
            <a:endParaRPr lang="ar-SA" sz="48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>
            <a:off x="1990889" y="533400"/>
            <a:ext cx="230864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أي حل للمعادلة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0" y="2842736"/>
            <a:ext cx="4572000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200" dirty="0" smtClean="0">
                <a:solidFill>
                  <a:srgbClr val="0C1D32"/>
                </a:solidFill>
                <a:cs typeface="DecoType Naskh Variants" pitchFamily="2" charset="-78"/>
              </a:rPr>
              <a:t>يسمى نقطة ثابتة لتابع التكرار 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0" y="464820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وبالتالي جذر للمعادلة الأصلية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295400" y="1524000"/>
            <a:ext cx="1717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800" b="1" i="1" dirty="0" smtClean="0">
                <a:solidFill>
                  <a:srgbClr val="17375E"/>
                </a:solidFill>
                <a:latin typeface="Gabriola" pitchFamily="82" charset="0"/>
              </a:rPr>
              <a:t>x = g(x).</a:t>
            </a:r>
            <a:endParaRPr lang="ar-SA" sz="4800" b="1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905000" y="3657600"/>
            <a:ext cx="104708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smtClean="0">
                <a:solidFill>
                  <a:srgbClr val="17375E"/>
                </a:solidFill>
                <a:latin typeface="Gabriola" pitchFamily="82" charset="0"/>
              </a:rPr>
              <a:t>g(x) </a:t>
            </a:r>
            <a:endParaRPr lang="ar-SA" sz="4800" dirty="0"/>
          </a:p>
        </p:txBody>
      </p:sp>
      <p:sp>
        <p:nvSpPr>
          <p:cNvPr id="10" name="مستطيل 9"/>
          <p:cNvSpPr/>
          <p:nvPr/>
        </p:nvSpPr>
        <p:spPr>
          <a:xfrm>
            <a:off x="1524000" y="5486400"/>
            <a:ext cx="1957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sz="48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en-US" sz="4800" b="1" i="1" dirty="0" smtClean="0">
                <a:solidFill>
                  <a:srgbClr val="17375E"/>
                </a:solidFill>
                <a:latin typeface="Gabriola" pitchFamily="82" charset="0"/>
              </a:rPr>
              <a:t>f(x) = 0 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/>
          <p:cNvSpPr txBox="1"/>
          <p:nvPr/>
        </p:nvSpPr>
        <p:spPr>
          <a:xfrm>
            <a:off x="0" y="685800"/>
            <a:ext cx="4572000" cy="53860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ومنه نجد أن</a:t>
            </a: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وكنا قد وجدنا في </a:t>
            </a:r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(c</a:t>
            </a:r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)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أن</a:t>
            </a: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endParaRPr lang="ar-SA" sz="24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وبناءً عليه نكتب</a:t>
            </a: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572000" y="914400"/>
            <a:ext cx="449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and from this it follows that</a:t>
            </a:r>
            <a:endParaRPr lang="ar-SA" sz="32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700" b="1" i="1" dirty="0" smtClean="0">
                <a:solidFill>
                  <a:srgbClr val="B5CEED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B5CEED"/>
              </a:solidFill>
              <a:latin typeface="Gabriola" pitchFamily="82" charset="0"/>
            </a:endParaRPr>
          </a:p>
        </p:txBody>
      </p:sp>
      <p:graphicFrame>
        <p:nvGraphicFramePr>
          <p:cNvPr id="131074" name="Object 2"/>
          <p:cNvGraphicFramePr>
            <a:graphicFrameLocks noChangeAspect="1"/>
          </p:cNvGraphicFramePr>
          <p:nvPr/>
        </p:nvGraphicFramePr>
        <p:xfrm>
          <a:off x="4572000" y="1676400"/>
          <a:ext cx="3244850" cy="931863"/>
        </p:xfrm>
        <a:graphic>
          <a:graphicData uri="http://schemas.openxmlformats.org/presentationml/2006/ole">
            <p:oleObj spid="_x0000_s131074" name="معادلة" r:id="rId3" imgW="1371600" imgH="393480" progId="Equation.3">
              <p:embed/>
            </p:oleObj>
          </a:graphicData>
        </a:graphic>
      </p:graphicFrame>
      <p:sp>
        <p:nvSpPr>
          <p:cNvPr id="5" name="مستطيل 4"/>
          <p:cNvSpPr/>
          <p:nvPr/>
        </p:nvSpPr>
        <p:spPr>
          <a:xfrm>
            <a:off x="4572000" y="2667000"/>
            <a:ext cx="457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From </a:t>
            </a: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, we can write above equation as follows</a:t>
            </a: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3200" i="1" dirty="0" smtClean="0">
                <a:solidFill>
                  <a:srgbClr val="FF0000"/>
                </a:solidFill>
                <a:latin typeface="Gabriola" pitchFamily="82" charset="0"/>
              </a:rPr>
              <a:t>which proves (d).</a:t>
            </a:r>
            <a:r>
              <a:rPr lang="en-US" sz="3200" i="1" dirty="0" smtClean="0">
                <a:solidFill>
                  <a:srgbClr val="FF0000"/>
                </a:solidFill>
              </a:rPr>
              <a:t> </a:t>
            </a:r>
            <a:endParaRPr lang="ar-SA" sz="3200" i="1" dirty="0" smtClean="0">
              <a:solidFill>
                <a:srgbClr val="FF0000"/>
              </a:solidFill>
              <a:latin typeface="Gabriola" pitchFamily="82" charset="0"/>
            </a:endParaRP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4648200" y="3200400"/>
          <a:ext cx="4495800" cy="1197486"/>
        </p:xfrm>
        <a:graphic>
          <a:graphicData uri="http://schemas.openxmlformats.org/presentationml/2006/ole">
            <p:oleObj spid="_x0000_s131075" name="Equation" r:id="rId4" imgW="1904760" imgH="507960" progId="Equation.3">
              <p:embed/>
            </p:oleObj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838200" y="5181600"/>
          <a:ext cx="3254375" cy="985838"/>
        </p:xfrm>
        <a:graphic>
          <a:graphicData uri="http://schemas.openxmlformats.org/presentationml/2006/ole">
            <p:oleObj spid="_x0000_s131076" name="معادلة" r:id="rId5" imgW="1384200" imgH="419040" progId="Equation.3">
              <p:embed/>
            </p:oleObj>
          </a:graphicData>
        </a:graphic>
      </p:graphicFrame>
      <p:sp>
        <p:nvSpPr>
          <p:cNvPr id="9" name="مربع نص 8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DecoType Naskh Variants" pitchFamily="2" charset="-78"/>
              </a:rPr>
              <a:t>البرهان</a:t>
            </a:r>
          </a:p>
        </p:txBody>
      </p:sp>
      <p:graphicFrame>
        <p:nvGraphicFramePr>
          <p:cNvPr id="131078" name="Object 6"/>
          <p:cNvGraphicFramePr>
            <a:graphicFrameLocks noChangeAspect="1"/>
          </p:cNvGraphicFramePr>
          <p:nvPr/>
        </p:nvGraphicFramePr>
        <p:xfrm>
          <a:off x="1019175" y="1524000"/>
          <a:ext cx="3186113" cy="931863"/>
        </p:xfrm>
        <a:graphic>
          <a:graphicData uri="http://schemas.openxmlformats.org/presentationml/2006/ole">
            <p:oleObj spid="_x0000_s131078" name="Equation" r:id="rId6" imgW="1346040" imgH="393480" progId="Equation.3">
              <p:embed/>
            </p:oleObj>
          </a:graphicData>
        </a:graphic>
      </p:graphicFrame>
      <p:graphicFrame>
        <p:nvGraphicFramePr>
          <p:cNvPr id="131079" name="Object 7"/>
          <p:cNvGraphicFramePr>
            <a:graphicFrameLocks noChangeAspect="1"/>
          </p:cNvGraphicFramePr>
          <p:nvPr/>
        </p:nvGraphicFramePr>
        <p:xfrm>
          <a:off x="76200" y="3352800"/>
          <a:ext cx="4495800" cy="1196975"/>
        </p:xfrm>
        <a:graphic>
          <a:graphicData uri="http://schemas.openxmlformats.org/presentationml/2006/ole">
            <p:oleObj spid="_x0000_s131079" name="Equation" r:id="rId7" imgW="1904760" imgH="507960" progId="Equation.3">
              <p:embed/>
            </p:oleObj>
          </a:graphicData>
        </a:graphic>
      </p:graphicFrame>
      <p:sp>
        <p:nvSpPr>
          <p:cNvPr id="14" name="مستطيل 13"/>
          <p:cNvSpPr/>
          <p:nvPr/>
        </p:nvSpPr>
        <p:spPr>
          <a:xfrm>
            <a:off x="2133600" y="6150114"/>
            <a:ext cx="2417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/>
            <a:r>
              <a:rPr lang="ar-SA" sz="4000" dirty="0" smtClean="0">
                <a:solidFill>
                  <a:srgbClr val="FF0000"/>
                </a:solidFill>
                <a:cs typeface="DecoType Naskh Variants" pitchFamily="2" charset="-78"/>
              </a:rPr>
              <a:t>وهو المطلوب </a:t>
            </a:r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(d)</a:t>
            </a:r>
            <a:r>
              <a:rPr lang="ar-SA" sz="4000" i="1" dirty="0" smtClean="0">
                <a:solidFill>
                  <a:srgbClr val="FF0000"/>
                </a:solidFill>
                <a:latin typeface="Gabriola" pitchFamily="82" charset="0"/>
              </a:rPr>
              <a:t>.</a:t>
            </a:r>
            <a:endParaRPr lang="en-US" sz="4000" i="1" dirty="0" smtClean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700" b="1" i="1" dirty="0" smtClean="0">
                <a:solidFill>
                  <a:srgbClr val="B5CEED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B5CEED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1295400"/>
            <a:ext cx="4495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 rtl="0"/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(</a:t>
            </a:r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e</a:t>
            </a:r>
            <a:r>
              <a:rPr lang="en-US" sz="4000" i="1" dirty="0" smtClean="0">
                <a:solidFill>
                  <a:srgbClr val="FF0000"/>
                </a:solidFill>
                <a:latin typeface="Gabriola" pitchFamily="82" charset="0"/>
              </a:rPr>
              <a:t>)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Finally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, by subtracting iteration</a:t>
            </a:r>
          </a:p>
          <a:p>
            <a:pPr marL="914400" indent="-914400" algn="l" rtl="0">
              <a:buAutoNum type="alphaLcParenBoth" startAt="5"/>
            </a:pPr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>
              <a:buAutoNum type="alphaLcParenBoth" startAt="4"/>
            </a:pPr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we have</a:t>
            </a:r>
          </a:p>
          <a:p>
            <a:pPr marL="914400" indent="-9144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>
              <a:buAutoNum type="alphaLcParenBoth" startAt="4"/>
            </a:pPr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>
              <a:buAutoNum type="alphaLcParenBoth" startAt="4"/>
            </a:pPr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>
              <a:buAutoNum type="alphaLcParenBoth" startAt="4"/>
            </a:pPr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Which implies that</a:t>
            </a:r>
          </a:p>
          <a:p>
            <a:pPr marL="914400" indent="-9144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marL="914400" indent="-914400"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4510087" y="2286000"/>
          <a:ext cx="4557713" cy="573087"/>
        </p:xfrm>
        <a:graphic>
          <a:graphicData uri="http://schemas.openxmlformats.org/presentationml/2006/ole">
            <p:oleObj spid="_x0000_s133122" name="معادلة" r:id="rId3" imgW="1815840" imgH="228600" progId="Equation.3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4572000" y="4038600"/>
          <a:ext cx="4286250" cy="1143000"/>
        </p:xfrm>
        <a:graphic>
          <a:graphicData uri="http://schemas.openxmlformats.org/presentationml/2006/ole">
            <p:oleObj spid="_x0000_s133123" name="Equation" r:id="rId4" imgW="1714320" imgH="457200" progId="Equation.3">
              <p:embed/>
            </p:oleObj>
          </a:graphicData>
        </a:graphic>
      </p:graphicFrame>
      <p:cxnSp>
        <p:nvCxnSpPr>
          <p:cNvPr id="6" name="رابط مستقيم 5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DecoType Naskh Variants" pitchFamily="2" charset="-78"/>
              </a:rPr>
              <a:t>البرهان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0" y="990600"/>
            <a:ext cx="44412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  <a:latin typeface="Gabriola" pitchFamily="82" charset="0"/>
              </a:rPr>
              <a:t>(e)</a:t>
            </a:r>
            <a:r>
              <a:rPr lang="en-US" sz="4400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أخيراً لنقوم 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بعملية</a:t>
            </a: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طرح   التكرارات</a:t>
            </a: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من </a:t>
            </a:r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طرفاً من طرف فنجد</a:t>
            </a:r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endParaRPr lang="ar-SA" sz="44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endParaRPr lang="ar-SA" sz="44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وهذا يعني أن</a:t>
            </a:r>
            <a:endParaRPr lang="ar-SA" sz="44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1322388" y="2438400"/>
          <a:ext cx="1912937" cy="573088"/>
        </p:xfrm>
        <a:graphic>
          <a:graphicData uri="http://schemas.openxmlformats.org/presentationml/2006/ole">
            <p:oleObj spid="_x0000_s133124" name="Equation" r:id="rId5" imgW="761760" imgH="228600" progId="Equation.3">
              <p:embed/>
            </p:oleObj>
          </a:graphicData>
        </a:graphic>
      </p:graphicFrame>
      <p:graphicFrame>
        <p:nvGraphicFramePr>
          <p:cNvPr id="133125" name="Object 5"/>
          <p:cNvGraphicFramePr>
            <a:graphicFrameLocks noChangeAspect="1"/>
          </p:cNvGraphicFramePr>
          <p:nvPr/>
        </p:nvGraphicFramePr>
        <p:xfrm>
          <a:off x="1447800" y="3124200"/>
          <a:ext cx="1625600" cy="509588"/>
        </p:xfrm>
        <a:graphic>
          <a:graphicData uri="http://schemas.openxmlformats.org/presentationml/2006/ole">
            <p:oleObj spid="_x0000_s133125" name="Equation" r:id="rId6" imgW="647640" imgH="203040" progId="Equation.3">
              <p:embed/>
            </p:oleObj>
          </a:graphicData>
        </a:graphic>
      </p:graphicFrame>
      <p:graphicFrame>
        <p:nvGraphicFramePr>
          <p:cNvPr id="133126" name="Object 6"/>
          <p:cNvGraphicFramePr>
            <a:graphicFrameLocks noChangeAspect="1"/>
          </p:cNvGraphicFramePr>
          <p:nvPr/>
        </p:nvGraphicFramePr>
        <p:xfrm>
          <a:off x="152400" y="4191000"/>
          <a:ext cx="4286250" cy="1143000"/>
        </p:xfrm>
        <a:graphic>
          <a:graphicData uri="http://schemas.openxmlformats.org/presentationml/2006/ole">
            <p:oleObj spid="_x0000_s133126" name="Equation" r:id="rId7" imgW="171432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572000" y="0"/>
            <a:ext cx="1181735" cy="81560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sz="4700" b="1" i="1" dirty="0" smtClean="0">
                <a:solidFill>
                  <a:srgbClr val="B5CEED"/>
                </a:solidFill>
                <a:latin typeface="Gabriola" pitchFamily="82" charset="0"/>
              </a:rPr>
              <a:t>Proof</a:t>
            </a:r>
            <a:endParaRPr lang="ar-SA" sz="4700" b="1" i="1" dirty="0" smtClean="0">
              <a:solidFill>
                <a:srgbClr val="B5CEED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23622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and by taking limits, we have</a:t>
            </a:r>
          </a:p>
        </p:txBody>
      </p:sp>
      <p:graphicFrame>
        <p:nvGraphicFramePr>
          <p:cNvPr id="133124" name="Object 4"/>
          <p:cNvGraphicFramePr>
            <a:graphicFrameLocks noChangeAspect="1"/>
          </p:cNvGraphicFramePr>
          <p:nvPr/>
        </p:nvGraphicFramePr>
        <p:xfrm>
          <a:off x="4572000" y="914400"/>
          <a:ext cx="3079750" cy="1079500"/>
        </p:xfrm>
        <a:graphic>
          <a:graphicData uri="http://schemas.openxmlformats.org/presentationml/2006/ole">
            <p:oleObj spid="_x0000_s134148" name="معادلة" r:id="rId3" imgW="1231560" imgH="431640" progId="Equation.3">
              <p:embed/>
            </p:oleObj>
          </a:graphicData>
        </a:graphic>
      </p:graphicFrame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4572000" y="3205747"/>
          <a:ext cx="4572000" cy="909053"/>
        </p:xfrm>
        <a:graphic>
          <a:graphicData uri="http://schemas.openxmlformats.org/presentationml/2006/ole">
            <p:oleObj spid="_x0000_s134149" name="معادلة" r:id="rId4" imgW="2171520" imgH="431640" progId="Equation.3">
              <p:embed/>
            </p:oleObj>
          </a:graphicData>
        </a:graphic>
      </p:graphicFrame>
      <p:sp>
        <p:nvSpPr>
          <p:cNvPr id="8" name="مستطيل 7"/>
          <p:cNvSpPr/>
          <p:nvPr/>
        </p:nvSpPr>
        <p:spPr>
          <a:xfrm>
            <a:off x="4572000" y="4350603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Since                             is forced by</a:t>
            </a:r>
          </a:p>
          <a:p>
            <a:pPr marL="914400" indent="-914400"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 the convergence of</a:t>
            </a:r>
          </a:p>
        </p:txBody>
      </p:sp>
      <p:graphicFrame>
        <p:nvGraphicFramePr>
          <p:cNvPr id="134150" name="Object 6"/>
          <p:cNvGraphicFramePr>
            <a:graphicFrameLocks noChangeAspect="1"/>
          </p:cNvGraphicFramePr>
          <p:nvPr/>
        </p:nvGraphicFramePr>
        <p:xfrm>
          <a:off x="5486400" y="4419600"/>
          <a:ext cx="1587500" cy="508000"/>
        </p:xfrm>
        <a:graphic>
          <a:graphicData uri="http://schemas.openxmlformats.org/presentationml/2006/ole">
            <p:oleObj spid="_x0000_s134150" name="معادلة" r:id="rId5" imgW="634680" imgH="203040" progId="Equation.3">
              <p:embed/>
            </p:oleObj>
          </a:graphicData>
        </a:graphic>
      </p:graphicFrame>
      <p:graphicFrame>
        <p:nvGraphicFramePr>
          <p:cNvPr id="134151" name="Object 7"/>
          <p:cNvGraphicFramePr>
            <a:graphicFrameLocks noChangeAspect="1"/>
          </p:cNvGraphicFramePr>
          <p:nvPr/>
        </p:nvGraphicFramePr>
        <p:xfrm>
          <a:off x="5715000" y="5715000"/>
          <a:ext cx="1587500" cy="571500"/>
        </p:xfrm>
        <a:graphic>
          <a:graphicData uri="http://schemas.openxmlformats.org/presentationml/2006/ole">
            <p:oleObj spid="_x0000_s134151" name="معادلة" r:id="rId6" imgW="634680" imgH="228600" progId="Equation.3">
              <p:embed/>
            </p:oleObj>
          </a:graphicData>
        </a:graphic>
      </p:graphicFrame>
      <p:sp>
        <p:nvSpPr>
          <p:cNvPr id="12" name="مستطيل 11"/>
          <p:cNvSpPr/>
          <p:nvPr/>
        </p:nvSpPr>
        <p:spPr>
          <a:xfrm>
            <a:off x="4572000" y="6197025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 rtl="0"/>
            <a:r>
              <a:rPr lang="en-US" sz="3200" i="1" dirty="0" smtClean="0">
                <a:solidFill>
                  <a:srgbClr val="FF0000"/>
                </a:solidFill>
                <a:latin typeface="Gabriola" pitchFamily="82" charset="0"/>
              </a:rPr>
              <a:t>This proves (e)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. </a:t>
            </a:r>
          </a:p>
        </p:txBody>
      </p:sp>
      <p:cxnSp>
        <p:nvCxnSpPr>
          <p:cNvPr id="10" name="رابط مستقيم 9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cs typeface="DecoType Naskh Variants" pitchFamily="2" charset="-78"/>
              </a:rPr>
              <a:t>البرهان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0" y="990600"/>
            <a:ext cx="4441293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endParaRPr lang="en-US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endParaRPr lang="en-US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لنأخذ نهاية الطرفين فنجد</a:t>
            </a:r>
          </a:p>
          <a:p>
            <a:endParaRPr lang="ar-SA" sz="40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endParaRPr lang="ar-SA" sz="44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وبما أن                             فإنه يقود إلى تقارب </a:t>
            </a:r>
            <a:endParaRPr lang="ar-SA" sz="4400" dirty="0" smtClean="0">
              <a:solidFill>
                <a:srgbClr val="0C1D32"/>
              </a:solidFill>
              <a:cs typeface="DecoType Naskh Variants" pitchFamily="2" charset="-78"/>
            </a:endParaRPr>
          </a:p>
          <a:p>
            <a:endParaRPr lang="ar-SA" sz="44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graphicFrame>
        <p:nvGraphicFramePr>
          <p:cNvPr id="134152" name="Object 8"/>
          <p:cNvGraphicFramePr>
            <a:graphicFrameLocks noChangeAspect="1"/>
          </p:cNvGraphicFramePr>
          <p:nvPr/>
        </p:nvGraphicFramePr>
        <p:xfrm>
          <a:off x="1143000" y="914400"/>
          <a:ext cx="3079750" cy="1079500"/>
        </p:xfrm>
        <a:graphic>
          <a:graphicData uri="http://schemas.openxmlformats.org/presentationml/2006/ole">
            <p:oleObj spid="_x0000_s134152" name="معادلة" r:id="rId7" imgW="1231560" imgH="431640" progId="Equation.3">
              <p:embed/>
            </p:oleObj>
          </a:graphicData>
        </a:graphic>
      </p:graphicFrame>
      <p:graphicFrame>
        <p:nvGraphicFramePr>
          <p:cNvPr id="134153" name="Object 9"/>
          <p:cNvGraphicFramePr>
            <a:graphicFrameLocks noChangeAspect="1"/>
          </p:cNvGraphicFramePr>
          <p:nvPr/>
        </p:nvGraphicFramePr>
        <p:xfrm>
          <a:off x="0" y="3581400"/>
          <a:ext cx="4572000" cy="909637"/>
        </p:xfrm>
        <a:graphic>
          <a:graphicData uri="http://schemas.openxmlformats.org/presentationml/2006/ole">
            <p:oleObj spid="_x0000_s134153" name="معادلة" r:id="rId8" imgW="2171520" imgH="431640" progId="Equation.3">
              <p:embed/>
            </p:oleObj>
          </a:graphicData>
        </a:graphic>
      </p:graphicFrame>
      <p:graphicFrame>
        <p:nvGraphicFramePr>
          <p:cNvPr id="134154" name="Object 10"/>
          <p:cNvGraphicFramePr>
            <a:graphicFrameLocks noChangeAspect="1"/>
          </p:cNvGraphicFramePr>
          <p:nvPr/>
        </p:nvGraphicFramePr>
        <p:xfrm>
          <a:off x="1676400" y="4800600"/>
          <a:ext cx="1587500" cy="508000"/>
        </p:xfrm>
        <a:graphic>
          <a:graphicData uri="http://schemas.openxmlformats.org/presentationml/2006/ole">
            <p:oleObj spid="_x0000_s134154" name="معادلة" r:id="rId9" imgW="634680" imgH="203040" progId="Equation.3">
              <p:embed/>
            </p:oleObj>
          </a:graphicData>
        </a:graphic>
      </p:graphicFrame>
      <p:graphicFrame>
        <p:nvGraphicFramePr>
          <p:cNvPr id="134155" name="Object 11"/>
          <p:cNvGraphicFramePr>
            <a:graphicFrameLocks noChangeAspect="1"/>
          </p:cNvGraphicFramePr>
          <p:nvPr/>
        </p:nvGraphicFramePr>
        <p:xfrm>
          <a:off x="1066800" y="5562600"/>
          <a:ext cx="1587500" cy="571500"/>
        </p:xfrm>
        <a:graphic>
          <a:graphicData uri="http://schemas.openxmlformats.org/presentationml/2006/ole">
            <p:oleObj spid="_x0000_s134155" name="معادلة" r:id="rId10" imgW="634680" imgH="228600" progId="Equation.3">
              <p:embed/>
            </p:oleObj>
          </a:graphicData>
        </a:graphic>
      </p:graphicFrame>
      <p:sp>
        <p:nvSpPr>
          <p:cNvPr id="17" name="مستطيل 16"/>
          <p:cNvSpPr/>
          <p:nvPr/>
        </p:nvSpPr>
        <p:spPr>
          <a:xfrm>
            <a:off x="2133600" y="6150114"/>
            <a:ext cx="2417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/>
            <a:r>
              <a:rPr lang="ar-SA" sz="4000" dirty="0" smtClean="0">
                <a:solidFill>
                  <a:srgbClr val="FF0000"/>
                </a:solidFill>
                <a:cs typeface="DecoType Naskh Variants" pitchFamily="2" charset="-78"/>
              </a:rPr>
              <a:t>وهو المطلوب </a:t>
            </a:r>
            <a:r>
              <a:rPr lang="en-US" sz="4000" i="1" smtClean="0">
                <a:solidFill>
                  <a:srgbClr val="FF0000"/>
                </a:solidFill>
                <a:latin typeface="Gabriola" pitchFamily="82" charset="0"/>
              </a:rPr>
              <a:t>(e)</a:t>
            </a:r>
            <a:r>
              <a:rPr lang="ar-SA" sz="4000" i="1" dirty="0" smtClean="0">
                <a:solidFill>
                  <a:srgbClr val="FF0000"/>
                </a:solidFill>
                <a:latin typeface="Gabriola" pitchFamily="82" charset="0"/>
              </a:rPr>
              <a:t>.</a:t>
            </a:r>
            <a:endParaRPr lang="en-US" sz="4000" i="1" dirty="0" smtClean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مستقيم 3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4572000" y="152400"/>
            <a:ext cx="4572000" cy="39395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i="1" u="sng" dirty="0" smtClean="0">
                <a:solidFill>
                  <a:srgbClr val="17375E"/>
                </a:solidFill>
                <a:latin typeface="Gabriola" pitchFamily="82" charset="0"/>
              </a:rPr>
              <a:t>The Mean Value Theorem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 </a:t>
            </a:r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if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 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g(x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) is defined and continuous on the interval [</a:t>
            </a:r>
            <a:r>
              <a:rPr lang="en-US" sz="3200" i="1" dirty="0" err="1" smtClean="0">
                <a:solidFill>
                  <a:srgbClr val="17375E"/>
                </a:solidFill>
                <a:latin typeface="Gabriola" pitchFamily="82" charset="0"/>
              </a:rPr>
              <a:t>a,b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] and differentiable on (</a:t>
            </a:r>
            <a:r>
              <a:rPr lang="en-US" sz="3200" i="1" dirty="0" err="1" smtClean="0">
                <a:solidFill>
                  <a:srgbClr val="17375E"/>
                </a:solidFill>
                <a:latin typeface="Gabriola" pitchFamily="82" charset="0"/>
              </a:rPr>
              <a:t>a,b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), then there is at least one number </a:t>
            </a:r>
            <a:r>
              <a:rPr lang="el-GR" sz="3200" b="1" i="1" dirty="0" smtClean="0">
                <a:solidFill>
                  <a:srgbClr val="17375E"/>
                </a:solidFill>
                <a:latin typeface="Gabriola" pitchFamily="82" charset="0"/>
              </a:rPr>
              <a:t> η 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 in the interval (</a:t>
            </a:r>
            <a:r>
              <a:rPr lang="en-US" sz="3200" i="1" dirty="0" err="1" smtClean="0">
                <a:solidFill>
                  <a:srgbClr val="17375E"/>
                </a:solidFill>
                <a:latin typeface="Gabriola" pitchFamily="82" charset="0"/>
              </a:rPr>
              <a:t>a,b</a:t>
            </a:r>
            <a: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  <a:t>) (that is a &lt; c &lt; b) such that </a:t>
            </a:r>
            <a:br>
              <a:rPr lang="en-US" sz="3200" i="1" dirty="0" smtClean="0">
                <a:solidFill>
                  <a:srgbClr val="17375E"/>
                </a:solidFill>
                <a:latin typeface="Gabriola" pitchFamily="82" charset="0"/>
              </a:rPr>
            </a:br>
            <a:endParaRPr lang="ar-SA" dirty="0"/>
          </a:p>
        </p:txBody>
      </p:sp>
      <p:graphicFrame>
        <p:nvGraphicFramePr>
          <p:cNvPr id="158725" name="Object 5"/>
          <p:cNvGraphicFramePr>
            <a:graphicFrameLocks noChangeAspect="1"/>
          </p:cNvGraphicFramePr>
          <p:nvPr/>
        </p:nvGraphicFramePr>
        <p:xfrm>
          <a:off x="5257800" y="3657600"/>
          <a:ext cx="3111500" cy="984250"/>
        </p:xfrm>
        <a:graphic>
          <a:graphicData uri="http://schemas.openxmlformats.org/presentationml/2006/ole">
            <p:oleObj spid="_x0000_s158725" name="Equation" r:id="rId3" imgW="1244520" imgH="393480" progId="Equation.3">
              <p:embed/>
            </p:oleObj>
          </a:graphicData>
        </a:graphic>
      </p:graphicFrame>
      <p:pic>
        <p:nvPicPr>
          <p:cNvPr id="1587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800600"/>
            <a:ext cx="244731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ربع نص 15">
            <a:hlinkClick r:id="rId5" action="ppaction://hlinksldjump"/>
          </p:cNvPr>
          <p:cNvSpPr txBox="1"/>
          <p:nvPr/>
        </p:nvSpPr>
        <p:spPr>
          <a:xfrm>
            <a:off x="4800600" y="6172200"/>
            <a:ext cx="77675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return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6803" name="Picture 3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18874"/>
            <a:ext cx="7924799" cy="634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0"/>
            <a:ext cx="457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000" b="1" i="1" u="sng" dirty="0" smtClean="0">
                <a:solidFill>
                  <a:srgbClr val="17375E"/>
                </a:solidFill>
                <a:latin typeface="Gabriola" pitchFamily="82" charset="0"/>
              </a:rPr>
              <a:t>Definition (Fixed-Point of a Function)</a:t>
            </a:r>
            <a:endParaRPr lang="ar-SA" sz="3000" b="1" i="1" u="sng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572000" y="762000"/>
            <a:ext cx="457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200" i="1" dirty="0" smtClean="0">
                <a:solidFill>
                  <a:srgbClr val="17375E"/>
                </a:solidFill>
                <a:latin typeface="Gabriola" pitchFamily="82" charset="0"/>
              </a:rPr>
              <a:t>A fixed-point of a function </a:t>
            </a:r>
            <a:r>
              <a:rPr lang="en-US" sz="4200" b="1" i="1" dirty="0" smtClean="0">
                <a:solidFill>
                  <a:srgbClr val="17375E"/>
                </a:solidFill>
                <a:latin typeface="Gabriola" pitchFamily="82" charset="0"/>
              </a:rPr>
              <a:t>g(x)</a:t>
            </a:r>
            <a:r>
              <a:rPr lang="en-US" sz="4200" i="1" dirty="0" smtClean="0">
                <a:solidFill>
                  <a:srgbClr val="17375E"/>
                </a:solidFill>
                <a:latin typeface="Gabriola" pitchFamily="82" charset="0"/>
              </a:rPr>
              <a:t> is a real number </a:t>
            </a:r>
            <a:r>
              <a:rPr lang="en-US" sz="42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en-US" sz="4200" i="1" dirty="0" smtClean="0">
                <a:solidFill>
                  <a:srgbClr val="17375E"/>
                </a:solidFill>
                <a:latin typeface="Gabriola" pitchFamily="82" charset="0"/>
              </a:rPr>
              <a:t> such that </a:t>
            </a:r>
            <a:r>
              <a:rPr lang="en-US" sz="4200" b="1" i="1" dirty="0" smtClean="0">
                <a:solidFill>
                  <a:srgbClr val="17375E"/>
                </a:solidFill>
                <a:latin typeface="Gabriola" pitchFamily="82" charset="0"/>
              </a:rPr>
              <a:t>α = g(α)</a:t>
            </a:r>
            <a:r>
              <a:rPr lang="en-US" sz="4200" i="1" dirty="0" smtClean="0">
                <a:solidFill>
                  <a:srgbClr val="17375E"/>
                </a:solidFill>
                <a:latin typeface="Gabriola" pitchFamily="82" charset="0"/>
              </a:rPr>
              <a:t>.</a:t>
            </a:r>
          </a:p>
          <a:p>
            <a:pPr algn="l" rtl="0"/>
            <a:r>
              <a:rPr lang="en-US" sz="4200" i="1" dirty="0" smtClean="0">
                <a:solidFill>
                  <a:srgbClr val="17375E"/>
                </a:solidFill>
                <a:latin typeface="Gabriola" pitchFamily="82" charset="0"/>
              </a:rPr>
              <a:t>For example, </a:t>
            </a:r>
            <a:r>
              <a:rPr lang="en-US" sz="4200" i="1" dirty="0" smtClean="0">
                <a:latin typeface="Gabriola" pitchFamily="82" charset="0"/>
              </a:rPr>
              <a:t>x = 2 </a:t>
            </a:r>
            <a:r>
              <a:rPr lang="en-US" sz="4200" i="1" dirty="0" smtClean="0">
                <a:solidFill>
                  <a:srgbClr val="17375E"/>
                </a:solidFill>
                <a:latin typeface="Gabriola" pitchFamily="82" charset="0"/>
              </a:rPr>
              <a:t>is a fixed-point of the function </a:t>
            </a: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endParaRPr lang="en-US" sz="32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4200" i="1" dirty="0" smtClean="0">
                <a:solidFill>
                  <a:srgbClr val="17375E"/>
                </a:solidFill>
                <a:latin typeface="Gabriola" pitchFamily="82" charset="0"/>
              </a:rPr>
              <a:t>because g(2) = 2.</a:t>
            </a:r>
            <a:endParaRPr lang="ar-SA" sz="42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5105400" y="4419600"/>
          <a:ext cx="3048000" cy="1117600"/>
        </p:xfrm>
        <a:graphic>
          <a:graphicData uri="http://schemas.openxmlformats.org/presentationml/2006/ole">
            <p:oleObj spid="_x0000_s77827" name="Equation" r:id="rId3" imgW="1143000" imgH="419040" progId="Equation.3">
              <p:embed/>
            </p:oleObj>
          </a:graphicData>
        </a:graphic>
      </p:graphicFrame>
      <p:cxnSp>
        <p:nvCxnSpPr>
          <p:cNvPr id="6" name="رابط مستقيم 5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/>
          <p:cNvSpPr txBox="1"/>
          <p:nvPr/>
        </p:nvSpPr>
        <p:spPr>
          <a:xfrm>
            <a:off x="0" y="0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u="sng" dirty="0" smtClean="0">
                <a:solidFill>
                  <a:srgbClr val="0C1D32"/>
                </a:solidFill>
                <a:cs typeface="DecoType Naskh Variants" pitchFamily="2" charset="-78"/>
              </a:rPr>
              <a:t>تعريف النقطة الثابتة لدالة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0" y="838200"/>
            <a:ext cx="457200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200" dirty="0" smtClean="0">
                <a:solidFill>
                  <a:srgbClr val="0C1D32"/>
                </a:solidFill>
                <a:cs typeface="DecoType Naskh Variants" pitchFamily="2" charset="-78"/>
              </a:rPr>
              <a:t>النقطة الثابتة للدالة    </a:t>
            </a:r>
            <a:r>
              <a:rPr lang="en-US" sz="4200" b="1" i="1" dirty="0" smtClean="0">
                <a:solidFill>
                  <a:srgbClr val="17375E"/>
                </a:solidFill>
                <a:latin typeface="Gabriola" pitchFamily="82" charset="0"/>
              </a:rPr>
              <a:t>g(x)</a:t>
            </a:r>
            <a:r>
              <a:rPr lang="ar-SA" sz="4200" b="1" i="1" dirty="0" smtClean="0">
                <a:solidFill>
                  <a:srgbClr val="17375E"/>
                </a:solidFill>
                <a:latin typeface="Gabriola" pitchFamily="82" charset="0"/>
              </a:rPr>
              <a:t> </a:t>
            </a:r>
            <a:r>
              <a:rPr lang="ar-SA" sz="4200" dirty="0" smtClean="0">
                <a:solidFill>
                  <a:srgbClr val="0C1D32"/>
                </a:solidFill>
                <a:cs typeface="DecoType Naskh Variants" pitchFamily="2" charset="-78"/>
              </a:rPr>
              <a:t>هي عدد </a:t>
            </a:r>
            <a:r>
              <a:rPr lang="ar-SA" sz="4200" dirty="0" err="1" smtClean="0">
                <a:solidFill>
                  <a:srgbClr val="0C1D32"/>
                </a:solidFill>
                <a:cs typeface="DecoType Naskh Variants" pitchFamily="2" charset="-78"/>
              </a:rPr>
              <a:t>حقيقي</a:t>
            </a:r>
            <a:r>
              <a:rPr lang="ar-SA" sz="4200" dirty="0" smtClean="0">
                <a:solidFill>
                  <a:srgbClr val="0C1D32"/>
                </a:solidFill>
                <a:cs typeface="DecoType Naskh Variants" pitchFamily="2" charset="-78"/>
              </a:rPr>
              <a:t>   </a:t>
            </a:r>
            <a:r>
              <a:rPr lang="en-US" sz="42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ar-SA" sz="4200" dirty="0" smtClean="0">
                <a:solidFill>
                  <a:srgbClr val="0C1D32"/>
                </a:solidFill>
                <a:cs typeface="DecoType Naskh Variants" pitchFamily="2" charset="-78"/>
              </a:rPr>
              <a:t>   بحيث يتحقق </a:t>
            </a:r>
            <a:r>
              <a:rPr lang="en-US" sz="4200" b="1" i="1" dirty="0" smtClean="0">
                <a:solidFill>
                  <a:srgbClr val="17375E"/>
                </a:solidFill>
                <a:latin typeface="Gabriola" pitchFamily="82" charset="0"/>
              </a:rPr>
              <a:t>α = g(α)</a:t>
            </a:r>
            <a:r>
              <a:rPr lang="ar-SA" sz="4200" dirty="0" smtClean="0">
                <a:solidFill>
                  <a:srgbClr val="17375E"/>
                </a:solidFill>
                <a:latin typeface="Gabriola" pitchFamily="82" charset="0"/>
              </a:rPr>
              <a:t>.</a:t>
            </a:r>
            <a:endParaRPr lang="ar-SA" sz="4200" dirty="0" smtClean="0">
              <a:solidFill>
                <a:srgbClr val="0C1D32"/>
              </a:solidFill>
              <a:cs typeface="DecoType Naskh Variants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2895600"/>
            <a:ext cx="4541859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على سبيل المثال العدد </a:t>
            </a:r>
            <a:r>
              <a:rPr lang="ar-SA" sz="4400" dirty="0" err="1" smtClean="0">
                <a:solidFill>
                  <a:srgbClr val="0C1D32"/>
                </a:solidFill>
                <a:cs typeface="DecoType Naskh Variants" pitchFamily="2" charset="-78"/>
              </a:rPr>
              <a:t>الحقيقي</a:t>
            </a:r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 </a:t>
            </a:r>
            <a:r>
              <a:rPr lang="en-US" sz="4800" i="1" dirty="0" smtClean="0">
                <a:latin typeface="Gabriola" pitchFamily="82" charset="0"/>
              </a:rPr>
              <a:t>x = 2</a:t>
            </a:r>
            <a:r>
              <a:rPr lang="ar-SA" sz="4800" dirty="0" smtClean="0">
                <a:solidFill>
                  <a:srgbClr val="0C1D32"/>
                </a:solidFill>
                <a:cs typeface="DecoType Naskh Variants" pitchFamily="2" charset="-78"/>
              </a:rPr>
              <a:t>    </a:t>
            </a:r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هو نقطة ثابتة للدالة 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3733800" y="5410200"/>
            <a:ext cx="78098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0C1D32"/>
                </a:solidFill>
                <a:cs typeface="DecoType Naskh Variants" pitchFamily="2" charset="-78"/>
              </a:rPr>
              <a:t>لأن</a:t>
            </a:r>
            <a:r>
              <a:rPr lang="ar-SA" dirty="0" smtClean="0"/>
              <a:t> </a:t>
            </a:r>
            <a:endParaRPr lang="ar-SA" dirty="0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838200" y="4419600"/>
          <a:ext cx="3048000" cy="1117600"/>
        </p:xfrm>
        <a:graphic>
          <a:graphicData uri="http://schemas.openxmlformats.org/presentationml/2006/ole">
            <p:oleObj spid="_x0000_s77828" name="Equation" r:id="rId4" imgW="1143000" imgH="419040" progId="Equation.3">
              <p:embed/>
            </p:oleObj>
          </a:graphicData>
        </a:graphic>
      </p:graphicFrame>
      <p:sp>
        <p:nvSpPr>
          <p:cNvPr id="13" name="مستطيل 12"/>
          <p:cNvSpPr/>
          <p:nvPr/>
        </p:nvSpPr>
        <p:spPr>
          <a:xfrm>
            <a:off x="1504878" y="5867400"/>
            <a:ext cx="1747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i="1" dirty="0" smtClean="0">
                <a:solidFill>
                  <a:srgbClr val="17375E"/>
                </a:solidFill>
                <a:latin typeface="Gabriola" pitchFamily="82" charset="0"/>
              </a:rPr>
              <a:t>.</a:t>
            </a:r>
            <a:r>
              <a:rPr lang="en-US" sz="4800" i="1" dirty="0" smtClean="0">
                <a:solidFill>
                  <a:srgbClr val="17375E"/>
                </a:solidFill>
                <a:latin typeface="Gabriola" pitchFamily="82" charset="0"/>
              </a:rPr>
              <a:t>g(2) = 2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4572000" y="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i="1" u="sng" dirty="0" smtClean="0">
                <a:solidFill>
                  <a:srgbClr val="17375E"/>
                </a:solidFill>
                <a:latin typeface="Gabriola" pitchFamily="82" charset="0"/>
              </a:rPr>
              <a:t>Definition (Fixed-Point Method)</a:t>
            </a:r>
            <a:endParaRPr lang="ar-SA" sz="3200" b="1" i="1" u="sng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72000" y="8382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800" i="1" dirty="0" smtClean="0">
                <a:solidFill>
                  <a:srgbClr val="17375E"/>
                </a:solidFill>
                <a:latin typeface="Gabriola" pitchFamily="82" charset="0"/>
              </a:rPr>
              <a:t>The iteration defined in the following</a:t>
            </a:r>
            <a:endParaRPr lang="ar-SA" sz="4800" i="1" dirty="0" smtClean="0">
              <a:solidFill>
                <a:srgbClr val="17375E"/>
              </a:solidFill>
              <a:latin typeface="Gabriola" pitchFamily="82" charset="0"/>
            </a:endParaRPr>
          </a:p>
        </p:txBody>
      </p:sp>
      <p:graphicFrame>
        <p:nvGraphicFramePr>
          <p:cNvPr id="5" name="كائن 4"/>
          <p:cNvGraphicFramePr>
            <a:graphicFrameLocks noChangeAspect="1"/>
          </p:cNvGraphicFramePr>
          <p:nvPr/>
        </p:nvGraphicFramePr>
        <p:xfrm>
          <a:off x="4876800" y="3048000"/>
          <a:ext cx="4030133" cy="609600"/>
        </p:xfrm>
        <a:graphic>
          <a:graphicData uri="http://schemas.openxmlformats.org/presentationml/2006/ole">
            <p:oleObj spid="_x0000_s78851" name="معادلة" r:id="rId3" imgW="1511280" imgH="228600" progId="Equation.3">
              <p:embed/>
            </p:oleObj>
          </a:graphicData>
        </a:graphic>
      </p:graphicFrame>
      <p:sp>
        <p:nvSpPr>
          <p:cNvPr id="6" name="مستطيل 5"/>
          <p:cNvSpPr/>
          <p:nvPr/>
        </p:nvSpPr>
        <p:spPr>
          <a:xfrm>
            <a:off x="4572000" y="4191000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i="1" dirty="0" smtClean="0">
                <a:solidFill>
                  <a:srgbClr val="17375E"/>
                </a:solidFill>
                <a:latin typeface="Gabriola" pitchFamily="82" charset="0"/>
              </a:rPr>
              <a:t>is called the fixed-point method or the fixed-point iteration</a:t>
            </a:r>
            <a:r>
              <a:rPr lang="en-US" i="1" dirty="0" smtClean="0"/>
              <a:t>.</a:t>
            </a:r>
            <a:endParaRPr lang="ar-SA" dirty="0"/>
          </a:p>
        </p:txBody>
      </p:sp>
      <p:cxnSp>
        <p:nvCxnSpPr>
          <p:cNvPr id="8" name="رابط مستقيم 7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ربع نص 8"/>
          <p:cNvSpPr txBox="1"/>
          <p:nvPr/>
        </p:nvSpPr>
        <p:spPr>
          <a:xfrm>
            <a:off x="0" y="443805"/>
            <a:ext cx="45720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u="sng" dirty="0" smtClean="0">
                <a:solidFill>
                  <a:srgbClr val="0C1D32"/>
                </a:solidFill>
                <a:cs typeface="DecoType Naskh Variants" pitchFamily="2" charset="-78"/>
              </a:rPr>
              <a:t>تعريف طريقة النقطة الثابتة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0" y="1358205"/>
            <a:ext cx="4414536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200" dirty="0" smtClean="0">
                <a:solidFill>
                  <a:srgbClr val="0C1D32"/>
                </a:solidFill>
                <a:cs typeface="DecoType Naskh Variants" pitchFamily="2" charset="-78"/>
              </a:rPr>
              <a:t>يعرف التكرار المعطى بالشكل التالي: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0" y="4634805"/>
            <a:ext cx="4572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200" dirty="0" smtClean="0">
                <a:solidFill>
                  <a:srgbClr val="0C1D32"/>
                </a:solidFill>
                <a:cs typeface="DecoType Naskh Variants" pitchFamily="2" charset="-78"/>
              </a:rPr>
              <a:t>على أنه طريقة النقطة الثابتة أو تكرار النقطة الثابتة.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304800" y="3415605"/>
          <a:ext cx="4030663" cy="609600"/>
        </p:xfrm>
        <a:graphic>
          <a:graphicData uri="http://schemas.openxmlformats.org/presentationml/2006/ole">
            <p:oleObj spid="_x0000_s78852" name="معادلة" r:id="rId4" imgW="1511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0"/>
            <a:ext cx="1676400" cy="6858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/>
          <p:cNvSpPr/>
          <p:nvPr/>
        </p:nvSpPr>
        <p:spPr>
          <a:xfrm>
            <a:off x="4572000" y="0"/>
            <a:ext cx="4572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The value of the initial approximation </a:t>
            </a:r>
          </a:p>
          <a:p>
            <a:pPr algn="l" rtl="0"/>
            <a:endParaRPr lang="en-US" sz="4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is chosen arbitrarily and the hope is that the sequence</a:t>
            </a:r>
          </a:p>
          <a:p>
            <a:pPr algn="l" rtl="0"/>
            <a:endParaRPr lang="en-US" sz="4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endParaRPr lang="en-US" sz="4000" i="1" dirty="0" smtClean="0">
              <a:solidFill>
                <a:srgbClr val="17375E"/>
              </a:solidFill>
              <a:latin typeface="Gabriola" pitchFamily="82" charset="0"/>
            </a:endParaRPr>
          </a:p>
          <a:p>
            <a:pPr algn="l" rtl="0"/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converges to a number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 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which will automatically satisfies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f(x) = 0</a:t>
            </a:r>
            <a:r>
              <a:rPr lang="en-US" sz="4000" i="1" dirty="0" smtClean="0">
                <a:solidFill>
                  <a:srgbClr val="17375E"/>
                </a:solidFill>
                <a:latin typeface="Gabriola" pitchFamily="82" charset="0"/>
              </a:rPr>
              <a:t>. 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6553200" y="1295400"/>
          <a:ext cx="609600" cy="844061"/>
        </p:xfrm>
        <a:graphic>
          <a:graphicData uri="http://schemas.openxmlformats.org/presentationml/2006/ole">
            <p:oleObj spid="_x0000_s80898" name="معادلة" r:id="rId3" imgW="164880" imgH="228600" progId="Equation.3">
              <p:embed/>
            </p:oleObj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5715000" y="3259667"/>
          <a:ext cx="2438400" cy="1083733"/>
        </p:xfrm>
        <a:graphic>
          <a:graphicData uri="http://schemas.openxmlformats.org/presentationml/2006/ole">
            <p:oleObj spid="_x0000_s80899" name="معادلة" r:id="rId4" imgW="571320" imgH="253800" progId="Equation.3">
              <p:embed/>
            </p:oleObj>
          </a:graphicData>
        </a:graphic>
      </p:graphicFrame>
      <p:cxnSp>
        <p:nvCxnSpPr>
          <p:cNvPr id="7" name="رابط مستقيم 6"/>
          <p:cNvCxnSpPr/>
          <p:nvPr/>
        </p:nvCxnSpPr>
        <p:spPr>
          <a:xfrm rot="16200000" flipH="1">
            <a:off x="1143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/>
          <p:cNvSpPr txBox="1"/>
          <p:nvPr/>
        </p:nvSpPr>
        <p:spPr>
          <a:xfrm>
            <a:off x="1260902" y="457200"/>
            <a:ext cx="3267240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200" dirty="0" smtClean="0">
                <a:solidFill>
                  <a:srgbClr val="0C1D32"/>
                </a:solidFill>
                <a:cs typeface="DecoType Naskh Variants" pitchFamily="2" charset="-78"/>
              </a:rPr>
              <a:t>قيمة التقريب الابتدائية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057400" y="1136650"/>
          <a:ext cx="609600" cy="844550"/>
        </p:xfrm>
        <a:graphic>
          <a:graphicData uri="http://schemas.openxmlformats.org/presentationml/2006/ole">
            <p:oleObj spid="_x0000_s80900" name="معادلة" r:id="rId5" imgW="164880" imgH="228600" progId="Equation.3">
              <p:embed/>
            </p:oleObj>
          </a:graphicData>
        </a:graphic>
      </p:graphicFrame>
      <p:sp>
        <p:nvSpPr>
          <p:cNvPr id="10" name="مربع نص 9"/>
          <p:cNvSpPr txBox="1"/>
          <p:nvPr/>
        </p:nvSpPr>
        <p:spPr>
          <a:xfrm>
            <a:off x="-54417" y="2209800"/>
            <a:ext cx="4506362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يتم اختيارها بشكل عشوائي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1349928" y="3124200"/>
            <a:ext cx="3254417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200" dirty="0" smtClean="0">
                <a:solidFill>
                  <a:srgbClr val="0C1D32"/>
                </a:solidFill>
                <a:cs typeface="DecoType Naskh Variants" pitchFamily="2" charset="-78"/>
              </a:rPr>
              <a:t>والمطلوب هو أن المتتالية 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37394" y="5029200"/>
            <a:ext cx="4499950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تتقارب لعدد  </a:t>
            </a:r>
            <a:r>
              <a:rPr lang="en-US" sz="4000" b="1" i="1" dirty="0" smtClean="0">
                <a:solidFill>
                  <a:srgbClr val="17375E"/>
                </a:solidFill>
                <a:latin typeface="Gabriola" pitchFamily="82" charset="0"/>
              </a:rPr>
              <a:t>α</a:t>
            </a:r>
            <a:r>
              <a:rPr lang="ar-SA" sz="4000" dirty="0" smtClean="0">
                <a:solidFill>
                  <a:srgbClr val="0C1D32"/>
                </a:solidFill>
                <a:cs typeface="DecoType Naskh Variants" pitchFamily="2" charset="-78"/>
              </a:rPr>
              <a:t> الذي يحقق المعادلة</a:t>
            </a: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1371600" y="3886200"/>
          <a:ext cx="2438400" cy="1084262"/>
        </p:xfrm>
        <a:graphic>
          <a:graphicData uri="http://schemas.openxmlformats.org/presentationml/2006/ole">
            <p:oleObj spid="_x0000_s80901" name="معادلة" r:id="rId6" imgW="571320" imgH="253800" progId="Equation.3">
              <p:embed/>
            </p:oleObj>
          </a:graphicData>
        </a:graphic>
      </p:graphicFrame>
      <p:sp>
        <p:nvSpPr>
          <p:cNvPr id="14" name="مستطيل 13"/>
          <p:cNvSpPr/>
          <p:nvPr/>
        </p:nvSpPr>
        <p:spPr>
          <a:xfrm>
            <a:off x="1413476" y="5791200"/>
            <a:ext cx="1710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800" dirty="0" smtClean="0">
                <a:solidFill>
                  <a:srgbClr val="17375E"/>
                </a:solidFill>
                <a:latin typeface="Gabriola" pitchFamily="82" charset="0"/>
              </a:rPr>
              <a:t>.</a:t>
            </a:r>
            <a:r>
              <a:rPr lang="en-US" sz="4800" b="1" i="1" dirty="0" smtClean="0">
                <a:solidFill>
                  <a:srgbClr val="17375E"/>
                </a:solidFill>
                <a:latin typeface="Gabriola" pitchFamily="82" charset="0"/>
              </a:rPr>
              <a:t>f(x) = 0</a:t>
            </a:r>
            <a:endParaRPr lang="ar-SA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11778</TotalTime>
  <Words>2772</Words>
  <Application>Microsoft Office PowerPoint</Application>
  <PresentationFormat>عرض على الشاشة (3:4)‏</PresentationFormat>
  <Paragraphs>556</Paragraphs>
  <Slides>53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3</vt:i4>
      </vt:variant>
      <vt:variant>
        <vt:lpstr>عناوين الشرائح</vt:lpstr>
      </vt:variant>
      <vt:variant>
        <vt:i4>53</vt:i4>
      </vt:variant>
    </vt:vector>
  </HeadingPairs>
  <TitlesOfParts>
    <vt:vector size="57" baseType="lpstr">
      <vt:lpstr>سمة Office</vt:lpstr>
      <vt:lpstr>Equation</vt:lpstr>
      <vt:lpstr>معادلة</vt:lpstr>
      <vt:lpstr>Microsoft Equation 3.0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hisham</dc:creator>
  <cp:lastModifiedBy>hisham</cp:lastModifiedBy>
  <cp:revision>166</cp:revision>
  <dcterms:created xsi:type="dcterms:W3CDTF">2016-09-14T11:50:27Z</dcterms:created>
  <dcterms:modified xsi:type="dcterms:W3CDTF">2016-10-13T03:20:44Z</dcterms:modified>
</cp:coreProperties>
</file>