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2" r:id="rId2"/>
    <p:sldId id="315" r:id="rId3"/>
    <p:sldId id="288" r:id="rId4"/>
    <p:sldId id="339" r:id="rId5"/>
    <p:sldId id="289" r:id="rId6"/>
    <p:sldId id="290" r:id="rId7"/>
    <p:sldId id="316" r:id="rId8"/>
    <p:sldId id="317" r:id="rId9"/>
    <p:sldId id="318" r:id="rId10"/>
    <p:sldId id="319" r:id="rId11"/>
    <p:sldId id="320" r:id="rId12"/>
    <p:sldId id="327" r:id="rId13"/>
    <p:sldId id="328" r:id="rId14"/>
    <p:sldId id="329" r:id="rId15"/>
    <p:sldId id="330" r:id="rId16"/>
    <p:sldId id="331" r:id="rId17"/>
    <p:sldId id="332" r:id="rId18"/>
    <p:sldId id="335" r:id="rId19"/>
    <p:sldId id="337" r:id="rId20"/>
    <p:sldId id="338" r:id="rId21"/>
    <p:sldId id="336" r:id="rId22"/>
    <p:sldId id="340" r:id="rId23"/>
    <p:sldId id="341" r:id="rId24"/>
    <p:sldId id="342" r:id="rId25"/>
    <p:sldId id="343" r:id="rId26"/>
    <p:sldId id="344" r:id="rId27"/>
    <p:sldId id="345"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1D3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772" autoAdjust="0"/>
    <p:restoredTop sz="94660" autoAdjust="0"/>
  </p:normalViewPr>
  <p:slideViewPr>
    <p:cSldViewPr>
      <p:cViewPr>
        <p:scale>
          <a:sx n="91" d="100"/>
          <a:sy n="91" d="100"/>
        </p:scale>
        <p:origin x="-498" y="-2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6" d="100"/>
        <a:sy n="5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4" Type="http://schemas.openxmlformats.org/officeDocument/2006/relationships/image" Target="../media/image3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41.wmf"/><Relationship Id="rId1" Type="http://schemas.openxmlformats.org/officeDocument/2006/relationships/image" Target="../media/image40.wmf"/><Relationship Id="rId4"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36.wmf"/><Relationship Id="rId1" Type="http://schemas.openxmlformats.org/officeDocument/2006/relationships/image" Target="../media/image43.wmf"/><Relationship Id="rId4"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6.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5" Type="http://schemas.openxmlformats.org/officeDocument/2006/relationships/image" Target="../media/image30.wmf"/><Relationship Id="rId4"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5.wmf"/><Relationship Id="rId4" Type="http://schemas.openxmlformats.org/officeDocument/2006/relationships/image" Target="../media/image2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E2F7834-657C-4EBF-A00E-5224E34E9A2E}" type="datetimeFigureOut">
              <a:rPr lang="ar-SA" smtClean="0"/>
              <a:pPr/>
              <a:t>14/01/1438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E2F7834-657C-4EBF-A00E-5224E34E9A2E}" type="datetimeFigureOut">
              <a:rPr lang="ar-SA" smtClean="0"/>
              <a:pPr/>
              <a:t>14/01/1438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5C4210F-56CC-475D-BF09-2E913B01588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4.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0.bin"/><Relationship Id="rId7" Type="http://schemas.openxmlformats.org/officeDocument/2006/relationships/oleObject" Target="../embeddings/oleObject24.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30.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29.bin"/><Relationship Id="rId5" Type="http://schemas.openxmlformats.org/officeDocument/2006/relationships/oleObject" Target="../embeddings/oleObject28.bin"/><Relationship Id="rId4" Type="http://schemas.openxmlformats.org/officeDocument/2006/relationships/oleObject" Target="../embeddings/oleObject2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5.bin"/><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39.bin"/><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43.bin"/><Relationship Id="rId5" Type="http://schemas.openxmlformats.org/officeDocument/2006/relationships/oleObject" Target="../embeddings/oleObject42.bin"/><Relationship Id="rId4" Type="http://schemas.openxmlformats.org/officeDocument/2006/relationships/oleObject" Target="../embeddings/oleObject41.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4.bin"/><Relationship Id="rId7" Type="http://schemas.openxmlformats.org/officeDocument/2006/relationships/oleObject" Target="../embeddings/oleObject48.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47.bin"/><Relationship Id="rId5" Type="http://schemas.openxmlformats.org/officeDocument/2006/relationships/oleObject" Target="../embeddings/oleObject46.bin"/><Relationship Id="rId4" Type="http://schemas.openxmlformats.org/officeDocument/2006/relationships/oleObject" Target="../embeddings/oleObject45.bin"/></Relationships>
</file>

<file path=ppt/slides/_rels/slide2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embeddings/oleObject1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2667000"/>
            <a:ext cx="9144000" cy="1569660"/>
          </a:xfrm>
          <a:prstGeom prst="rect">
            <a:avLst/>
          </a:prstGeom>
        </p:spPr>
        <p:txBody>
          <a:bodyPr wrap="square">
            <a:spAutoFit/>
          </a:bodyPr>
          <a:lstStyle/>
          <a:p>
            <a:pPr algn="ctr" rtl="0"/>
            <a:r>
              <a:rPr lang="en-US" sz="9600" i="1" dirty="0" smtClean="0">
                <a:solidFill>
                  <a:srgbClr val="17375E"/>
                </a:solidFill>
                <a:latin typeface="Gabriola" pitchFamily="82" charset="0"/>
              </a:rPr>
              <a:t>Newton’s Method</a:t>
            </a:r>
            <a:endParaRPr lang="ar-SA" sz="9600" i="1" dirty="0">
              <a:solidFill>
                <a:srgbClr val="17375E"/>
              </a:solidFill>
              <a:latin typeface="Gabriola" pitchFamily="82" charset="0"/>
            </a:endParaRPr>
          </a:p>
        </p:txBody>
      </p:sp>
      <p:sp>
        <p:nvSpPr>
          <p:cNvPr id="4" name="مربع نص 3"/>
          <p:cNvSpPr txBox="1"/>
          <p:nvPr/>
        </p:nvSpPr>
        <p:spPr>
          <a:xfrm>
            <a:off x="228600" y="304800"/>
            <a:ext cx="301686" cy="369332"/>
          </a:xfrm>
          <a:prstGeom prst="rect">
            <a:avLst/>
          </a:prstGeom>
          <a:noFill/>
        </p:spPr>
        <p:txBody>
          <a:bodyPr wrap="none" rtlCol="1">
            <a:spAutoFit/>
          </a:bodyPr>
          <a:lstStyle/>
          <a:p>
            <a:r>
              <a:rPr lang="en-US" dirty="0" smtClean="0"/>
              <a:t>1</a:t>
            </a:r>
            <a:endParaRPr lang="ar-S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959108"/>
            <a:ext cx="8991600" cy="4832092"/>
          </a:xfrm>
          <a:prstGeom prst="rect">
            <a:avLst/>
          </a:prstGeom>
        </p:spPr>
        <p:txBody>
          <a:bodyPr wrap="square">
            <a:spAutoFit/>
          </a:bodyPr>
          <a:lstStyle/>
          <a:p>
            <a:pPr algn="l" rtl="0"/>
            <a:r>
              <a:rPr lang="en-US" sz="4400" i="1" dirty="0" smtClean="0">
                <a:solidFill>
                  <a:srgbClr val="17375E"/>
                </a:solidFill>
                <a:latin typeface="Gabriola" pitchFamily="82" charset="0"/>
              </a:rPr>
              <a:t>In particular, there may be difficulties if initial approximation is not sufficiently close to the actual root. </a:t>
            </a:r>
          </a:p>
          <a:p>
            <a:pPr algn="l" rtl="0"/>
            <a:r>
              <a:rPr lang="en-US" sz="4400" i="1" dirty="0" smtClean="0">
                <a:solidFill>
                  <a:srgbClr val="17375E"/>
                </a:solidFill>
                <a:latin typeface="Gabriola" pitchFamily="82" charset="0"/>
              </a:rPr>
              <a:t>The most serious problem of the Newton’s method is that some functions are difficult to differentiate analytically, and some functions cannot be differentiated analytically at all. </a:t>
            </a:r>
          </a:p>
        </p:txBody>
      </p:sp>
      <p:sp>
        <p:nvSpPr>
          <p:cNvPr id="4" name="مربع نص 3"/>
          <p:cNvSpPr txBox="1"/>
          <p:nvPr/>
        </p:nvSpPr>
        <p:spPr>
          <a:xfrm>
            <a:off x="111582" y="304800"/>
            <a:ext cx="418704" cy="369332"/>
          </a:xfrm>
          <a:prstGeom prst="rect">
            <a:avLst/>
          </a:prstGeom>
          <a:noFill/>
        </p:spPr>
        <p:txBody>
          <a:bodyPr wrap="none" rtlCol="1">
            <a:spAutoFit/>
          </a:bodyPr>
          <a:lstStyle/>
          <a:p>
            <a:r>
              <a:rPr lang="en-US" dirty="0" smtClean="0"/>
              <a:t>10</a:t>
            </a: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914400"/>
            <a:ext cx="8991600" cy="4832092"/>
          </a:xfrm>
          <a:prstGeom prst="rect">
            <a:avLst/>
          </a:prstGeom>
        </p:spPr>
        <p:txBody>
          <a:bodyPr wrap="square">
            <a:spAutoFit/>
          </a:bodyPr>
          <a:lstStyle/>
          <a:p>
            <a:pPr algn="l" rtl="0"/>
            <a:r>
              <a:rPr lang="en-US" sz="4400" i="1" dirty="0" smtClean="0">
                <a:solidFill>
                  <a:srgbClr val="17375E"/>
                </a:solidFill>
                <a:latin typeface="Gabriola" pitchFamily="82" charset="0"/>
              </a:rPr>
              <a:t>The Newton’s method is not restricted to one- dimension only. </a:t>
            </a:r>
          </a:p>
          <a:p>
            <a:pPr algn="l" rtl="0"/>
            <a:r>
              <a:rPr lang="en-US" sz="4400" i="1" dirty="0" smtClean="0">
                <a:solidFill>
                  <a:srgbClr val="17375E"/>
                </a:solidFill>
                <a:latin typeface="Gabriola" pitchFamily="82" charset="0"/>
              </a:rPr>
              <a:t>The method readily generalizes to multiple dimensions. </a:t>
            </a:r>
          </a:p>
          <a:p>
            <a:pPr algn="l" rtl="0"/>
            <a:r>
              <a:rPr lang="en-US" sz="4400" i="1" dirty="0" smtClean="0">
                <a:solidFill>
                  <a:srgbClr val="17375E"/>
                </a:solidFill>
                <a:latin typeface="Gabriola" pitchFamily="82" charset="0"/>
              </a:rPr>
              <a:t>It should be noted that this method is suitable for finding real as well as imaginary roots of the polynomials.</a:t>
            </a:r>
            <a:endParaRPr lang="ar-SA" sz="4400" i="1" dirty="0" smtClean="0">
              <a:solidFill>
                <a:srgbClr val="17375E"/>
              </a:solidFill>
              <a:latin typeface="Gabriola" pitchFamily="82" charset="0"/>
            </a:endParaRPr>
          </a:p>
        </p:txBody>
      </p:sp>
      <p:sp>
        <p:nvSpPr>
          <p:cNvPr id="4" name="مربع نص 3"/>
          <p:cNvSpPr txBox="1"/>
          <p:nvPr/>
        </p:nvSpPr>
        <p:spPr>
          <a:xfrm>
            <a:off x="111582" y="304800"/>
            <a:ext cx="418704" cy="369332"/>
          </a:xfrm>
          <a:prstGeom prst="rect">
            <a:avLst/>
          </a:prstGeom>
          <a:noFill/>
        </p:spPr>
        <p:txBody>
          <a:bodyPr wrap="none" rtlCol="1">
            <a:spAutoFit/>
          </a:bodyPr>
          <a:lstStyle/>
          <a:p>
            <a:r>
              <a:rPr lang="en-US" dirty="0" smtClean="0"/>
              <a:t>11</a:t>
            </a:r>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82" name="Picture 2" descr="http://mathfaculty.fullerton.edu/mathews/a2001/Animations/RootFinding/NewtonMethod/Newtonaa.gif"/>
          <p:cNvPicPr>
            <a:picLocks noChangeAspect="1" noChangeArrowheads="1" noCrop="1"/>
          </p:cNvPicPr>
          <p:nvPr/>
        </p:nvPicPr>
        <p:blipFill>
          <a:blip r:embed="rId2">
            <a:clrChange>
              <a:clrFrom>
                <a:srgbClr val="FFFFFF"/>
              </a:clrFrom>
              <a:clrTo>
                <a:srgbClr val="FFFFFF">
                  <a:alpha val="0"/>
                </a:srgbClr>
              </a:clrTo>
            </a:clrChange>
          </a:blip>
          <a:srcRect/>
          <a:stretch>
            <a:fillRect/>
          </a:stretch>
        </p:blipFill>
        <p:spPr bwMode="auto">
          <a:xfrm>
            <a:off x="1600200" y="1295400"/>
            <a:ext cx="6096000" cy="4572000"/>
          </a:xfrm>
          <a:prstGeom prst="rect">
            <a:avLst/>
          </a:prstGeom>
          <a:noFill/>
        </p:spPr>
      </p:pic>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ربع نص 3"/>
          <p:cNvSpPr txBox="1"/>
          <p:nvPr/>
        </p:nvSpPr>
        <p:spPr>
          <a:xfrm>
            <a:off x="111583" y="304800"/>
            <a:ext cx="418704" cy="369332"/>
          </a:xfrm>
          <a:prstGeom prst="rect">
            <a:avLst/>
          </a:prstGeom>
          <a:noFill/>
        </p:spPr>
        <p:txBody>
          <a:bodyPr wrap="none" rtlCol="1">
            <a:spAutoFit/>
          </a:bodyPr>
          <a:lstStyle/>
          <a:p>
            <a:r>
              <a:rPr lang="en-US" dirty="0" smtClean="0"/>
              <a:t>12</a:t>
            </a:r>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858" name="Picture 2" descr="http://mathfaculty.fullerton.edu/mathews/a2001/Animations/RootFinding/NewtonMethod/Newtonbb.gif"/>
          <p:cNvPicPr>
            <a:picLocks noChangeAspect="1" noChangeArrowheads="1" noCrop="1"/>
          </p:cNvPicPr>
          <p:nvPr/>
        </p:nvPicPr>
        <p:blipFill>
          <a:blip r:embed="rId2"/>
          <a:srcRect/>
          <a:stretch>
            <a:fillRect/>
          </a:stretch>
        </p:blipFill>
        <p:spPr bwMode="auto">
          <a:xfrm>
            <a:off x="1447800" y="1219200"/>
            <a:ext cx="6096000" cy="4572000"/>
          </a:xfrm>
          <a:prstGeom prst="rect">
            <a:avLst/>
          </a:prstGeom>
          <a:noFill/>
        </p:spPr>
      </p:pic>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ربع نص 3"/>
          <p:cNvSpPr txBox="1"/>
          <p:nvPr/>
        </p:nvSpPr>
        <p:spPr>
          <a:xfrm>
            <a:off x="89139" y="304800"/>
            <a:ext cx="441147" cy="369332"/>
          </a:xfrm>
          <a:prstGeom prst="rect">
            <a:avLst/>
          </a:prstGeom>
          <a:noFill/>
        </p:spPr>
        <p:txBody>
          <a:bodyPr wrap="none" rtlCol="1">
            <a:spAutoFit/>
          </a:bodyPr>
          <a:lstStyle/>
          <a:p>
            <a:r>
              <a:rPr lang="ar-SA" dirty="0" smtClean="0"/>
              <a:t>13</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0834" name="Picture 2" descr="http://mathfaculty.fullerton.edu/mathews/a2001/Animations/RootFinding/NewtonMethod/Newtoncc.gif"/>
          <p:cNvPicPr>
            <a:picLocks noChangeAspect="1" noChangeArrowheads="1" noCrop="1"/>
          </p:cNvPicPr>
          <p:nvPr/>
        </p:nvPicPr>
        <p:blipFill>
          <a:blip r:embed="rId2"/>
          <a:srcRect/>
          <a:stretch>
            <a:fillRect/>
          </a:stretch>
        </p:blipFill>
        <p:spPr bwMode="auto">
          <a:xfrm>
            <a:off x="1676400" y="990600"/>
            <a:ext cx="6096000" cy="4572000"/>
          </a:xfrm>
          <a:prstGeom prst="rect">
            <a:avLst/>
          </a:prstGeom>
          <a:noFill/>
        </p:spPr>
      </p:pic>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ربع نص 3"/>
          <p:cNvSpPr txBox="1"/>
          <p:nvPr/>
        </p:nvSpPr>
        <p:spPr>
          <a:xfrm>
            <a:off x="111582" y="304800"/>
            <a:ext cx="418704" cy="369332"/>
          </a:xfrm>
          <a:prstGeom prst="rect">
            <a:avLst/>
          </a:prstGeom>
          <a:noFill/>
        </p:spPr>
        <p:txBody>
          <a:bodyPr wrap="none" rtlCol="1">
            <a:spAutoFit/>
          </a:bodyPr>
          <a:lstStyle/>
          <a:p>
            <a:r>
              <a:rPr lang="en-US" dirty="0" smtClean="0"/>
              <a:t>14</a:t>
            </a:r>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810" name="Picture 2" descr="http://mathfaculty.fullerton.edu/mathews/a2001/Animations/RootFinding/NewtonMethod/Newtonee.gif"/>
          <p:cNvPicPr>
            <a:picLocks noChangeAspect="1" noChangeArrowheads="1" noCrop="1"/>
          </p:cNvPicPr>
          <p:nvPr/>
        </p:nvPicPr>
        <p:blipFill>
          <a:blip r:embed="rId2"/>
          <a:srcRect/>
          <a:stretch>
            <a:fillRect/>
          </a:stretch>
        </p:blipFill>
        <p:spPr bwMode="auto">
          <a:xfrm>
            <a:off x="1447800" y="1447800"/>
            <a:ext cx="6096000" cy="4572000"/>
          </a:xfrm>
          <a:prstGeom prst="rect">
            <a:avLst/>
          </a:prstGeom>
          <a:noFill/>
        </p:spPr>
      </p:pic>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ربع نص 3"/>
          <p:cNvSpPr txBox="1"/>
          <p:nvPr/>
        </p:nvSpPr>
        <p:spPr>
          <a:xfrm>
            <a:off x="111582" y="304800"/>
            <a:ext cx="418704" cy="369332"/>
          </a:xfrm>
          <a:prstGeom prst="rect">
            <a:avLst/>
          </a:prstGeom>
          <a:noFill/>
        </p:spPr>
        <p:txBody>
          <a:bodyPr wrap="none" rtlCol="1">
            <a:spAutoFit/>
          </a:bodyPr>
          <a:lstStyle/>
          <a:p>
            <a:r>
              <a:rPr lang="en-US" dirty="0" smtClean="0"/>
              <a:t>15</a:t>
            </a:r>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AutoShape 2" descr="http://mathfaculty.fullerton.edu/mathews/a2001/Animations/RootFinding/NewtonMethod/Newtonff.gif"/>
          <p:cNvSpPr>
            <a:spLocks noChangeAspect="1" noChangeArrowheads="1"/>
          </p:cNvSpPr>
          <p:nvPr/>
        </p:nvSpPr>
        <p:spPr bwMode="auto">
          <a:xfrm>
            <a:off x="-61913" y="-136525"/>
            <a:ext cx="304801" cy="304800"/>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118788" name="Picture 4" descr="http://mathfaculty.fullerton.edu/mathews/a2001/Animations/RootFinding/NewtonMethod/Newtonff.gif"/>
          <p:cNvPicPr>
            <a:picLocks noChangeAspect="1" noChangeArrowheads="1" noCrop="1"/>
          </p:cNvPicPr>
          <p:nvPr/>
        </p:nvPicPr>
        <p:blipFill>
          <a:blip r:embed="rId2"/>
          <a:srcRect/>
          <a:stretch>
            <a:fillRect/>
          </a:stretch>
        </p:blipFill>
        <p:spPr bwMode="auto">
          <a:xfrm>
            <a:off x="1752600" y="990600"/>
            <a:ext cx="6096000" cy="4572000"/>
          </a:xfrm>
          <a:prstGeom prst="rect">
            <a:avLst/>
          </a:prstGeom>
          <a:noFill/>
        </p:spPr>
      </p:pic>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مربع نص 4"/>
          <p:cNvSpPr txBox="1"/>
          <p:nvPr/>
        </p:nvSpPr>
        <p:spPr>
          <a:xfrm>
            <a:off x="111582" y="304800"/>
            <a:ext cx="418704" cy="369332"/>
          </a:xfrm>
          <a:prstGeom prst="rect">
            <a:avLst/>
          </a:prstGeom>
          <a:noFill/>
        </p:spPr>
        <p:txBody>
          <a:bodyPr wrap="none" rtlCol="1">
            <a:spAutoFit/>
          </a:bodyPr>
          <a:lstStyle/>
          <a:p>
            <a:r>
              <a:rPr lang="en-US" dirty="0" smtClean="0"/>
              <a:t>16</a:t>
            </a:r>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17762" name="Picture 2" descr="File:NewtonIteration Ani.gif"/>
          <p:cNvPicPr>
            <a:picLocks noChangeAspect="1" noChangeArrowheads="1" noCrop="1"/>
          </p:cNvPicPr>
          <p:nvPr/>
        </p:nvPicPr>
        <p:blipFill>
          <a:blip r:embed="rId2">
            <a:clrChange>
              <a:clrFrom>
                <a:srgbClr val="FFFFFF"/>
              </a:clrFrom>
              <a:clrTo>
                <a:srgbClr val="FFFFFF">
                  <a:alpha val="0"/>
                </a:srgbClr>
              </a:clrTo>
            </a:clrChange>
          </a:blip>
          <a:srcRect/>
          <a:stretch>
            <a:fillRect/>
          </a:stretch>
        </p:blipFill>
        <p:spPr bwMode="auto">
          <a:xfrm>
            <a:off x="1143000" y="914400"/>
            <a:ext cx="6410325" cy="4572000"/>
          </a:xfrm>
          <a:prstGeom prst="rect">
            <a:avLst/>
          </a:prstGeom>
          <a:noFill/>
        </p:spPr>
      </p:pic>
      <p:sp>
        <p:nvSpPr>
          <p:cNvPr id="4" name="مربع نص 3"/>
          <p:cNvSpPr txBox="1"/>
          <p:nvPr/>
        </p:nvSpPr>
        <p:spPr>
          <a:xfrm>
            <a:off x="111582" y="304800"/>
            <a:ext cx="418704" cy="369332"/>
          </a:xfrm>
          <a:prstGeom prst="rect">
            <a:avLst/>
          </a:prstGeom>
          <a:noFill/>
        </p:spPr>
        <p:txBody>
          <a:bodyPr wrap="none" rtlCol="1">
            <a:spAutoFit/>
          </a:bodyPr>
          <a:lstStyle/>
          <a:p>
            <a:r>
              <a:rPr lang="en-US" dirty="0" smtClean="0"/>
              <a:t>17</a:t>
            </a:r>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مستطيل 10"/>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143000"/>
            <a:ext cx="9144000" cy="5078313"/>
          </a:xfrm>
          <a:prstGeom prst="rect">
            <a:avLst/>
          </a:prstGeom>
        </p:spPr>
        <p:txBody>
          <a:bodyPr wrap="square">
            <a:spAutoFit/>
          </a:bodyPr>
          <a:lstStyle/>
          <a:p>
            <a:pPr algn="l" rtl="0"/>
            <a:endParaRPr lang="en-US" sz="3600" i="1" dirty="0" smtClean="0">
              <a:solidFill>
                <a:srgbClr val="17375E"/>
              </a:solidFill>
              <a:latin typeface="Gabriola" pitchFamily="82" charset="0"/>
            </a:endParaRPr>
          </a:p>
          <a:p>
            <a:pPr algn="l" rtl="0"/>
            <a:r>
              <a:rPr lang="en-US" sz="3600" i="1" dirty="0" smtClean="0">
                <a:solidFill>
                  <a:srgbClr val="17375E"/>
                </a:solidFill>
                <a:latin typeface="Gabriola" pitchFamily="82" charset="0"/>
              </a:rPr>
              <a:t>Assume that                      and there exists a number </a:t>
            </a:r>
            <a:r>
              <a:rPr lang="en-US" sz="3600" b="1" i="1" dirty="0" smtClean="0">
                <a:solidFill>
                  <a:srgbClr val="17375E"/>
                </a:solidFill>
                <a:latin typeface="Gabriola" pitchFamily="82" charset="0"/>
              </a:rPr>
              <a:t>α</a:t>
            </a:r>
            <a:r>
              <a:rPr lang="en-US" sz="3600" i="1" dirty="0" smtClean="0">
                <a:solidFill>
                  <a:srgbClr val="17375E"/>
                </a:solidFill>
                <a:latin typeface="Gabriola" pitchFamily="82" charset="0"/>
              </a:rPr>
              <a:t> ∈ </a:t>
            </a:r>
            <a:r>
              <a:rPr lang="en-US" sz="3600" dirty="0" smtClean="0">
                <a:solidFill>
                  <a:srgbClr val="17375E"/>
                </a:solidFill>
                <a:latin typeface="Gabriola" pitchFamily="82" charset="0"/>
              </a:rPr>
              <a:t>[a, b]</a:t>
            </a:r>
            <a:r>
              <a:rPr lang="en-US" sz="3600" i="1" dirty="0" smtClean="0">
                <a:solidFill>
                  <a:srgbClr val="17375E"/>
                </a:solidFill>
                <a:latin typeface="Gabriola" pitchFamily="82" charset="0"/>
              </a:rPr>
              <a:t>, where f(</a:t>
            </a:r>
            <a:r>
              <a:rPr lang="en-US" sz="3600" b="1" i="1" dirty="0" smtClean="0">
                <a:solidFill>
                  <a:srgbClr val="17375E"/>
                </a:solidFill>
                <a:latin typeface="Gabriola" pitchFamily="82" charset="0"/>
              </a:rPr>
              <a:t>α</a:t>
            </a:r>
            <a:r>
              <a:rPr lang="en-US" sz="3600" i="1" dirty="0" smtClean="0">
                <a:solidFill>
                  <a:srgbClr val="17375E"/>
                </a:solidFill>
                <a:latin typeface="Gabriola" pitchFamily="82" charset="0"/>
              </a:rPr>
              <a:t>) = 0. </a:t>
            </a:r>
          </a:p>
          <a:p>
            <a:pPr algn="l" rtl="0"/>
            <a:r>
              <a:rPr lang="en-US" sz="3600" i="1" dirty="0" smtClean="0">
                <a:solidFill>
                  <a:srgbClr val="17375E"/>
                </a:solidFill>
                <a:latin typeface="Gabriola" pitchFamily="82" charset="0"/>
              </a:rPr>
              <a:t>If                      , then there exists a number </a:t>
            </a:r>
            <a:r>
              <a:rPr lang="en-US" sz="3600" b="1" i="1" dirty="0" smtClean="0">
                <a:solidFill>
                  <a:srgbClr val="17375E"/>
                </a:solidFill>
                <a:latin typeface="Gabriola" pitchFamily="82" charset="0"/>
              </a:rPr>
              <a:t>δ &gt; 0 </a:t>
            </a:r>
            <a:r>
              <a:rPr lang="en-US" sz="3600" i="1" dirty="0" smtClean="0">
                <a:solidFill>
                  <a:srgbClr val="17375E"/>
                </a:solidFill>
                <a:latin typeface="Gabriola" pitchFamily="82" charset="0"/>
              </a:rPr>
              <a:t>such that the sequence                  defined by the iteration</a:t>
            </a:r>
          </a:p>
          <a:p>
            <a:pPr algn="l" rtl="0"/>
            <a:endParaRPr lang="en-US" sz="3600" i="1" dirty="0" smtClean="0">
              <a:solidFill>
                <a:srgbClr val="17375E"/>
              </a:solidFill>
              <a:latin typeface="Gabriola" pitchFamily="82" charset="0"/>
            </a:endParaRPr>
          </a:p>
          <a:p>
            <a:pPr algn="l" rtl="0"/>
            <a:endParaRPr lang="en-US" sz="3600" i="1" dirty="0" smtClean="0">
              <a:solidFill>
                <a:srgbClr val="17375E"/>
              </a:solidFill>
              <a:latin typeface="Gabriola" pitchFamily="82" charset="0"/>
            </a:endParaRPr>
          </a:p>
          <a:p>
            <a:pPr algn="l" rtl="0"/>
            <a:r>
              <a:rPr lang="en-US" sz="3600" i="1" dirty="0" smtClean="0">
                <a:solidFill>
                  <a:srgbClr val="17375E"/>
                </a:solidFill>
                <a:latin typeface="Gabriola" pitchFamily="82" charset="0"/>
              </a:rPr>
              <a:t>will converges to </a:t>
            </a:r>
            <a:r>
              <a:rPr lang="en-US" sz="3600" b="1" i="1" dirty="0" smtClean="0">
                <a:solidFill>
                  <a:srgbClr val="17375E"/>
                </a:solidFill>
                <a:latin typeface="Gabriola" pitchFamily="82" charset="0"/>
              </a:rPr>
              <a:t>α</a:t>
            </a:r>
            <a:r>
              <a:rPr lang="en-US" sz="3600" i="1" dirty="0" smtClean="0">
                <a:solidFill>
                  <a:srgbClr val="17375E"/>
                </a:solidFill>
                <a:latin typeface="Gabriola" pitchFamily="82" charset="0"/>
              </a:rPr>
              <a:t>  for any initial approximation                           </a:t>
            </a:r>
          </a:p>
          <a:p>
            <a:pPr algn="l" rtl="0"/>
            <a:endParaRPr lang="en-US" sz="3600" i="1" dirty="0" smtClean="0">
              <a:solidFill>
                <a:srgbClr val="17375E"/>
              </a:solidFill>
              <a:latin typeface="Gabriola" pitchFamily="82" charset="0"/>
            </a:endParaRPr>
          </a:p>
        </p:txBody>
      </p:sp>
      <p:graphicFrame>
        <p:nvGraphicFramePr>
          <p:cNvPr id="114689" name="Object 1"/>
          <p:cNvGraphicFramePr>
            <a:graphicFrameLocks noChangeAspect="1"/>
          </p:cNvGraphicFramePr>
          <p:nvPr/>
        </p:nvGraphicFramePr>
        <p:xfrm>
          <a:off x="1981200" y="1855887"/>
          <a:ext cx="1517650" cy="457200"/>
        </p:xfrm>
        <a:graphic>
          <a:graphicData uri="http://schemas.openxmlformats.org/presentationml/2006/ole">
            <p:oleObj spid="_x0000_s114689" name="Equation" r:id="rId3" imgW="761760" imgH="228600" progId="Equation.3">
              <p:embed/>
            </p:oleObj>
          </a:graphicData>
        </a:graphic>
      </p:graphicFrame>
      <p:graphicFrame>
        <p:nvGraphicFramePr>
          <p:cNvPr id="114690" name="Object 2"/>
          <p:cNvGraphicFramePr>
            <a:graphicFrameLocks noChangeAspect="1"/>
          </p:cNvGraphicFramePr>
          <p:nvPr/>
        </p:nvGraphicFramePr>
        <p:xfrm>
          <a:off x="609600" y="2971800"/>
          <a:ext cx="1243012" cy="406400"/>
        </p:xfrm>
        <a:graphic>
          <a:graphicData uri="http://schemas.openxmlformats.org/presentationml/2006/ole">
            <p:oleObj spid="_x0000_s114690" name="Equation" r:id="rId4" imgW="622080" imgH="203040" progId="Equation.3">
              <p:embed/>
            </p:oleObj>
          </a:graphicData>
        </a:graphic>
      </p:graphicFrame>
      <p:graphicFrame>
        <p:nvGraphicFramePr>
          <p:cNvPr id="114691" name="Object 3"/>
          <p:cNvGraphicFramePr>
            <a:graphicFrameLocks noChangeAspect="1"/>
          </p:cNvGraphicFramePr>
          <p:nvPr/>
        </p:nvGraphicFramePr>
        <p:xfrm>
          <a:off x="1524000" y="3455988"/>
          <a:ext cx="1087438" cy="639762"/>
        </p:xfrm>
        <a:graphic>
          <a:graphicData uri="http://schemas.openxmlformats.org/presentationml/2006/ole">
            <p:oleObj spid="_x0000_s114691" name="Equation" r:id="rId5" imgW="431640" imgH="253800" progId="Equation.3">
              <p:embed/>
            </p:oleObj>
          </a:graphicData>
        </a:graphic>
      </p:graphicFrame>
      <p:graphicFrame>
        <p:nvGraphicFramePr>
          <p:cNvPr id="114692" name="Object 4"/>
          <p:cNvGraphicFramePr>
            <a:graphicFrameLocks noChangeAspect="1"/>
          </p:cNvGraphicFramePr>
          <p:nvPr/>
        </p:nvGraphicFramePr>
        <p:xfrm>
          <a:off x="1752600" y="4192687"/>
          <a:ext cx="5408613" cy="863600"/>
        </p:xfrm>
        <a:graphic>
          <a:graphicData uri="http://schemas.openxmlformats.org/presentationml/2006/ole">
            <p:oleObj spid="_x0000_s114692" name="Equation" r:id="rId6" imgW="2705040" imgH="431640" progId="Equation.3">
              <p:embed/>
            </p:oleObj>
          </a:graphicData>
        </a:graphic>
      </p:graphicFrame>
      <p:sp>
        <p:nvSpPr>
          <p:cNvPr id="9" name="مستطيل 8"/>
          <p:cNvSpPr/>
          <p:nvPr/>
        </p:nvSpPr>
        <p:spPr>
          <a:xfrm>
            <a:off x="304800" y="685800"/>
            <a:ext cx="1460656" cy="769441"/>
          </a:xfrm>
          <a:prstGeom prst="rect">
            <a:avLst/>
          </a:prstGeom>
        </p:spPr>
        <p:txBody>
          <a:bodyPr wrap="none">
            <a:spAutoFit/>
          </a:bodyPr>
          <a:lstStyle/>
          <a:p>
            <a:pPr algn="l" rtl="0"/>
            <a:r>
              <a:rPr lang="en-US" sz="4400" b="1" i="1" u="sng" dirty="0" smtClean="0">
                <a:solidFill>
                  <a:srgbClr val="17375E"/>
                </a:solidFill>
                <a:latin typeface="Gabriola" pitchFamily="82" charset="0"/>
              </a:rPr>
              <a:t>Lemma</a:t>
            </a:r>
          </a:p>
        </p:txBody>
      </p:sp>
      <p:graphicFrame>
        <p:nvGraphicFramePr>
          <p:cNvPr id="114693" name="Object 5"/>
          <p:cNvGraphicFramePr>
            <a:graphicFrameLocks noChangeAspect="1"/>
          </p:cNvGraphicFramePr>
          <p:nvPr/>
        </p:nvGraphicFramePr>
        <p:xfrm>
          <a:off x="6859587" y="5181600"/>
          <a:ext cx="2208213" cy="457200"/>
        </p:xfrm>
        <a:graphic>
          <a:graphicData uri="http://schemas.openxmlformats.org/presentationml/2006/ole">
            <p:oleObj spid="_x0000_s114693" name="Equation" r:id="rId7" imgW="1104840" imgH="228600" progId="Equation.3">
              <p:embed/>
            </p:oleObj>
          </a:graphicData>
        </a:graphic>
      </p:graphicFrame>
      <p:sp>
        <p:nvSpPr>
          <p:cNvPr id="10" name="مربع نص 9"/>
          <p:cNvSpPr txBox="1"/>
          <p:nvPr/>
        </p:nvSpPr>
        <p:spPr>
          <a:xfrm>
            <a:off x="111582" y="304800"/>
            <a:ext cx="418704" cy="369332"/>
          </a:xfrm>
          <a:prstGeom prst="rect">
            <a:avLst/>
          </a:prstGeom>
          <a:noFill/>
        </p:spPr>
        <p:txBody>
          <a:bodyPr wrap="none" rtlCol="1">
            <a:spAutoFit/>
          </a:bodyPr>
          <a:lstStyle/>
          <a:p>
            <a:r>
              <a:rPr lang="en-US" dirty="0" smtClean="0"/>
              <a:t>18</a:t>
            </a:r>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865287"/>
            <a:ext cx="9144000" cy="5078313"/>
          </a:xfrm>
          <a:prstGeom prst="rect">
            <a:avLst/>
          </a:prstGeom>
        </p:spPr>
        <p:txBody>
          <a:bodyPr wrap="square">
            <a:spAutoFit/>
          </a:bodyPr>
          <a:lstStyle/>
          <a:p>
            <a:pPr algn="l" rtl="0"/>
            <a:r>
              <a:rPr lang="en-US" sz="3600" i="1" dirty="0" smtClean="0">
                <a:solidFill>
                  <a:srgbClr val="17375E"/>
                </a:solidFill>
                <a:latin typeface="Gabriola" pitchFamily="82" charset="0"/>
              </a:rPr>
              <a:t>The Newton’s method uses the iteration function</a:t>
            </a:r>
          </a:p>
          <a:p>
            <a:pPr algn="l" rtl="0"/>
            <a:endParaRPr lang="en-US" sz="3600" i="1" dirty="0" smtClean="0">
              <a:solidFill>
                <a:srgbClr val="17375E"/>
              </a:solidFill>
              <a:latin typeface="Gabriola" pitchFamily="82" charset="0"/>
            </a:endParaRPr>
          </a:p>
          <a:p>
            <a:pPr algn="l" rtl="0"/>
            <a:endParaRPr lang="en-US" sz="3600" i="1" dirty="0" smtClean="0">
              <a:solidFill>
                <a:srgbClr val="17375E"/>
              </a:solidFill>
              <a:latin typeface="Gabriola" pitchFamily="82" charset="0"/>
            </a:endParaRPr>
          </a:p>
          <a:p>
            <a:pPr algn="l" rtl="0"/>
            <a:r>
              <a:rPr lang="en-US" sz="3600" i="1" dirty="0" smtClean="0">
                <a:solidFill>
                  <a:srgbClr val="17375E"/>
                </a:solidFill>
                <a:latin typeface="Gabriola" pitchFamily="82" charset="0"/>
              </a:rPr>
              <a:t>is called the </a:t>
            </a:r>
            <a:r>
              <a:rPr lang="en-US" sz="3600" b="1" i="1" dirty="0" smtClean="0">
                <a:solidFill>
                  <a:srgbClr val="17375E"/>
                </a:solidFill>
                <a:latin typeface="Gabriola" pitchFamily="82" charset="0"/>
              </a:rPr>
              <a:t>Newton’s iteration function</a:t>
            </a:r>
            <a:r>
              <a:rPr lang="en-US" sz="3600" i="1" dirty="0" smtClean="0">
                <a:solidFill>
                  <a:srgbClr val="17375E"/>
                </a:solidFill>
                <a:latin typeface="Gabriola" pitchFamily="82" charset="0"/>
              </a:rPr>
              <a:t>. </a:t>
            </a:r>
          </a:p>
          <a:p>
            <a:pPr algn="l" rtl="0"/>
            <a:r>
              <a:rPr lang="en-US" sz="3600" i="1" dirty="0" smtClean="0">
                <a:solidFill>
                  <a:srgbClr val="17375E"/>
                </a:solidFill>
                <a:latin typeface="Gabriola" pitchFamily="82" charset="0"/>
              </a:rPr>
              <a:t>Since f(</a:t>
            </a:r>
            <a:r>
              <a:rPr lang="en-US" sz="3600" b="1" i="1" dirty="0" smtClean="0">
                <a:solidFill>
                  <a:srgbClr val="17375E"/>
                </a:solidFill>
                <a:latin typeface="Gabriola" pitchFamily="82" charset="0"/>
              </a:rPr>
              <a:t>α</a:t>
            </a:r>
            <a:r>
              <a:rPr lang="en-US" sz="3600" i="1" dirty="0" smtClean="0">
                <a:solidFill>
                  <a:srgbClr val="17375E"/>
                </a:solidFill>
                <a:latin typeface="Gabriola" pitchFamily="82" charset="0"/>
              </a:rPr>
              <a:t>) = 0, it is easy to see that g(</a:t>
            </a:r>
            <a:r>
              <a:rPr lang="en-US" sz="3600" b="1" i="1" dirty="0" smtClean="0">
                <a:solidFill>
                  <a:srgbClr val="17375E"/>
                </a:solidFill>
                <a:latin typeface="Gabriola" pitchFamily="82" charset="0"/>
              </a:rPr>
              <a:t>α</a:t>
            </a:r>
            <a:r>
              <a:rPr lang="en-US" sz="3600" i="1" dirty="0" smtClean="0">
                <a:solidFill>
                  <a:srgbClr val="17375E"/>
                </a:solidFill>
                <a:latin typeface="Gabriola" pitchFamily="82" charset="0"/>
              </a:rPr>
              <a:t>) = </a:t>
            </a:r>
            <a:r>
              <a:rPr lang="en-US" sz="3600" b="1" i="1" dirty="0" smtClean="0">
                <a:solidFill>
                  <a:srgbClr val="17375E"/>
                </a:solidFill>
                <a:latin typeface="Gabriola" pitchFamily="82" charset="0"/>
              </a:rPr>
              <a:t>α</a:t>
            </a:r>
            <a:r>
              <a:rPr lang="en-US" sz="3600" i="1" dirty="0" smtClean="0">
                <a:solidFill>
                  <a:srgbClr val="17375E"/>
                </a:solidFill>
                <a:latin typeface="Gabriola" pitchFamily="82" charset="0"/>
              </a:rPr>
              <a:t>. </a:t>
            </a:r>
          </a:p>
          <a:p>
            <a:pPr algn="l" rtl="0"/>
            <a:r>
              <a:rPr lang="en-US" sz="3600" i="1" dirty="0" smtClean="0">
                <a:solidFill>
                  <a:srgbClr val="17375E"/>
                </a:solidFill>
                <a:latin typeface="Gabriola" pitchFamily="82" charset="0"/>
              </a:rPr>
              <a:t>Thus the Newton’s iteration for finding the root of the equation</a:t>
            </a:r>
          </a:p>
          <a:p>
            <a:pPr algn="ctr" rtl="0"/>
            <a:r>
              <a:rPr lang="en-US" sz="3600" i="1" dirty="0" smtClean="0">
                <a:solidFill>
                  <a:srgbClr val="17375E"/>
                </a:solidFill>
                <a:latin typeface="Gabriola" pitchFamily="82" charset="0"/>
              </a:rPr>
              <a:t> f(x) = 0</a:t>
            </a:r>
          </a:p>
          <a:p>
            <a:pPr algn="l" rtl="0"/>
            <a:r>
              <a:rPr lang="en-US" sz="3600" i="1" dirty="0" smtClean="0">
                <a:solidFill>
                  <a:srgbClr val="17375E"/>
                </a:solidFill>
                <a:latin typeface="Gabriola" pitchFamily="82" charset="0"/>
              </a:rPr>
              <a:t> is accomplished by finding a </a:t>
            </a:r>
            <a:r>
              <a:rPr lang="en-US" sz="3600" b="1" i="1" dirty="0" smtClean="0">
                <a:solidFill>
                  <a:srgbClr val="17375E"/>
                </a:solidFill>
                <a:latin typeface="Gabriola" pitchFamily="82" charset="0"/>
              </a:rPr>
              <a:t>fixed-point</a:t>
            </a:r>
            <a:r>
              <a:rPr lang="en-US" sz="3600" i="1" dirty="0" smtClean="0">
                <a:solidFill>
                  <a:srgbClr val="17375E"/>
                </a:solidFill>
                <a:latin typeface="Gabriola" pitchFamily="82" charset="0"/>
              </a:rPr>
              <a:t> of the equation </a:t>
            </a:r>
          </a:p>
          <a:p>
            <a:pPr algn="ctr" rtl="0"/>
            <a:r>
              <a:rPr lang="en-US" sz="3600" i="1" dirty="0" smtClean="0">
                <a:solidFill>
                  <a:srgbClr val="17375E"/>
                </a:solidFill>
                <a:latin typeface="Gabriola" pitchFamily="82" charset="0"/>
              </a:rPr>
              <a:t>g(x) = x.</a:t>
            </a:r>
            <a:endParaRPr lang="ar-SA" sz="3600" i="1" dirty="0" smtClean="0">
              <a:solidFill>
                <a:srgbClr val="17375E"/>
              </a:solidFill>
              <a:latin typeface="Gabriola" pitchFamily="82" charset="0"/>
            </a:endParaRPr>
          </a:p>
        </p:txBody>
      </p:sp>
      <p:graphicFrame>
        <p:nvGraphicFramePr>
          <p:cNvPr id="125954" name="Object 2"/>
          <p:cNvGraphicFramePr>
            <a:graphicFrameLocks noChangeAspect="1"/>
          </p:cNvGraphicFramePr>
          <p:nvPr/>
        </p:nvGraphicFramePr>
        <p:xfrm>
          <a:off x="2895600" y="1779687"/>
          <a:ext cx="2182813" cy="838200"/>
        </p:xfrm>
        <a:graphic>
          <a:graphicData uri="http://schemas.openxmlformats.org/presentationml/2006/ole">
            <p:oleObj spid="_x0000_s125954" name="Equation" r:id="rId3" imgW="1091880" imgH="419040" progId="Equation.3">
              <p:embed/>
            </p:oleObj>
          </a:graphicData>
        </a:graphic>
      </p:graphicFrame>
      <p:sp>
        <p:nvSpPr>
          <p:cNvPr id="5" name="مربع نص 4"/>
          <p:cNvSpPr txBox="1"/>
          <p:nvPr/>
        </p:nvSpPr>
        <p:spPr>
          <a:xfrm>
            <a:off x="111582" y="304800"/>
            <a:ext cx="418704" cy="369332"/>
          </a:xfrm>
          <a:prstGeom prst="rect">
            <a:avLst/>
          </a:prstGeom>
          <a:noFill/>
        </p:spPr>
        <p:txBody>
          <a:bodyPr wrap="none" rtlCol="1">
            <a:spAutoFit/>
          </a:bodyPr>
          <a:lstStyle/>
          <a:p>
            <a:r>
              <a:rPr lang="en-US" dirty="0" smtClean="0"/>
              <a:t>19</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457200"/>
            <a:ext cx="9144000" cy="6186309"/>
          </a:xfrm>
          <a:prstGeom prst="rect">
            <a:avLst/>
          </a:prstGeom>
        </p:spPr>
        <p:txBody>
          <a:bodyPr wrap="square">
            <a:spAutoFit/>
          </a:bodyPr>
          <a:lstStyle/>
          <a:p>
            <a:pPr algn="l" rtl="0"/>
            <a:r>
              <a:rPr lang="en-US" sz="4400" i="1" dirty="0" smtClean="0">
                <a:solidFill>
                  <a:srgbClr val="17375E"/>
                </a:solidFill>
                <a:latin typeface="Gabriola" pitchFamily="82" charset="0"/>
              </a:rPr>
              <a:t>The Newton’s Method is one of the most popular and powerful iterative method for finding roots of the nonlinear equation </a:t>
            </a:r>
          </a:p>
          <a:p>
            <a:pPr algn="ctr" rtl="0"/>
            <a:r>
              <a:rPr lang="en-US" sz="4400" b="1" i="1" dirty="0" smtClean="0">
                <a:solidFill>
                  <a:srgbClr val="17375E"/>
                </a:solidFill>
                <a:latin typeface="Gabriola" pitchFamily="82" charset="0"/>
              </a:rPr>
              <a:t>f(x) = 0 .</a:t>
            </a:r>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It is also known as the </a:t>
            </a:r>
            <a:r>
              <a:rPr lang="en-US" sz="4400" b="1" i="1" dirty="0" smtClean="0">
                <a:solidFill>
                  <a:srgbClr val="17375E"/>
                </a:solidFill>
                <a:latin typeface="Gabriola" pitchFamily="82" charset="0"/>
              </a:rPr>
              <a:t>method of tangents </a:t>
            </a:r>
            <a:r>
              <a:rPr lang="en-US" sz="4400" i="1" dirty="0" smtClean="0">
                <a:solidFill>
                  <a:srgbClr val="17375E"/>
                </a:solidFill>
                <a:latin typeface="Gabriola" pitchFamily="82" charset="0"/>
              </a:rPr>
              <a:t>because after estimated the actual root, the zero of the tangent to the function at that point is determined. It always converges if the initial approximation is sufficiently close to the exact solution.  </a:t>
            </a:r>
            <a:endParaRPr lang="ar-SA" sz="4400" i="1" dirty="0" smtClean="0">
              <a:solidFill>
                <a:srgbClr val="17375E"/>
              </a:solidFill>
              <a:latin typeface="Gabriola" pitchFamily="82" charset="0"/>
            </a:endParaRPr>
          </a:p>
        </p:txBody>
      </p:sp>
      <p:sp>
        <p:nvSpPr>
          <p:cNvPr id="4" name="مربع نص 3"/>
          <p:cNvSpPr txBox="1"/>
          <p:nvPr/>
        </p:nvSpPr>
        <p:spPr>
          <a:xfrm>
            <a:off x="228600" y="304800"/>
            <a:ext cx="301686" cy="369332"/>
          </a:xfrm>
          <a:prstGeom prst="rect">
            <a:avLst/>
          </a:prstGeom>
          <a:noFill/>
        </p:spPr>
        <p:txBody>
          <a:bodyPr wrap="none" rtlCol="1">
            <a:spAutoFit/>
          </a:bodyPr>
          <a:lstStyle/>
          <a:p>
            <a:r>
              <a:rPr lang="en-US" dirty="0" smtClean="0"/>
              <a:t>2</a:t>
            </a:r>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914400"/>
            <a:ext cx="4572000" cy="5847755"/>
          </a:xfrm>
          <a:prstGeom prst="rect">
            <a:avLst/>
          </a:prstGeom>
        </p:spPr>
        <p:txBody>
          <a:bodyPr>
            <a:spAutoFit/>
          </a:bodyPr>
          <a:lstStyle/>
          <a:p>
            <a:pPr algn="l" rtl="0"/>
            <a:r>
              <a:rPr lang="en-US" sz="3400" i="1" dirty="0" smtClean="0">
                <a:solidFill>
                  <a:srgbClr val="FF0000"/>
                </a:solidFill>
                <a:latin typeface="Gabriola" pitchFamily="82" charset="0"/>
              </a:rPr>
              <a:t>1. </a:t>
            </a:r>
            <a:r>
              <a:rPr lang="en-US" sz="3400" i="1" dirty="0" smtClean="0">
                <a:solidFill>
                  <a:srgbClr val="17375E"/>
                </a:solidFill>
                <a:latin typeface="Gabriola" pitchFamily="82" charset="0"/>
              </a:rPr>
              <a:t>Find the initial approximation </a:t>
            </a:r>
          </a:p>
          <a:p>
            <a:pPr algn="l" rtl="0"/>
            <a:r>
              <a:rPr lang="en-US" sz="3400" i="1" dirty="0" smtClean="0">
                <a:solidFill>
                  <a:srgbClr val="17375E"/>
                </a:solidFill>
                <a:latin typeface="Gabriola" pitchFamily="82" charset="0"/>
              </a:rPr>
              <a:t>      for the root by sketching the graph of the function.</a:t>
            </a:r>
          </a:p>
          <a:p>
            <a:pPr algn="l" rtl="0"/>
            <a:r>
              <a:rPr lang="en-US" sz="3400" i="1" dirty="0" smtClean="0">
                <a:solidFill>
                  <a:srgbClr val="FF0000"/>
                </a:solidFill>
                <a:latin typeface="Gabriola" pitchFamily="82" charset="0"/>
              </a:rPr>
              <a:t>2. </a:t>
            </a:r>
            <a:r>
              <a:rPr lang="en-US" sz="3400" i="1" dirty="0" smtClean="0">
                <a:solidFill>
                  <a:srgbClr val="17375E"/>
                </a:solidFill>
                <a:latin typeface="Gabriola" pitchFamily="82" charset="0"/>
              </a:rPr>
              <a:t>Evaluate function </a:t>
            </a:r>
            <a:r>
              <a:rPr lang="en-US" sz="3400" b="1" i="1" dirty="0" smtClean="0">
                <a:solidFill>
                  <a:srgbClr val="17375E"/>
                </a:solidFill>
                <a:latin typeface="Gabriola" pitchFamily="82" charset="0"/>
              </a:rPr>
              <a:t>f(x)</a:t>
            </a:r>
            <a:r>
              <a:rPr lang="en-US" sz="3400" i="1" dirty="0" smtClean="0">
                <a:solidFill>
                  <a:srgbClr val="17375E"/>
                </a:solidFill>
                <a:latin typeface="Gabriola" pitchFamily="82" charset="0"/>
              </a:rPr>
              <a:t> and the derivative              at initial approximation.</a:t>
            </a:r>
          </a:p>
          <a:p>
            <a:pPr algn="l" rtl="0"/>
            <a:r>
              <a:rPr lang="en-US" sz="3400" i="1" dirty="0" smtClean="0">
                <a:solidFill>
                  <a:srgbClr val="17375E"/>
                </a:solidFill>
                <a:latin typeface="Gabriola" pitchFamily="82" charset="0"/>
              </a:rPr>
              <a:t>Check: if   </a:t>
            </a:r>
            <a:r>
              <a:rPr lang="en-US" sz="3400" b="1" i="1" dirty="0" smtClean="0">
                <a:solidFill>
                  <a:srgbClr val="17375E"/>
                </a:solidFill>
                <a:latin typeface="Gabriola" pitchFamily="82" charset="0"/>
              </a:rPr>
              <a:t>f(x0) = 0 </a:t>
            </a:r>
            <a:r>
              <a:rPr lang="en-US" sz="3400" i="1" dirty="0" smtClean="0">
                <a:solidFill>
                  <a:srgbClr val="17375E"/>
                </a:solidFill>
                <a:latin typeface="Gabriola" pitchFamily="82" charset="0"/>
              </a:rPr>
              <a:t>then      is the desire approximation to a root. But if                   , then go</a:t>
            </a:r>
          </a:p>
          <a:p>
            <a:pPr algn="l" rtl="0"/>
            <a:r>
              <a:rPr lang="en-US" sz="3400" i="1" dirty="0" smtClean="0">
                <a:solidFill>
                  <a:srgbClr val="17375E"/>
                </a:solidFill>
                <a:latin typeface="Gabriola" pitchFamily="82" charset="0"/>
              </a:rPr>
              <a:t>back to step </a:t>
            </a:r>
            <a:r>
              <a:rPr lang="en-US" sz="3400" i="1" dirty="0" smtClean="0">
                <a:solidFill>
                  <a:srgbClr val="FF0000"/>
                </a:solidFill>
                <a:latin typeface="Gabriola" pitchFamily="82" charset="0"/>
              </a:rPr>
              <a:t>1. </a:t>
            </a:r>
            <a:r>
              <a:rPr lang="en-US" sz="3400" i="1" dirty="0" smtClean="0">
                <a:solidFill>
                  <a:srgbClr val="17375E"/>
                </a:solidFill>
                <a:latin typeface="Gabriola" pitchFamily="82" charset="0"/>
              </a:rPr>
              <a:t>to choose new approximation.</a:t>
            </a:r>
          </a:p>
        </p:txBody>
      </p:sp>
      <p:sp>
        <p:nvSpPr>
          <p:cNvPr id="4" name="مربع نص 3"/>
          <p:cNvSpPr txBox="1"/>
          <p:nvPr/>
        </p:nvSpPr>
        <p:spPr>
          <a:xfrm>
            <a:off x="0" y="68759"/>
            <a:ext cx="5248552" cy="769441"/>
          </a:xfrm>
          <a:prstGeom prst="rect">
            <a:avLst/>
          </a:prstGeom>
          <a:noFill/>
        </p:spPr>
        <p:txBody>
          <a:bodyPr wrap="none" rtlCol="1">
            <a:spAutoFit/>
          </a:bodyPr>
          <a:lstStyle/>
          <a:p>
            <a:pPr algn="l" rtl="0"/>
            <a:r>
              <a:rPr lang="en-US" sz="4400" b="1" i="1" u="sng" dirty="0" smtClean="0">
                <a:solidFill>
                  <a:srgbClr val="17375E"/>
                </a:solidFill>
                <a:latin typeface="Gabriola" pitchFamily="82" charset="0"/>
              </a:rPr>
              <a:t>Procedure (Newton’s Method)</a:t>
            </a:r>
          </a:p>
        </p:txBody>
      </p:sp>
      <p:cxnSp>
        <p:nvCxnSpPr>
          <p:cNvPr id="7" name="رابط مستقيم 6"/>
          <p:cNvCxnSpPr/>
          <p:nvPr/>
        </p:nvCxnSpPr>
        <p:spPr>
          <a:xfrm rot="16200000" flipH="1">
            <a:off x="1143000" y="3429000"/>
            <a:ext cx="685800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126978" name="Object 2"/>
          <p:cNvGraphicFramePr>
            <a:graphicFrameLocks noChangeAspect="1"/>
          </p:cNvGraphicFramePr>
          <p:nvPr/>
        </p:nvGraphicFramePr>
        <p:xfrm>
          <a:off x="152400" y="1524000"/>
          <a:ext cx="330200" cy="457200"/>
        </p:xfrm>
        <a:graphic>
          <a:graphicData uri="http://schemas.openxmlformats.org/presentationml/2006/ole">
            <p:oleObj spid="_x0000_s126978" name="Equation" r:id="rId3" imgW="164880" imgH="228600" progId="Equation.3">
              <p:embed/>
            </p:oleObj>
          </a:graphicData>
        </a:graphic>
      </p:graphicFrame>
      <p:graphicFrame>
        <p:nvGraphicFramePr>
          <p:cNvPr id="126979" name="Object 3"/>
          <p:cNvGraphicFramePr>
            <a:graphicFrameLocks noChangeAspect="1"/>
          </p:cNvGraphicFramePr>
          <p:nvPr/>
        </p:nvGraphicFramePr>
        <p:xfrm>
          <a:off x="1549400" y="3124200"/>
          <a:ext cx="736600" cy="406400"/>
        </p:xfrm>
        <a:graphic>
          <a:graphicData uri="http://schemas.openxmlformats.org/presentationml/2006/ole">
            <p:oleObj spid="_x0000_s126979" name="Equation" r:id="rId4" imgW="368280" imgH="203040" progId="Equation.3">
              <p:embed/>
            </p:oleObj>
          </a:graphicData>
        </a:graphic>
      </p:graphicFrame>
      <p:graphicFrame>
        <p:nvGraphicFramePr>
          <p:cNvPr id="126980" name="Object 4"/>
          <p:cNvGraphicFramePr>
            <a:graphicFrameLocks noChangeAspect="1"/>
          </p:cNvGraphicFramePr>
          <p:nvPr/>
        </p:nvGraphicFramePr>
        <p:xfrm>
          <a:off x="3327400" y="4191000"/>
          <a:ext cx="330200" cy="457200"/>
        </p:xfrm>
        <a:graphic>
          <a:graphicData uri="http://schemas.openxmlformats.org/presentationml/2006/ole">
            <p:oleObj spid="_x0000_s126980" name="Equation" r:id="rId5" imgW="164880" imgH="228600" progId="Equation.3">
              <p:embed/>
            </p:oleObj>
          </a:graphicData>
        </a:graphic>
      </p:graphicFrame>
      <p:graphicFrame>
        <p:nvGraphicFramePr>
          <p:cNvPr id="126981" name="Object 5"/>
          <p:cNvGraphicFramePr>
            <a:graphicFrameLocks noChangeAspect="1"/>
          </p:cNvGraphicFramePr>
          <p:nvPr/>
        </p:nvGraphicFramePr>
        <p:xfrm>
          <a:off x="990600" y="5257800"/>
          <a:ext cx="1320800" cy="457200"/>
        </p:xfrm>
        <a:graphic>
          <a:graphicData uri="http://schemas.openxmlformats.org/presentationml/2006/ole">
            <p:oleObj spid="_x0000_s126981" name="Equation" r:id="rId6" imgW="660240" imgH="228600" progId="Equation.3">
              <p:embed/>
            </p:oleObj>
          </a:graphicData>
        </a:graphic>
      </p:graphicFrame>
      <p:sp>
        <p:nvSpPr>
          <p:cNvPr id="13" name="مستطيل 12"/>
          <p:cNvSpPr/>
          <p:nvPr/>
        </p:nvSpPr>
        <p:spPr>
          <a:xfrm>
            <a:off x="4572000" y="914400"/>
            <a:ext cx="4572000" cy="5847755"/>
          </a:xfrm>
          <a:prstGeom prst="rect">
            <a:avLst/>
          </a:prstGeom>
        </p:spPr>
        <p:txBody>
          <a:bodyPr>
            <a:spAutoFit/>
          </a:bodyPr>
          <a:lstStyle/>
          <a:p>
            <a:pPr algn="l" rtl="0"/>
            <a:r>
              <a:rPr lang="en-US" sz="3400" i="1" dirty="0" smtClean="0">
                <a:solidFill>
                  <a:srgbClr val="FF0000"/>
                </a:solidFill>
                <a:latin typeface="Gabriola" pitchFamily="82" charset="0"/>
              </a:rPr>
              <a:t>3. </a:t>
            </a:r>
            <a:r>
              <a:rPr lang="en-US" sz="3400" i="1" dirty="0" smtClean="0">
                <a:solidFill>
                  <a:srgbClr val="17375E"/>
                </a:solidFill>
                <a:latin typeface="Gabriola" pitchFamily="82" charset="0"/>
              </a:rPr>
              <a:t>Establish Tolerance (ϵ &gt; 0) value for the function.</a:t>
            </a:r>
          </a:p>
          <a:p>
            <a:pPr algn="l" rtl="0"/>
            <a:r>
              <a:rPr lang="en-US" sz="3400" i="1" dirty="0" smtClean="0">
                <a:solidFill>
                  <a:srgbClr val="FF0000"/>
                </a:solidFill>
                <a:latin typeface="Gabriola" pitchFamily="82" charset="0"/>
              </a:rPr>
              <a:t>4. </a:t>
            </a:r>
            <a:r>
              <a:rPr lang="en-US" sz="3400" i="1" dirty="0" smtClean="0">
                <a:solidFill>
                  <a:srgbClr val="17375E"/>
                </a:solidFill>
                <a:latin typeface="Gabriola" pitchFamily="82" charset="0"/>
              </a:rPr>
              <a:t>Compute new approximation for the root by using the iterative formula </a:t>
            </a:r>
          </a:p>
          <a:p>
            <a:pPr algn="l" rtl="0"/>
            <a:endParaRPr lang="en-US" sz="3400" i="1" dirty="0" smtClean="0">
              <a:solidFill>
                <a:srgbClr val="17375E"/>
              </a:solidFill>
              <a:latin typeface="Gabriola" pitchFamily="82" charset="0"/>
            </a:endParaRPr>
          </a:p>
          <a:p>
            <a:pPr algn="l" rtl="0"/>
            <a:endParaRPr lang="en-US" sz="3400" i="1" dirty="0" smtClean="0">
              <a:solidFill>
                <a:srgbClr val="17375E"/>
              </a:solidFill>
              <a:latin typeface="Gabriola" pitchFamily="82" charset="0"/>
            </a:endParaRPr>
          </a:p>
          <a:p>
            <a:pPr algn="l" rtl="0"/>
            <a:r>
              <a:rPr lang="en-US" sz="3400" i="1" dirty="0" smtClean="0">
                <a:solidFill>
                  <a:srgbClr val="FF0000"/>
                </a:solidFill>
                <a:latin typeface="Gabriola" pitchFamily="82" charset="0"/>
              </a:rPr>
              <a:t>5. </a:t>
            </a:r>
            <a:r>
              <a:rPr lang="en-US" sz="3400" i="1" dirty="0" smtClean="0">
                <a:solidFill>
                  <a:srgbClr val="17375E"/>
                </a:solidFill>
                <a:latin typeface="Gabriola" pitchFamily="82" charset="0"/>
              </a:rPr>
              <a:t>Check Tolerance. If                     , for </a:t>
            </a:r>
            <a:r>
              <a:rPr lang="en-US" sz="3400" b="1" i="1" dirty="0" smtClean="0">
                <a:solidFill>
                  <a:srgbClr val="17375E"/>
                </a:solidFill>
                <a:latin typeface="Gabriola" pitchFamily="82" charset="0"/>
              </a:rPr>
              <a:t>n ≥ 0</a:t>
            </a:r>
            <a:r>
              <a:rPr lang="en-US" sz="3400" i="1" dirty="0" smtClean="0">
                <a:solidFill>
                  <a:srgbClr val="17375E"/>
                </a:solidFill>
                <a:latin typeface="Gabriola" pitchFamily="82" charset="0"/>
              </a:rPr>
              <a:t>, then end; otherwise, go back to step </a:t>
            </a:r>
            <a:r>
              <a:rPr lang="en-US" sz="3400" i="1" dirty="0" smtClean="0">
                <a:solidFill>
                  <a:srgbClr val="FF0000"/>
                </a:solidFill>
                <a:latin typeface="Gabriola" pitchFamily="82" charset="0"/>
              </a:rPr>
              <a:t>4.</a:t>
            </a:r>
            <a:r>
              <a:rPr lang="en-US" sz="3400" i="1" dirty="0" smtClean="0">
                <a:solidFill>
                  <a:srgbClr val="17375E"/>
                </a:solidFill>
                <a:latin typeface="Gabriola" pitchFamily="82" charset="0"/>
              </a:rPr>
              <a:t>, and repeat</a:t>
            </a:r>
          </a:p>
          <a:p>
            <a:pPr algn="l" rtl="0"/>
            <a:r>
              <a:rPr lang="en-US" sz="3400" i="1" dirty="0" smtClean="0">
                <a:solidFill>
                  <a:srgbClr val="17375E"/>
                </a:solidFill>
                <a:latin typeface="Gabriola" pitchFamily="82" charset="0"/>
              </a:rPr>
              <a:t>the process</a:t>
            </a:r>
            <a:r>
              <a:rPr lang="en-US" sz="3400" i="1" dirty="0" smtClean="0"/>
              <a:t>.</a:t>
            </a:r>
            <a:endParaRPr lang="ar-SA" sz="3400" dirty="0"/>
          </a:p>
        </p:txBody>
      </p:sp>
      <p:graphicFrame>
        <p:nvGraphicFramePr>
          <p:cNvPr id="126982" name="Object 6"/>
          <p:cNvGraphicFramePr>
            <a:graphicFrameLocks noChangeAspect="1"/>
          </p:cNvGraphicFramePr>
          <p:nvPr/>
        </p:nvGraphicFramePr>
        <p:xfrm>
          <a:off x="4572000" y="3657600"/>
          <a:ext cx="4464097" cy="712788"/>
        </p:xfrm>
        <a:graphic>
          <a:graphicData uri="http://schemas.openxmlformats.org/presentationml/2006/ole">
            <p:oleObj spid="_x0000_s126982" name="Equation" r:id="rId7" imgW="2705040" imgH="431640" progId="Equation.3">
              <p:embed/>
            </p:oleObj>
          </a:graphicData>
        </a:graphic>
      </p:graphicFrame>
      <p:graphicFrame>
        <p:nvGraphicFramePr>
          <p:cNvPr id="126983" name="Object 7"/>
          <p:cNvGraphicFramePr>
            <a:graphicFrameLocks noChangeAspect="1"/>
          </p:cNvGraphicFramePr>
          <p:nvPr/>
        </p:nvGraphicFramePr>
        <p:xfrm>
          <a:off x="7696200" y="4648200"/>
          <a:ext cx="1346200" cy="508000"/>
        </p:xfrm>
        <a:graphic>
          <a:graphicData uri="http://schemas.openxmlformats.org/presentationml/2006/ole">
            <p:oleObj spid="_x0000_s126983" name="Equation" r:id="rId8" imgW="672840" imgH="253800" progId="Equation.3">
              <p:embed/>
            </p:oleObj>
          </a:graphicData>
        </a:graphic>
      </p:graphicFrame>
      <p:sp>
        <p:nvSpPr>
          <p:cNvPr id="15" name="مربع نص 14"/>
          <p:cNvSpPr txBox="1"/>
          <p:nvPr/>
        </p:nvSpPr>
        <p:spPr>
          <a:xfrm>
            <a:off x="644982" y="0"/>
            <a:ext cx="418704" cy="369332"/>
          </a:xfrm>
          <a:prstGeom prst="rect">
            <a:avLst/>
          </a:prstGeom>
          <a:noFill/>
        </p:spPr>
        <p:txBody>
          <a:bodyPr wrap="none" rtlCol="1">
            <a:spAutoFit/>
          </a:bodyPr>
          <a:lstStyle/>
          <a:p>
            <a:r>
              <a:rPr lang="en-US" dirty="0" smtClean="0"/>
              <a:t>20</a:t>
            </a: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76200" y="609600"/>
            <a:ext cx="8991600" cy="3477875"/>
          </a:xfrm>
          <a:prstGeom prst="rect">
            <a:avLst/>
          </a:prstGeom>
        </p:spPr>
        <p:txBody>
          <a:bodyPr wrap="square">
            <a:spAutoFit/>
          </a:bodyPr>
          <a:lstStyle/>
          <a:p>
            <a:pPr algn="l" rtl="0"/>
            <a:r>
              <a:rPr lang="en-US" sz="4400" b="1" i="1" u="sng" dirty="0" smtClean="0">
                <a:solidFill>
                  <a:srgbClr val="17375E"/>
                </a:solidFill>
                <a:latin typeface="Gabriola" pitchFamily="82" charset="0"/>
              </a:rPr>
              <a:t>Example </a:t>
            </a:r>
            <a:r>
              <a:rPr lang="en-US" sz="4400" i="1" dirty="0" smtClean="0">
                <a:solidFill>
                  <a:srgbClr val="17375E"/>
                </a:solidFill>
                <a:latin typeface="Gabriola" pitchFamily="82" charset="0"/>
              </a:rPr>
              <a:t> </a:t>
            </a:r>
          </a:p>
          <a:p>
            <a:pPr algn="l" rtl="0"/>
            <a:r>
              <a:rPr lang="en-US" sz="4400" i="1" dirty="0" smtClean="0">
                <a:solidFill>
                  <a:srgbClr val="17375E"/>
                </a:solidFill>
                <a:latin typeface="Gabriola" pitchFamily="82" charset="0"/>
              </a:rPr>
              <a:t>Use the Newton’s method to find the root of </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that is located in the interval              accurate to             , take an initial approximation                 .</a:t>
            </a:r>
            <a:endParaRPr lang="ar-SA" sz="4400" i="1" dirty="0" smtClean="0">
              <a:solidFill>
                <a:srgbClr val="17375E"/>
              </a:solidFill>
              <a:latin typeface="Gabriola" pitchFamily="82" charset="0"/>
            </a:endParaRPr>
          </a:p>
        </p:txBody>
      </p:sp>
      <p:graphicFrame>
        <p:nvGraphicFramePr>
          <p:cNvPr id="106497" name="Object 1"/>
          <p:cNvGraphicFramePr>
            <a:graphicFrameLocks noChangeAspect="1"/>
          </p:cNvGraphicFramePr>
          <p:nvPr/>
        </p:nvGraphicFramePr>
        <p:xfrm>
          <a:off x="5562600" y="3505200"/>
          <a:ext cx="1281112" cy="576263"/>
        </p:xfrm>
        <a:graphic>
          <a:graphicData uri="http://schemas.openxmlformats.org/presentationml/2006/ole">
            <p:oleObj spid="_x0000_s140290" name="معادلة" r:id="rId3" imgW="507960" imgH="228600" progId="Equation.3">
              <p:embed/>
            </p:oleObj>
          </a:graphicData>
        </a:graphic>
      </p:graphicFrame>
      <p:graphicFrame>
        <p:nvGraphicFramePr>
          <p:cNvPr id="106498" name="Object 2"/>
          <p:cNvGraphicFramePr>
            <a:graphicFrameLocks noChangeAspect="1"/>
          </p:cNvGraphicFramePr>
          <p:nvPr/>
        </p:nvGraphicFramePr>
        <p:xfrm>
          <a:off x="3200400" y="2133600"/>
          <a:ext cx="1728788" cy="512763"/>
        </p:xfrm>
        <a:graphic>
          <a:graphicData uri="http://schemas.openxmlformats.org/presentationml/2006/ole">
            <p:oleObj spid="_x0000_s140291" name="معادلة" r:id="rId4" imgW="685800" imgH="203040" progId="Equation.3">
              <p:embed/>
            </p:oleObj>
          </a:graphicData>
        </a:graphic>
      </p:graphicFrame>
      <p:graphicFrame>
        <p:nvGraphicFramePr>
          <p:cNvPr id="106499" name="Object 3"/>
          <p:cNvGraphicFramePr>
            <a:graphicFrameLocks noChangeAspect="1"/>
          </p:cNvGraphicFramePr>
          <p:nvPr/>
        </p:nvGraphicFramePr>
        <p:xfrm>
          <a:off x="5224462" y="2819400"/>
          <a:ext cx="1023938" cy="544513"/>
        </p:xfrm>
        <a:graphic>
          <a:graphicData uri="http://schemas.openxmlformats.org/presentationml/2006/ole">
            <p:oleObj spid="_x0000_s140292" name="معادلة" r:id="rId5" imgW="406080" imgH="215640" progId="Equation.3">
              <p:embed/>
            </p:oleObj>
          </a:graphicData>
        </a:graphic>
      </p:graphicFrame>
      <p:graphicFrame>
        <p:nvGraphicFramePr>
          <p:cNvPr id="106500" name="Object 4"/>
          <p:cNvGraphicFramePr>
            <a:graphicFrameLocks noChangeAspect="1"/>
          </p:cNvGraphicFramePr>
          <p:nvPr/>
        </p:nvGraphicFramePr>
        <p:xfrm>
          <a:off x="8305800" y="2819400"/>
          <a:ext cx="703262" cy="512763"/>
        </p:xfrm>
        <a:graphic>
          <a:graphicData uri="http://schemas.openxmlformats.org/presentationml/2006/ole">
            <p:oleObj spid="_x0000_s140293" name="معادلة" r:id="rId6" imgW="279360" imgH="203040" progId="Equation.3">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990600"/>
            <a:ext cx="9144000" cy="4832092"/>
          </a:xfrm>
          <a:prstGeom prst="rect">
            <a:avLst/>
          </a:prstGeom>
        </p:spPr>
        <p:txBody>
          <a:bodyPr wrap="square">
            <a:spAutoFit/>
          </a:bodyPr>
          <a:lstStyle/>
          <a:p>
            <a:pPr algn="l" rtl="0"/>
            <a:r>
              <a:rPr lang="en-US" sz="4400" b="1" i="1" u="sng" dirty="0" smtClean="0">
                <a:solidFill>
                  <a:srgbClr val="17375E"/>
                </a:solidFill>
                <a:latin typeface="Gabriola" pitchFamily="82" charset="0"/>
              </a:rPr>
              <a:t>Solution:</a:t>
            </a:r>
          </a:p>
          <a:p>
            <a:pPr algn="l" rtl="0"/>
            <a:r>
              <a:rPr lang="en-US" sz="4400" i="1" dirty="0" smtClean="0">
                <a:solidFill>
                  <a:srgbClr val="17375E"/>
                </a:solidFill>
                <a:latin typeface="Gabriola" pitchFamily="82" charset="0"/>
              </a:rPr>
              <a:t>Given </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and so</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Now evaluating f(x) and</a:t>
            </a:r>
            <a:r>
              <a:rPr lang="en-US" sz="4400" i="1" dirty="0" smtClean="0">
                <a:solidFill>
                  <a:schemeClr val="bg1"/>
                </a:solidFill>
                <a:latin typeface="Gabriola" pitchFamily="82" charset="0"/>
              </a:rPr>
              <a:t> ________________</a:t>
            </a:r>
            <a:r>
              <a:rPr lang="en-US" sz="4400" i="1" dirty="0" smtClean="0">
                <a:solidFill>
                  <a:srgbClr val="17375E"/>
                </a:solidFill>
                <a:latin typeface="Gabriola" pitchFamily="82" charset="0"/>
              </a:rPr>
              <a:t>at the</a:t>
            </a:r>
          </a:p>
          <a:p>
            <a:pPr algn="l" rtl="0"/>
            <a:r>
              <a:rPr lang="en-US" sz="4400" i="1" dirty="0" smtClean="0">
                <a:solidFill>
                  <a:srgbClr val="17375E"/>
                </a:solidFill>
                <a:latin typeface="Gabriola" pitchFamily="82" charset="0"/>
              </a:rPr>
              <a:t>give approximation                 , gives</a:t>
            </a:r>
            <a:endParaRPr lang="ar-SA" sz="4400" i="1" dirty="0" smtClean="0">
              <a:solidFill>
                <a:srgbClr val="17375E"/>
              </a:solidFill>
              <a:latin typeface="Gabriola" pitchFamily="82" charset="0"/>
            </a:endParaRPr>
          </a:p>
        </p:txBody>
      </p:sp>
      <p:graphicFrame>
        <p:nvGraphicFramePr>
          <p:cNvPr id="105473" name="Object 1"/>
          <p:cNvGraphicFramePr>
            <a:graphicFrameLocks noChangeAspect="1"/>
          </p:cNvGraphicFramePr>
          <p:nvPr/>
        </p:nvGraphicFramePr>
        <p:xfrm>
          <a:off x="2667000" y="2362200"/>
          <a:ext cx="2786062" cy="576263"/>
        </p:xfrm>
        <a:graphic>
          <a:graphicData uri="http://schemas.openxmlformats.org/presentationml/2006/ole">
            <p:oleObj spid="_x0000_s141314" name="معادلة" r:id="rId3" imgW="1104840" imgH="228600" progId="Equation.3">
              <p:embed/>
            </p:oleObj>
          </a:graphicData>
        </a:graphic>
      </p:graphicFrame>
      <p:graphicFrame>
        <p:nvGraphicFramePr>
          <p:cNvPr id="105474" name="Object 2"/>
          <p:cNvGraphicFramePr>
            <a:graphicFrameLocks noChangeAspect="1"/>
          </p:cNvGraphicFramePr>
          <p:nvPr/>
        </p:nvGraphicFramePr>
        <p:xfrm>
          <a:off x="2903538" y="3657600"/>
          <a:ext cx="2466975" cy="576263"/>
        </p:xfrm>
        <a:graphic>
          <a:graphicData uri="http://schemas.openxmlformats.org/presentationml/2006/ole">
            <p:oleObj spid="_x0000_s141315" name="معادلة" r:id="rId4" imgW="977760" imgH="228600" progId="Equation.3">
              <p:embed/>
            </p:oleObj>
          </a:graphicData>
        </a:graphic>
      </p:graphicFrame>
      <p:graphicFrame>
        <p:nvGraphicFramePr>
          <p:cNvPr id="105475" name="Object 3"/>
          <p:cNvGraphicFramePr>
            <a:graphicFrameLocks noChangeAspect="1"/>
          </p:cNvGraphicFramePr>
          <p:nvPr/>
        </p:nvGraphicFramePr>
        <p:xfrm>
          <a:off x="3733800" y="5181600"/>
          <a:ext cx="1281113" cy="576263"/>
        </p:xfrm>
        <a:graphic>
          <a:graphicData uri="http://schemas.openxmlformats.org/presentationml/2006/ole">
            <p:oleObj spid="_x0000_s141316" name="معادلة" r:id="rId5" imgW="507960" imgH="228600" progId="Equation.3">
              <p:embed/>
            </p:oleObj>
          </a:graphicData>
        </a:graphic>
      </p:graphicFrame>
      <p:graphicFrame>
        <p:nvGraphicFramePr>
          <p:cNvPr id="105476" name="Object 4"/>
          <p:cNvGraphicFramePr>
            <a:graphicFrameLocks noChangeAspect="1"/>
          </p:cNvGraphicFramePr>
          <p:nvPr/>
        </p:nvGraphicFramePr>
        <p:xfrm>
          <a:off x="4267200" y="4495800"/>
          <a:ext cx="1298575" cy="688975"/>
        </p:xfrm>
        <a:graphic>
          <a:graphicData uri="http://schemas.openxmlformats.org/presentationml/2006/ole">
            <p:oleObj spid="_x0000_s141317" name="Equation" r:id="rId6" imgW="431640" imgH="228600" progId="Equation.3">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ربع نص 1"/>
          <p:cNvSpPr txBox="1"/>
          <p:nvPr/>
        </p:nvSpPr>
        <p:spPr>
          <a:xfrm>
            <a:off x="4640935" y="1676400"/>
            <a:ext cx="4265911" cy="769441"/>
          </a:xfrm>
          <a:prstGeom prst="rect">
            <a:avLst/>
          </a:prstGeom>
          <a:noFill/>
        </p:spPr>
        <p:txBody>
          <a:bodyPr wrap="none" rtlCol="1">
            <a:spAutoFit/>
          </a:bodyPr>
          <a:lstStyle/>
          <a:p>
            <a:r>
              <a:rPr lang="ar-SA" sz="3200" i="1" u="sng" dirty="0" smtClean="0">
                <a:solidFill>
                  <a:srgbClr val="17375E"/>
                </a:solidFill>
                <a:latin typeface="Gabriola" pitchFamily="82" charset="0"/>
              </a:rPr>
              <a:t>الخوارزمية</a:t>
            </a:r>
            <a:r>
              <a:rPr lang="ar-SA" sz="4400" i="1" u="sng" dirty="0" smtClean="0">
                <a:solidFill>
                  <a:srgbClr val="17375E"/>
                </a:solidFill>
                <a:latin typeface="Gabriola" pitchFamily="82" charset="0"/>
              </a:rPr>
              <a:t> </a:t>
            </a:r>
            <a:r>
              <a:rPr lang="en-US" sz="4400" i="1" u="sng" dirty="0" smtClean="0">
                <a:solidFill>
                  <a:srgbClr val="17375E"/>
                </a:solidFill>
                <a:latin typeface="Gabriola" pitchFamily="82" charset="0"/>
              </a:rPr>
              <a:t>The algorithm</a:t>
            </a:r>
            <a:endParaRPr lang="ar-SA" sz="4400" i="1" u="sng" dirty="0" smtClean="0">
              <a:solidFill>
                <a:srgbClr val="17375E"/>
              </a:solidFill>
              <a:latin typeface="Gabriola" pitchFamily="82" charset="0"/>
            </a:endParaRPr>
          </a:p>
        </p:txBody>
      </p:sp>
      <p:graphicFrame>
        <p:nvGraphicFramePr>
          <p:cNvPr id="3" name="Object 2"/>
          <p:cNvGraphicFramePr>
            <a:graphicFrameLocks noChangeAspect="1"/>
          </p:cNvGraphicFramePr>
          <p:nvPr/>
        </p:nvGraphicFramePr>
        <p:xfrm>
          <a:off x="304800" y="457200"/>
          <a:ext cx="7354887" cy="1089025"/>
        </p:xfrm>
        <a:graphic>
          <a:graphicData uri="http://schemas.openxmlformats.org/presentationml/2006/ole">
            <p:oleObj spid="_x0000_s142338" name="معادلة" r:id="rId3" imgW="2920680" imgH="431640" progId="Equation.3">
              <p:embed/>
            </p:oleObj>
          </a:graphicData>
        </a:graphic>
      </p:graphicFrame>
      <p:sp>
        <p:nvSpPr>
          <p:cNvPr id="4" name="مستطيل 3"/>
          <p:cNvSpPr/>
          <p:nvPr/>
        </p:nvSpPr>
        <p:spPr>
          <a:xfrm>
            <a:off x="7823930" y="609600"/>
            <a:ext cx="824265" cy="707886"/>
          </a:xfrm>
          <a:prstGeom prst="rect">
            <a:avLst/>
          </a:prstGeom>
        </p:spPr>
        <p:txBody>
          <a:bodyPr wrap="none">
            <a:spAutoFit/>
          </a:bodyPr>
          <a:lstStyle/>
          <a:p>
            <a:r>
              <a:rPr lang="en-US" sz="4000" dirty="0" smtClean="0">
                <a:solidFill>
                  <a:srgbClr val="17375E"/>
                </a:solidFill>
                <a:latin typeface="Gabriola" pitchFamily="82" charset="0"/>
                <a:sym typeface="Symbol"/>
              </a:rPr>
              <a:t>()</a:t>
            </a:r>
            <a:endParaRPr lang="ar-SA" sz="4000" dirty="0"/>
          </a:p>
        </p:txBody>
      </p:sp>
      <p:graphicFrame>
        <p:nvGraphicFramePr>
          <p:cNvPr id="104450" name="Object 2"/>
          <p:cNvGraphicFramePr>
            <a:graphicFrameLocks noChangeAspect="1"/>
          </p:cNvGraphicFramePr>
          <p:nvPr/>
        </p:nvGraphicFramePr>
        <p:xfrm>
          <a:off x="2438400" y="4114800"/>
          <a:ext cx="1281113" cy="576263"/>
        </p:xfrm>
        <a:graphic>
          <a:graphicData uri="http://schemas.openxmlformats.org/presentationml/2006/ole">
            <p:oleObj spid="_x0000_s142339" name="معادلة" r:id="rId4" imgW="507960" imgH="228600" progId="Equation.3">
              <p:embed/>
            </p:oleObj>
          </a:graphicData>
        </a:graphic>
      </p:graphicFrame>
      <p:graphicFrame>
        <p:nvGraphicFramePr>
          <p:cNvPr id="104451" name="Object 3"/>
          <p:cNvGraphicFramePr>
            <a:graphicFrameLocks noChangeAspect="1"/>
          </p:cNvGraphicFramePr>
          <p:nvPr/>
        </p:nvGraphicFramePr>
        <p:xfrm>
          <a:off x="2595563" y="2667000"/>
          <a:ext cx="3233737" cy="576263"/>
        </p:xfrm>
        <a:graphic>
          <a:graphicData uri="http://schemas.openxmlformats.org/presentationml/2006/ole">
            <p:oleObj spid="_x0000_s142340" name="معادلة" r:id="rId5" imgW="1282680" imgH="228600" progId="Equation.3">
              <p:embed/>
            </p:oleObj>
          </a:graphicData>
        </a:graphic>
      </p:graphicFrame>
      <p:graphicFrame>
        <p:nvGraphicFramePr>
          <p:cNvPr id="104452" name="Object 4"/>
          <p:cNvGraphicFramePr>
            <a:graphicFrameLocks noChangeAspect="1"/>
          </p:cNvGraphicFramePr>
          <p:nvPr/>
        </p:nvGraphicFramePr>
        <p:xfrm>
          <a:off x="2486025" y="3352800"/>
          <a:ext cx="2466975" cy="576263"/>
        </p:xfrm>
        <a:graphic>
          <a:graphicData uri="http://schemas.openxmlformats.org/presentationml/2006/ole">
            <p:oleObj spid="_x0000_s142341" name="معادلة" r:id="rId6" imgW="977760" imgH="228600" progId="Equation.3">
              <p:embed/>
            </p:oleObj>
          </a:graphicData>
        </a:graphic>
      </p:graphicFrame>
      <p:sp>
        <p:nvSpPr>
          <p:cNvPr id="10" name="مربع نص 9"/>
          <p:cNvSpPr txBox="1"/>
          <p:nvPr/>
        </p:nvSpPr>
        <p:spPr>
          <a:xfrm>
            <a:off x="228600" y="1905000"/>
            <a:ext cx="550151" cy="584775"/>
          </a:xfrm>
          <a:prstGeom prst="rect">
            <a:avLst/>
          </a:prstGeom>
          <a:noFill/>
        </p:spPr>
        <p:txBody>
          <a:bodyPr wrap="none" rtlCol="1">
            <a:spAutoFit/>
          </a:bodyPr>
          <a:lstStyle/>
          <a:p>
            <a:pPr algn="l" rtl="0"/>
            <a:r>
              <a:rPr lang="ar-SA" sz="3200" dirty="0" smtClean="0">
                <a:sym typeface="Wingdings"/>
              </a:rPr>
              <a:t></a:t>
            </a:r>
            <a:endParaRPr lang="ar-SA" sz="3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aphicFrame>
        <p:nvGraphicFramePr>
          <p:cNvPr id="103425" name="Object 1"/>
          <p:cNvGraphicFramePr>
            <a:graphicFrameLocks noChangeAspect="1"/>
          </p:cNvGraphicFramePr>
          <p:nvPr/>
        </p:nvGraphicFramePr>
        <p:xfrm>
          <a:off x="304800" y="381000"/>
          <a:ext cx="1120775" cy="544513"/>
        </p:xfrm>
        <a:graphic>
          <a:graphicData uri="http://schemas.openxmlformats.org/presentationml/2006/ole">
            <p:oleObj spid="_x0000_s143362" name="معادلة" r:id="rId3" imgW="444240" imgH="215640" progId="Equation.3">
              <p:embed/>
            </p:oleObj>
          </a:graphicData>
        </a:graphic>
      </p:graphicFrame>
      <p:graphicFrame>
        <p:nvGraphicFramePr>
          <p:cNvPr id="103426" name="Object 2"/>
          <p:cNvGraphicFramePr>
            <a:graphicFrameLocks noChangeAspect="1"/>
          </p:cNvGraphicFramePr>
          <p:nvPr/>
        </p:nvGraphicFramePr>
        <p:xfrm>
          <a:off x="225425" y="1273175"/>
          <a:ext cx="2654300" cy="1089025"/>
        </p:xfrm>
        <a:graphic>
          <a:graphicData uri="http://schemas.openxmlformats.org/presentationml/2006/ole">
            <p:oleObj spid="_x0000_s143363" name="معادلة" r:id="rId4" imgW="1054080" imgH="431640" progId="Equation.3">
              <p:embed/>
            </p:oleObj>
          </a:graphicData>
        </a:graphic>
      </p:graphicFrame>
      <p:graphicFrame>
        <p:nvGraphicFramePr>
          <p:cNvPr id="103428" name="Object 4"/>
          <p:cNvGraphicFramePr>
            <a:graphicFrameLocks noChangeAspect="1"/>
          </p:cNvGraphicFramePr>
          <p:nvPr/>
        </p:nvGraphicFramePr>
        <p:xfrm>
          <a:off x="152400" y="2590800"/>
          <a:ext cx="5375276" cy="576263"/>
        </p:xfrm>
        <a:graphic>
          <a:graphicData uri="http://schemas.openxmlformats.org/presentationml/2006/ole">
            <p:oleObj spid="_x0000_s143364" name="معادلة" r:id="rId5" imgW="2133360" imgH="228600" progId="Equation.3">
              <p:embed/>
            </p:oleObj>
          </a:graphicData>
        </a:graphic>
      </p:graphicFrame>
      <p:graphicFrame>
        <p:nvGraphicFramePr>
          <p:cNvPr id="103429" name="Object 5"/>
          <p:cNvGraphicFramePr>
            <a:graphicFrameLocks noChangeAspect="1"/>
          </p:cNvGraphicFramePr>
          <p:nvPr/>
        </p:nvGraphicFramePr>
        <p:xfrm>
          <a:off x="71437" y="3200400"/>
          <a:ext cx="4195763" cy="576263"/>
        </p:xfrm>
        <a:graphic>
          <a:graphicData uri="http://schemas.openxmlformats.org/presentationml/2006/ole">
            <p:oleObj spid="_x0000_s143365" name="معادلة" r:id="rId6" imgW="1663560" imgH="228600" progId="Equation.3">
              <p:embed/>
            </p:oleObj>
          </a:graphicData>
        </a:graphic>
      </p:graphicFrame>
      <p:graphicFrame>
        <p:nvGraphicFramePr>
          <p:cNvPr id="103430" name="Object 6"/>
          <p:cNvGraphicFramePr>
            <a:graphicFrameLocks noChangeAspect="1"/>
          </p:cNvGraphicFramePr>
          <p:nvPr/>
        </p:nvGraphicFramePr>
        <p:xfrm>
          <a:off x="206374" y="3933825"/>
          <a:ext cx="4441826" cy="992188"/>
        </p:xfrm>
        <a:graphic>
          <a:graphicData uri="http://schemas.openxmlformats.org/presentationml/2006/ole">
            <p:oleObj spid="_x0000_s143366" name="معادلة" r:id="rId7" imgW="1765080" imgH="393480" progId="Equation.3">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0240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62088" y="438150"/>
            <a:ext cx="6219825" cy="5981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0137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366838" y="600075"/>
            <a:ext cx="6410325" cy="5657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990630"/>
            <a:ext cx="8991600" cy="4724370"/>
          </a:xfrm>
          <a:prstGeom prst="rect">
            <a:avLst/>
          </a:prstGeom>
        </p:spPr>
        <p:txBody>
          <a:bodyPr wrap="square">
            <a:spAutoFit/>
          </a:bodyPr>
          <a:lstStyle/>
          <a:p>
            <a:pPr algn="just" rtl="0"/>
            <a:r>
              <a:rPr lang="en-US" sz="4300" i="1" dirty="0" smtClean="0">
                <a:solidFill>
                  <a:srgbClr val="17375E"/>
                </a:solidFill>
                <a:latin typeface="Gabriola" pitchFamily="82" charset="0"/>
              </a:rPr>
              <a:t>This method is distinguished from the methods of previous sections by the fact that it requires the evaluation of both the function</a:t>
            </a:r>
          </a:p>
          <a:p>
            <a:pPr algn="ctr" rtl="0"/>
            <a:r>
              <a:rPr lang="en-US" sz="4300" b="1" i="1" dirty="0" smtClean="0">
                <a:solidFill>
                  <a:srgbClr val="17375E"/>
                </a:solidFill>
                <a:latin typeface="Gabriola" pitchFamily="82" charset="0"/>
              </a:rPr>
              <a:t> f(x) </a:t>
            </a:r>
          </a:p>
          <a:p>
            <a:pPr algn="just" rtl="0"/>
            <a:r>
              <a:rPr lang="en-US" sz="4300" i="1" dirty="0" smtClean="0">
                <a:solidFill>
                  <a:srgbClr val="17375E"/>
                </a:solidFill>
                <a:latin typeface="Gabriola" pitchFamily="82" charset="0"/>
              </a:rPr>
              <a:t>and the derivative of the function </a:t>
            </a:r>
          </a:p>
          <a:p>
            <a:pPr algn="ctr" rtl="0"/>
            <a:endParaRPr lang="en-US" sz="4300" b="1" i="1" dirty="0" smtClean="0">
              <a:solidFill>
                <a:srgbClr val="17375E"/>
              </a:solidFill>
              <a:latin typeface="Gabriola" pitchFamily="82" charset="0"/>
            </a:endParaRPr>
          </a:p>
          <a:p>
            <a:pPr algn="just" rtl="0"/>
            <a:r>
              <a:rPr lang="en-US" sz="4300" i="1" dirty="0" smtClean="0">
                <a:solidFill>
                  <a:srgbClr val="17375E"/>
                </a:solidFill>
                <a:latin typeface="Gabriola" pitchFamily="82" charset="0"/>
              </a:rPr>
              <a:t>at arbitrary point x. </a:t>
            </a:r>
            <a:endParaRPr lang="ar-SA" sz="4300" i="1" dirty="0" smtClean="0">
              <a:solidFill>
                <a:srgbClr val="17375E"/>
              </a:solidFill>
              <a:latin typeface="Gabriola" pitchFamily="82" charset="0"/>
            </a:endParaRPr>
          </a:p>
        </p:txBody>
      </p:sp>
      <p:graphicFrame>
        <p:nvGraphicFramePr>
          <p:cNvPr id="73729" name="Object 1"/>
          <p:cNvGraphicFramePr>
            <a:graphicFrameLocks noChangeAspect="1"/>
          </p:cNvGraphicFramePr>
          <p:nvPr/>
        </p:nvGraphicFramePr>
        <p:xfrm>
          <a:off x="3905250" y="4533900"/>
          <a:ext cx="1108075" cy="612775"/>
        </p:xfrm>
        <a:graphic>
          <a:graphicData uri="http://schemas.openxmlformats.org/presentationml/2006/ole">
            <p:oleObj spid="_x0000_s73729" name="Equation" r:id="rId3" imgW="368280" imgH="203040" progId="Equation.3">
              <p:embed/>
            </p:oleObj>
          </a:graphicData>
        </a:graphic>
      </p:graphicFrame>
      <p:sp>
        <p:nvSpPr>
          <p:cNvPr id="5" name="مربع نص 4"/>
          <p:cNvSpPr txBox="1"/>
          <p:nvPr/>
        </p:nvSpPr>
        <p:spPr>
          <a:xfrm>
            <a:off x="228600" y="304800"/>
            <a:ext cx="301686" cy="369332"/>
          </a:xfrm>
          <a:prstGeom prst="rect">
            <a:avLst/>
          </a:prstGeom>
          <a:noFill/>
        </p:spPr>
        <p:txBody>
          <a:bodyPr wrap="none" rtlCol="1">
            <a:spAutoFit/>
          </a:bodyPr>
          <a:lstStyle/>
          <a:p>
            <a:r>
              <a:rPr lang="en-US" dirty="0" smtClean="0"/>
              <a:t>3</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552069"/>
            <a:ext cx="8991600" cy="3400931"/>
          </a:xfrm>
          <a:prstGeom prst="rect">
            <a:avLst/>
          </a:prstGeom>
        </p:spPr>
        <p:txBody>
          <a:bodyPr wrap="square">
            <a:spAutoFit/>
          </a:bodyPr>
          <a:lstStyle/>
          <a:p>
            <a:pPr algn="just" rtl="0"/>
            <a:r>
              <a:rPr lang="en-US" sz="4300" i="1" dirty="0" smtClean="0">
                <a:solidFill>
                  <a:srgbClr val="17375E"/>
                </a:solidFill>
                <a:latin typeface="Gabriola" pitchFamily="82" charset="0"/>
              </a:rPr>
              <a:t>The Newton’s method consists geometrically of expanding the tangent line at a current point </a:t>
            </a:r>
            <a:r>
              <a:rPr lang="en-US" sz="4300" i="1" dirty="0" smtClean="0">
                <a:solidFill>
                  <a:schemeClr val="accent1">
                    <a:lumMod val="20000"/>
                    <a:lumOff val="80000"/>
                  </a:schemeClr>
                </a:solidFill>
                <a:latin typeface="Gabriola" pitchFamily="82" charset="0"/>
              </a:rPr>
              <a:t>_______</a:t>
            </a:r>
            <a:r>
              <a:rPr lang="en-US" sz="4300" i="1" dirty="0" smtClean="0">
                <a:solidFill>
                  <a:srgbClr val="17375E"/>
                </a:solidFill>
                <a:latin typeface="Gabriola" pitchFamily="82" charset="0"/>
              </a:rPr>
              <a:t>until it crosses zero, then setting the next guess </a:t>
            </a:r>
            <a:r>
              <a:rPr lang="en-US" sz="4300" i="1" dirty="0" smtClean="0">
                <a:solidFill>
                  <a:schemeClr val="accent1">
                    <a:lumMod val="20000"/>
                    <a:lumOff val="80000"/>
                  </a:schemeClr>
                </a:solidFill>
                <a:latin typeface="Gabriola" pitchFamily="82" charset="0"/>
              </a:rPr>
              <a:t>____________</a:t>
            </a:r>
            <a:r>
              <a:rPr lang="en-US" sz="4300" i="1" dirty="0" smtClean="0">
                <a:solidFill>
                  <a:srgbClr val="17375E"/>
                </a:solidFill>
                <a:latin typeface="Gabriola" pitchFamily="82" charset="0"/>
              </a:rPr>
              <a:t> to the abscissa of that zero crossing, This method is also called the </a:t>
            </a:r>
            <a:r>
              <a:rPr lang="en-US" sz="4300" b="1" i="1" dirty="0" smtClean="0">
                <a:solidFill>
                  <a:srgbClr val="17375E"/>
                </a:solidFill>
                <a:latin typeface="Gabriola" pitchFamily="82" charset="0"/>
              </a:rPr>
              <a:t>Newton-</a:t>
            </a:r>
            <a:r>
              <a:rPr lang="en-US" sz="4300" b="1" i="1" dirty="0" err="1" smtClean="0">
                <a:solidFill>
                  <a:srgbClr val="17375E"/>
                </a:solidFill>
                <a:latin typeface="Gabriola" pitchFamily="82" charset="0"/>
              </a:rPr>
              <a:t>Raphson</a:t>
            </a:r>
            <a:r>
              <a:rPr lang="en-US" sz="4300" i="1" dirty="0" smtClean="0">
                <a:solidFill>
                  <a:srgbClr val="17375E"/>
                </a:solidFill>
                <a:latin typeface="Gabriola" pitchFamily="82" charset="0"/>
              </a:rPr>
              <a:t> method.</a:t>
            </a:r>
            <a:endParaRPr lang="ar-SA" sz="4300" i="1" dirty="0" smtClean="0">
              <a:solidFill>
                <a:srgbClr val="17375E"/>
              </a:solidFill>
              <a:latin typeface="Gabriola" pitchFamily="82" charset="0"/>
            </a:endParaRPr>
          </a:p>
        </p:txBody>
      </p:sp>
      <p:graphicFrame>
        <p:nvGraphicFramePr>
          <p:cNvPr id="128002" name="Object 2"/>
          <p:cNvGraphicFramePr>
            <a:graphicFrameLocks noChangeAspect="1"/>
          </p:cNvGraphicFramePr>
          <p:nvPr/>
        </p:nvGraphicFramePr>
        <p:xfrm>
          <a:off x="228600" y="2999869"/>
          <a:ext cx="457200" cy="685800"/>
        </p:xfrm>
        <a:graphic>
          <a:graphicData uri="http://schemas.openxmlformats.org/presentationml/2006/ole">
            <p:oleObj spid="_x0000_s128002" name="Equation" r:id="rId3" imgW="152280" imgH="228600" progId="Equation.3">
              <p:embed/>
            </p:oleObj>
          </a:graphicData>
        </a:graphic>
      </p:graphicFrame>
      <p:graphicFrame>
        <p:nvGraphicFramePr>
          <p:cNvPr id="128003" name="Object 3"/>
          <p:cNvGraphicFramePr>
            <a:graphicFrameLocks noChangeAspect="1"/>
          </p:cNvGraphicFramePr>
          <p:nvPr/>
        </p:nvGraphicFramePr>
        <p:xfrm>
          <a:off x="228600" y="3609469"/>
          <a:ext cx="723900" cy="685800"/>
        </p:xfrm>
        <a:graphic>
          <a:graphicData uri="http://schemas.openxmlformats.org/presentationml/2006/ole">
            <p:oleObj spid="_x0000_s128003" name="Equation" r:id="rId4" imgW="241200" imgH="228600" progId="Equation.3">
              <p:embed/>
            </p:oleObj>
          </a:graphicData>
        </a:graphic>
      </p:graphicFrame>
      <p:sp>
        <p:nvSpPr>
          <p:cNvPr id="6" name="مربع نص 5"/>
          <p:cNvSpPr txBox="1"/>
          <p:nvPr/>
        </p:nvSpPr>
        <p:spPr>
          <a:xfrm>
            <a:off x="228600" y="304800"/>
            <a:ext cx="301686" cy="369332"/>
          </a:xfrm>
          <a:prstGeom prst="rect">
            <a:avLst/>
          </a:prstGeom>
          <a:noFill/>
        </p:spPr>
        <p:txBody>
          <a:bodyPr wrap="none" rtlCol="1">
            <a:spAutoFit/>
          </a:bodyPr>
          <a:lstStyle/>
          <a:p>
            <a:r>
              <a:rPr lang="en-US" dirty="0" smtClean="0"/>
              <a:t>4</a:t>
            </a: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2705" name="Picture 1"/>
          <p:cNvPicPr>
            <a:picLocks noChangeAspect="1" noChangeArrowheads="1"/>
          </p:cNvPicPr>
          <p:nvPr/>
        </p:nvPicPr>
        <p:blipFill>
          <a:blip r:embed="rId2">
            <a:clrChange>
              <a:clrFrom>
                <a:srgbClr val="FFFFFF"/>
              </a:clrFrom>
              <a:clrTo>
                <a:srgbClr val="FFFFFF">
                  <a:alpha val="0"/>
                </a:srgbClr>
              </a:clrTo>
            </a:clrChange>
          </a:blip>
          <a:srcRect l="2427" t="2220" r="2427" b="3446"/>
          <a:stretch>
            <a:fillRect/>
          </a:stretch>
        </p:blipFill>
        <p:spPr bwMode="auto">
          <a:xfrm>
            <a:off x="838200" y="762000"/>
            <a:ext cx="7467600" cy="5867400"/>
          </a:xfrm>
          <a:prstGeom prst="rect">
            <a:avLst/>
          </a:prstGeom>
          <a:noFill/>
          <a:ln w="9525">
            <a:noFill/>
            <a:miter lim="800000"/>
            <a:headEnd/>
            <a:tailEnd/>
          </a:ln>
          <a:effectLst/>
        </p:spPr>
      </p:pic>
      <p:sp>
        <p:nvSpPr>
          <p:cNvPr id="3" name="مستطيل 2"/>
          <p:cNvSpPr/>
          <p:nvPr/>
        </p:nvSpPr>
        <p:spPr>
          <a:xfrm>
            <a:off x="0" y="0"/>
            <a:ext cx="9144000" cy="769441"/>
          </a:xfrm>
          <a:prstGeom prst="rect">
            <a:avLst/>
          </a:prstGeom>
        </p:spPr>
        <p:txBody>
          <a:bodyPr wrap="square">
            <a:spAutoFit/>
          </a:bodyPr>
          <a:lstStyle/>
          <a:p>
            <a:pPr algn="ctr"/>
            <a:r>
              <a:rPr lang="en-US" sz="4400" b="1" i="1" dirty="0" smtClean="0">
                <a:solidFill>
                  <a:srgbClr val="C00000"/>
                </a:solidFill>
                <a:latin typeface="Gabriola" pitchFamily="82" charset="0"/>
              </a:rPr>
              <a:t>Graphical Solution </a:t>
            </a:r>
            <a:r>
              <a:rPr lang="en-US" sz="4400" b="1" i="1" smtClean="0">
                <a:solidFill>
                  <a:srgbClr val="C00000"/>
                </a:solidFill>
                <a:latin typeface="Gabriola" pitchFamily="82" charset="0"/>
              </a:rPr>
              <a:t>of  Newton’s </a:t>
            </a:r>
            <a:r>
              <a:rPr lang="en-US" sz="4400" b="1" i="1" dirty="0" smtClean="0">
                <a:solidFill>
                  <a:srgbClr val="C00000"/>
                </a:solidFill>
                <a:latin typeface="Gabriola" pitchFamily="82" charset="0"/>
              </a:rPr>
              <a:t>Method.</a:t>
            </a:r>
            <a:endParaRPr lang="ar-SA" sz="4400" b="1" i="1" dirty="0" smtClean="0">
              <a:solidFill>
                <a:srgbClr val="C00000"/>
              </a:solidFill>
              <a:latin typeface="Gabriola" pitchFamily="82" charset="0"/>
            </a:endParaRPr>
          </a:p>
        </p:txBody>
      </p:sp>
      <p:sp>
        <p:nvSpPr>
          <p:cNvPr id="5" name="مربع نص 4"/>
          <p:cNvSpPr txBox="1"/>
          <p:nvPr/>
        </p:nvSpPr>
        <p:spPr>
          <a:xfrm>
            <a:off x="228600" y="304800"/>
            <a:ext cx="301686" cy="369332"/>
          </a:xfrm>
          <a:prstGeom prst="rect">
            <a:avLst/>
          </a:prstGeom>
          <a:noFill/>
        </p:spPr>
        <p:txBody>
          <a:bodyPr wrap="none" rtlCol="1">
            <a:spAutoFit/>
          </a:bodyPr>
          <a:lstStyle/>
          <a:p>
            <a:r>
              <a:rPr lang="en-US" dirty="0" smtClean="0"/>
              <a:t>5</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76200" y="457200"/>
            <a:ext cx="8991600" cy="2739211"/>
          </a:xfrm>
          <a:prstGeom prst="rect">
            <a:avLst/>
          </a:prstGeom>
        </p:spPr>
        <p:txBody>
          <a:bodyPr wrap="square">
            <a:spAutoFit/>
          </a:bodyPr>
          <a:lstStyle/>
          <a:p>
            <a:pPr algn="just" rtl="0"/>
            <a:r>
              <a:rPr lang="en-US" sz="4300" i="1" dirty="0" smtClean="0">
                <a:solidFill>
                  <a:srgbClr val="17375E"/>
                </a:solidFill>
                <a:latin typeface="Gabriola" pitchFamily="82" charset="0"/>
              </a:rPr>
              <a:t>There are many description of the Newton’s method. We shall derive the method from the </a:t>
            </a:r>
            <a:r>
              <a:rPr lang="ar-SA" sz="4300" i="1" dirty="0" smtClean="0">
                <a:solidFill>
                  <a:srgbClr val="17375E"/>
                </a:solidFill>
                <a:latin typeface="Gabriola" pitchFamily="82" charset="0"/>
              </a:rPr>
              <a:t> </a:t>
            </a:r>
            <a:r>
              <a:rPr lang="en-US" sz="4300" i="1" dirty="0" smtClean="0">
                <a:solidFill>
                  <a:srgbClr val="17375E"/>
                </a:solidFill>
                <a:latin typeface="Gabriola" pitchFamily="82" charset="0"/>
              </a:rPr>
              <a:t>familiar </a:t>
            </a:r>
            <a:r>
              <a:rPr lang="en-US" sz="4300" b="1" i="1" dirty="0" smtClean="0">
                <a:solidFill>
                  <a:srgbClr val="17375E"/>
                </a:solidFill>
                <a:latin typeface="Gabriola" pitchFamily="82" charset="0"/>
              </a:rPr>
              <a:t>Taylor’s series expansion </a:t>
            </a:r>
            <a:r>
              <a:rPr lang="en-US" sz="4300" i="1" dirty="0" smtClean="0">
                <a:solidFill>
                  <a:srgbClr val="17375E"/>
                </a:solidFill>
                <a:latin typeface="Gabriola" pitchFamily="82" charset="0"/>
              </a:rPr>
              <a:t>of a function in the neighborhood of a point.</a:t>
            </a:r>
            <a:endParaRPr lang="ar-SA" sz="4300" i="1" dirty="0" smtClean="0">
              <a:solidFill>
                <a:srgbClr val="17375E"/>
              </a:solidFill>
              <a:latin typeface="Gabriola" pitchFamily="82" charset="0"/>
            </a:endParaRPr>
          </a:p>
        </p:txBody>
      </p:sp>
      <p:sp>
        <p:nvSpPr>
          <p:cNvPr id="3" name="مستطيل 2"/>
          <p:cNvSpPr/>
          <p:nvPr/>
        </p:nvSpPr>
        <p:spPr>
          <a:xfrm>
            <a:off x="76200" y="3429000"/>
            <a:ext cx="8991600" cy="2077492"/>
          </a:xfrm>
          <a:prstGeom prst="rect">
            <a:avLst/>
          </a:prstGeom>
        </p:spPr>
        <p:txBody>
          <a:bodyPr wrap="square">
            <a:spAutoFit/>
          </a:bodyPr>
          <a:lstStyle/>
          <a:p>
            <a:pPr algn="l" rtl="0"/>
            <a:r>
              <a:rPr lang="en-US" sz="4300" i="1" dirty="0" smtClean="0">
                <a:solidFill>
                  <a:srgbClr val="17375E"/>
                </a:solidFill>
                <a:latin typeface="Gabriola" pitchFamily="82" charset="0"/>
              </a:rPr>
              <a:t>Let                      and let       be the nth  </a:t>
            </a:r>
            <a:r>
              <a:rPr lang="en-US" sz="4200" i="1" dirty="0" smtClean="0">
                <a:solidFill>
                  <a:srgbClr val="17375E"/>
                </a:solidFill>
                <a:latin typeface="Gabriola" pitchFamily="82" charset="0"/>
              </a:rPr>
              <a:t>approximation</a:t>
            </a:r>
            <a:r>
              <a:rPr lang="en-US" sz="4300" i="1" dirty="0" smtClean="0">
                <a:solidFill>
                  <a:srgbClr val="17375E"/>
                </a:solidFill>
                <a:latin typeface="Gabriola" pitchFamily="82" charset="0"/>
              </a:rPr>
              <a:t> to the root </a:t>
            </a:r>
            <a:r>
              <a:rPr lang="en-US" sz="4300" b="1" i="1" dirty="0" smtClean="0">
                <a:solidFill>
                  <a:srgbClr val="17375E"/>
                </a:solidFill>
                <a:latin typeface="Gabriola" pitchFamily="82" charset="0"/>
              </a:rPr>
              <a:t>α</a:t>
            </a:r>
            <a:r>
              <a:rPr lang="en-US" sz="4300" i="1" dirty="0" smtClean="0">
                <a:solidFill>
                  <a:srgbClr val="17375E"/>
                </a:solidFill>
                <a:latin typeface="Gabriola" pitchFamily="82" charset="0"/>
              </a:rPr>
              <a:t> such that                    and</a:t>
            </a:r>
          </a:p>
          <a:p>
            <a:pPr algn="l" rtl="0"/>
            <a:r>
              <a:rPr lang="en-US" sz="4300" i="1" dirty="0" smtClean="0">
                <a:solidFill>
                  <a:srgbClr val="17375E"/>
                </a:solidFill>
                <a:latin typeface="Gabriola" pitchFamily="82" charset="0"/>
              </a:rPr>
              <a:t>is small. </a:t>
            </a:r>
            <a:endParaRPr lang="ar-SA" sz="4300" i="1" dirty="0" smtClean="0">
              <a:solidFill>
                <a:srgbClr val="17375E"/>
              </a:solidFill>
              <a:latin typeface="Gabriola" pitchFamily="82" charset="0"/>
            </a:endParaRPr>
          </a:p>
        </p:txBody>
      </p:sp>
      <p:graphicFrame>
        <p:nvGraphicFramePr>
          <p:cNvPr id="6" name="كائن 5"/>
          <p:cNvGraphicFramePr>
            <a:graphicFrameLocks noChangeAspect="1"/>
          </p:cNvGraphicFramePr>
          <p:nvPr/>
        </p:nvGraphicFramePr>
        <p:xfrm>
          <a:off x="762000" y="3581400"/>
          <a:ext cx="1919288" cy="576263"/>
        </p:xfrm>
        <a:graphic>
          <a:graphicData uri="http://schemas.openxmlformats.org/presentationml/2006/ole">
            <p:oleObj spid="_x0000_s71683" name="معادلة" r:id="rId3" imgW="761760" imgH="228600" progId="Equation.3">
              <p:embed/>
            </p:oleObj>
          </a:graphicData>
        </a:graphic>
      </p:graphicFrame>
      <p:graphicFrame>
        <p:nvGraphicFramePr>
          <p:cNvPr id="71684" name="Object 4"/>
          <p:cNvGraphicFramePr>
            <a:graphicFrameLocks noChangeAspect="1"/>
          </p:cNvGraphicFramePr>
          <p:nvPr/>
        </p:nvGraphicFramePr>
        <p:xfrm>
          <a:off x="4114800" y="3581400"/>
          <a:ext cx="447675" cy="576263"/>
        </p:xfrm>
        <a:graphic>
          <a:graphicData uri="http://schemas.openxmlformats.org/presentationml/2006/ole">
            <p:oleObj spid="_x0000_s71684" name="معادلة" r:id="rId4" imgW="177480" imgH="228600" progId="Equation.3">
              <p:embed/>
            </p:oleObj>
          </a:graphicData>
        </a:graphic>
      </p:graphicFrame>
      <p:graphicFrame>
        <p:nvGraphicFramePr>
          <p:cNvPr id="71685" name="Object 5"/>
          <p:cNvGraphicFramePr>
            <a:graphicFrameLocks noChangeAspect="1"/>
          </p:cNvGraphicFramePr>
          <p:nvPr/>
        </p:nvGraphicFramePr>
        <p:xfrm>
          <a:off x="3962400" y="4267200"/>
          <a:ext cx="1663700" cy="576263"/>
        </p:xfrm>
        <a:graphic>
          <a:graphicData uri="http://schemas.openxmlformats.org/presentationml/2006/ole">
            <p:oleObj spid="_x0000_s71685" name="معادلة" r:id="rId5" imgW="660240" imgH="228600" progId="Equation.3">
              <p:embed/>
            </p:oleObj>
          </a:graphicData>
        </a:graphic>
      </p:graphicFrame>
      <p:graphicFrame>
        <p:nvGraphicFramePr>
          <p:cNvPr id="71686" name="Object 6"/>
          <p:cNvGraphicFramePr>
            <a:graphicFrameLocks noChangeAspect="1"/>
          </p:cNvGraphicFramePr>
          <p:nvPr/>
        </p:nvGraphicFramePr>
        <p:xfrm>
          <a:off x="6705600" y="4235450"/>
          <a:ext cx="1184275" cy="639763"/>
        </p:xfrm>
        <a:graphic>
          <a:graphicData uri="http://schemas.openxmlformats.org/presentationml/2006/ole">
            <p:oleObj spid="_x0000_s71686" name="معادلة" r:id="rId6" imgW="469800" imgH="253800" progId="Equation.3">
              <p:embed/>
            </p:oleObj>
          </a:graphicData>
        </a:graphic>
      </p:graphicFrame>
      <p:sp>
        <p:nvSpPr>
          <p:cNvPr id="9" name="مربع نص 8"/>
          <p:cNvSpPr txBox="1"/>
          <p:nvPr/>
        </p:nvSpPr>
        <p:spPr>
          <a:xfrm>
            <a:off x="228600" y="304800"/>
            <a:ext cx="301686" cy="369332"/>
          </a:xfrm>
          <a:prstGeom prst="rect">
            <a:avLst/>
          </a:prstGeom>
          <a:noFill/>
        </p:spPr>
        <p:txBody>
          <a:bodyPr wrap="none" rtlCol="1">
            <a:spAutoFit/>
          </a:bodyPr>
          <a:lstStyle/>
          <a:p>
            <a:r>
              <a:rPr lang="en-US" dirty="0" smtClean="0"/>
              <a:t>6</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ستطيل 14"/>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مستطيل 7"/>
          <p:cNvSpPr/>
          <p:nvPr/>
        </p:nvSpPr>
        <p:spPr>
          <a:xfrm>
            <a:off x="2312305" y="3200400"/>
            <a:ext cx="4600940" cy="769441"/>
          </a:xfrm>
          <a:prstGeom prst="rect">
            <a:avLst/>
          </a:prstGeom>
        </p:spPr>
        <p:txBody>
          <a:bodyPr wrap="none">
            <a:spAutoFit/>
          </a:bodyPr>
          <a:lstStyle/>
          <a:p>
            <a:pPr algn="l" rtl="0"/>
            <a:r>
              <a:rPr lang="en-US" sz="4400" i="1" dirty="0" smtClean="0">
                <a:solidFill>
                  <a:srgbClr val="17375E"/>
                </a:solidFill>
                <a:latin typeface="Gabriola" pitchFamily="82" charset="0"/>
              </a:rPr>
              <a:t>lies between x  and          .</a:t>
            </a:r>
            <a:endParaRPr lang="ar-SA" sz="4400" i="1" dirty="0" smtClean="0">
              <a:solidFill>
                <a:srgbClr val="17375E"/>
              </a:solidFill>
              <a:latin typeface="Gabriola" pitchFamily="82" charset="0"/>
            </a:endParaRPr>
          </a:p>
        </p:txBody>
      </p:sp>
      <p:sp>
        <p:nvSpPr>
          <p:cNvPr id="2" name="مستطيل 1"/>
          <p:cNvSpPr/>
          <p:nvPr/>
        </p:nvSpPr>
        <p:spPr>
          <a:xfrm>
            <a:off x="152400" y="304800"/>
            <a:ext cx="8915400" cy="1446550"/>
          </a:xfrm>
          <a:prstGeom prst="rect">
            <a:avLst/>
          </a:prstGeom>
        </p:spPr>
        <p:txBody>
          <a:bodyPr wrap="square">
            <a:spAutoFit/>
          </a:bodyPr>
          <a:lstStyle/>
          <a:p>
            <a:pPr algn="l" rtl="0"/>
            <a:r>
              <a:rPr lang="en-US" sz="4400" i="1" dirty="0" smtClean="0">
                <a:solidFill>
                  <a:srgbClr val="17375E"/>
                </a:solidFill>
                <a:latin typeface="Gabriola" pitchFamily="82" charset="0"/>
              </a:rPr>
              <a:t>Consider the first Taylor polynomial for f(x) expanded about        , so we have</a:t>
            </a:r>
            <a:endParaRPr lang="ar-SA" sz="4400" i="1" dirty="0" smtClean="0">
              <a:solidFill>
                <a:srgbClr val="17375E"/>
              </a:solidFill>
              <a:latin typeface="Gabriola" pitchFamily="82" charset="0"/>
            </a:endParaRPr>
          </a:p>
        </p:txBody>
      </p:sp>
      <p:graphicFrame>
        <p:nvGraphicFramePr>
          <p:cNvPr id="100354" name="Object 2"/>
          <p:cNvGraphicFramePr>
            <a:graphicFrameLocks noChangeAspect="1"/>
          </p:cNvGraphicFramePr>
          <p:nvPr/>
        </p:nvGraphicFramePr>
        <p:xfrm>
          <a:off x="3200400" y="1143000"/>
          <a:ext cx="447675" cy="576263"/>
        </p:xfrm>
        <a:graphic>
          <a:graphicData uri="http://schemas.openxmlformats.org/presentationml/2006/ole">
            <p:oleObj spid="_x0000_s100354" name="معادلة" r:id="rId3" imgW="177480" imgH="228600" progId="Equation.3">
              <p:embed/>
            </p:oleObj>
          </a:graphicData>
        </a:graphic>
      </p:graphicFrame>
      <p:graphicFrame>
        <p:nvGraphicFramePr>
          <p:cNvPr id="100355" name="Object 3"/>
          <p:cNvGraphicFramePr>
            <a:graphicFrameLocks noChangeAspect="1"/>
          </p:cNvGraphicFramePr>
          <p:nvPr/>
        </p:nvGraphicFramePr>
        <p:xfrm>
          <a:off x="301625" y="1873250"/>
          <a:ext cx="7707313" cy="1057275"/>
        </p:xfrm>
        <a:graphic>
          <a:graphicData uri="http://schemas.openxmlformats.org/presentationml/2006/ole">
            <p:oleObj spid="_x0000_s100355" name="معادلة" r:id="rId4" imgW="3060360" imgH="419040" progId="Equation.3">
              <p:embed/>
            </p:oleObj>
          </a:graphicData>
        </a:graphic>
      </p:graphicFrame>
      <p:graphicFrame>
        <p:nvGraphicFramePr>
          <p:cNvPr id="100356" name="Object 4"/>
          <p:cNvGraphicFramePr>
            <a:graphicFrameLocks noChangeAspect="1"/>
          </p:cNvGraphicFramePr>
          <p:nvPr/>
        </p:nvGraphicFramePr>
        <p:xfrm>
          <a:off x="1600200" y="3446462"/>
          <a:ext cx="804863" cy="515938"/>
        </p:xfrm>
        <a:graphic>
          <a:graphicData uri="http://schemas.openxmlformats.org/presentationml/2006/ole">
            <p:oleObj spid="_x0000_s100356" name="معادلة" r:id="rId5" imgW="317160" imgH="203040" progId="Equation.3">
              <p:embed/>
            </p:oleObj>
          </a:graphicData>
        </a:graphic>
      </p:graphicFrame>
      <p:graphicFrame>
        <p:nvGraphicFramePr>
          <p:cNvPr id="100357" name="Object 5"/>
          <p:cNvGraphicFramePr>
            <a:graphicFrameLocks noChangeAspect="1"/>
          </p:cNvGraphicFramePr>
          <p:nvPr/>
        </p:nvGraphicFramePr>
        <p:xfrm>
          <a:off x="5943600" y="3352800"/>
          <a:ext cx="450850" cy="581025"/>
        </p:xfrm>
        <a:graphic>
          <a:graphicData uri="http://schemas.openxmlformats.org/presentationml/2006/ole">
            <p:oleObj spid="_x0000_s100357" name="معادلة" r:id="rId6" imgW="177480" imgH="228600" progId="Equation.3">
              <p:embed/>
            </p:oleObj>
          </a:graphicData>
        </a:graphic>
      </p:graphicFrame>
      <p:sp>
        <p:nvSpPr>
          <p:cNvPr id="7" name="مستطيل 6"/>
          <p:cNvSpPr/>
          <p:nvPr/>
        </p:nvSpPr>
        <p:spPr>
          <a:xfrm>
            <a:off x="304800" y="3200400"/>
            <a:ext cx="1208985" cy="769441"/>
          </a:xfrm>
          <a:prstGeom prst="rect">
            <a:avLst/>
          </a:prstGeom>
        </p:spPr>
        <p:txBody>
          <a:bodyPr wrap="none">
            <a:spAutoFit/>
          </a:bodyPr>
          <a:lstStyle/>
          <a:p>
            <a:pPr algn="l" rtl="0"/>
            <a:r>
              <a:rPr lang="en-US" sz="4400" i="1" dirty="0" smtClean="0">
                <a:solidFill>
                  <a:srgbClr val="17375E"/>
                </a:solidFill>
                <a:latin typeface="Gabriola" pitchFamily="82" charset="0"/>
              </a:rPr>
              <a:t>where</a:t>
            </a:r>
            <a:endParaRPr lang="ar-SA" sz="4400" i="1" dirty="0" smtClean="0">
              <a:solidFill>
                <a:srgbClr val="17375E"/>
              </a:solidFill>
              <a:latin typeface="Gabriola" pitchFamily="82" charset="0"/>
            </a:endParaRPr>
          </a:p>
        </p:txBody>
      </p:sp>
      <p:sp>
        <p:nvSpPr>
          <p:cNvPr id="12" name="مستطيل 11"/>
          <p:cNvSpPr/>
          <p:nvPr/>
        </p:nvSpPr>
        <p:spPr>
          <a:xfrm>
            <a:off x="76200" y="4572000"/>
            <a:ext cx="8991600" cy="769441"/>
          </a:xfrm>
          <a:prstGeom prst="rect">
            <a:avLst/>
          </a:prstGeom>
        </p:spPr>
        <p:txBody>
          <a:bodyPr wrap="square">
            <a:spAutoFit/>
          </a:bodyPr>
          <a:lstStyle/>
          <a:p>
            <a:pPr algn="l" rtl="0"/>
            <a:r>
              <a:rPr lang="en-US" sz="4400" i="1" dirty="0" smtClean="0">
                <a:solidFill>
                  <a:srgbClr val="17375E"/>
                </a:solidFill>
                <a:latin typeface="Gabriola" pitchFamily="82" charset="0"/>
              </a:rPr>
              <a:t>Since f(α) = 0, then      , with x = α , gives</a:t>
            </a:r>
            <a:endParaRPr lang="ar-SA" sz="4400" i="1" dirty="0" smtClean="0">
              <a:solidFill>
                <a:srgbClr val="17375E"/>
              </a:solidFill>
              <a:latin typeface="Gabriola" pitchFamily="82" charset="0"/>
            </a:endParaRPr>
          </a:p>
        </p:txBody>
      </p:sp>
      <p:sp>
        <p:nvSpPr>
          <p:cNvPr id="13" name="مربع نص 12"/>
          <p:cNvSpPr txBox="1"/>
          <p:nvPr/>
        </p:nvSpPr>
        <p:spPr>
          <a:xfrm>
            <a:off x="8458200" y="2286000"/>
            <a:ext cx="389850" cy="369332"/>
          </a:xfrm>
          <a:prstGeom prst="rect">
            <a:avLst/>
          </a:prstGeom>
          <a:noFill/>
        </p:spPr>
        <p:txBody>
          <a:bodyPr wrap="none" rtlCol="1">
            <a:spAutoFit/>
          </a:bodyPr>
          <a:lstStyle/>
          <a:p>
            <a:r>
              <a:rPr lang="ar-SA" dirty="0" smtClean="0">
                <a:sym typeface="Wingdings 2"/>
              </a:rPr>
              <a:t></a:t>
            </a:r>
            <a:endParaRPr lang="ar-SA" dirty="0"/>
          </a:p>
        </p:txBody>
      </p:sp>
      <p:sp>
        <p:nvSpPr>
          <p:cNvPr id="14" name="مربع نص 13"/>
          <p:cNvSpPr txBox="1"/>
          <p:nvPr/>
        </p:nvSpPr>
        <p:spPr>
          <a:xfrm>
            <a:off x="3429000" y="4876800"/>
            <a:ext cx="389850" cy="369332"/>
          </a:xfrm>
          <a:prstGeom prst="rect">
            <a:avLst/>
          </a:prstGeom>
          <a:noFill/>
        </p:spPr>
        <p:txBody>
          <a:bodyPr wrap="none" rtlCol="1">
            <a:spAutoFit/>
          </a:bodyPr>
          <a:lstStyle/>
          <a:p>
            <a:r>
              <a:rPr lang="ar-SA" dirty="0" smtClean="0">
                <a:sym typeface="Wingdings 2"/>
              </a:rPr>
              <a:t></a:t>
            </a:r>
            <a:endParaRPr lang="ar-SA" dirty="0"/>
          </a:p>
        </p:txBody>
      </p:sp>
      <p:graphicFrame>
        <p:nvGraphicFramePr>
          <p:cNvPr id="100358" name="Object 6"/>
          <p:cNvGraphicFramePr>
            <a:graphicFrameLocks noChangeAspect="1"/>
          </p:cNvGraphicFramePr>
          <p:nvPr/>
        </p:nvGraphicFramePr>
        <p:xfrm>
          <a:off x="76200" y="5562600"/>
          <a:ext cx="8539163" cy="1057275"/>
        </p:xfrm>
        <a:graphic>
          <a:graphicData uri="http://schemas.openxmlformats.org/presentationml/2006/ole">
            <p:oleObj spid="_x0000_s100358" name="معادلة" r:id="rId7" imgW="3390840" imgH="419040" progId="Equation.3">
              <p:embed/>
            </p:oleObj>
          </a:graphicData>
        </a:graphic>
      </p:graphicFrame>
      <p:sp>
        <p:nvSpPr>
          <p:cNvPr id="16" name="مربع نص 15"/>
          <p:cNvSpPr txBox="1"/>
          <p:nvPr/>
        </p:nvSpPr>
        <p:spPr>
          <a:xfrm>
            <a:off x="228600" y="304800"/>
            <a:ext cx="301686" cy="369332"/>
          </a:xfrm>
          <a:prstGeom prst="rect">
            <a:avLst/>
          </a:prstGeom>
          <a:noFill/>
        </p:spPr>
        <p:txBody>
          <a:bodyPr wrap="none" rtlCol="1">
            <a:spAutoFit/>
          </a:bodyPr>
          <a:lstStyle/>
          <a:p>
            <a:r>
              <a:rPr lang="en-US" dirty="0" smtClean="0"/>
              <a:t>7</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مستطيل 9"/>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ستطيل 3"/>
          <p:cNvSpPr/>
          <p:nvPr/>
        </p:nvSpPr>
        <p:spPr>
          <a:xfrm>
            <a:off x="0" y="381000"/>
            <a:ext cx="9144000" cy="1446550"/>
          </a:xfrm>
          <a:prstGeom prst="rect">
            <a:avLst/>
          </a:prstGeom>
        </p:spPr>
        <p:txBody>
          <a:bodyPr wrap="square">
            <a:spAutoFit/>
          </a:bodyPr>
          <a:lstStyle/>
          <a:p>
            <a:pPr algn="l" rtl="0"/>
            <a:r>
              <a:rPr lang="en-US" sz="4400" i="1" dirty="0" smtClean="0">
                <a:solidFill>
                  <a:srgbClr val="17375E"/>
                </a:solidFill>
                <a:latin typeface="Gabriola" pitchFamily="82" charset="0"/>
              </a:rPr>
              <a:t>Since               is small, then we neglect the term involving                    and so</a:t>
            </a:r>
            <a:endParaRPr lang="ar-SA" sz="4400" i="1" dirty="0" smtClean="0">
              <a:solidFill>
                <a:srgbClr val="17375E"/>
              </a:solidFill>
              <a:latin typeface="Gabriola" pitchFamily="82" charset="0"/>
            </a:endParaRPr>
          </a:p>
        </p:txBody>
      </p:sp>
      <p:graphicFrame>
        <p:nvGraphicFramePr>
          <p:cNvPr id="110593" name="Object 1"/>
          <p:cNvGraphicFramePr>
            <a:graphicFrameLocks noChangeAspect="1"/>
          </p:cNvGraphicFramePr>
          <p:nvPr/>
        </p:nvGraphicFramePr>
        <p:xfrm>
          <a:off x="1143000" y="533400"/>
          <a:ext cx="1190625" cy="644525"/>
        </p:xfrm>
        <a:graphic>
          <a:graphicData uri="http://schemas.openxmlformats.org/presentationml/2006/ole">
            <p:oleObj spid="_x0000_s110593" name="معادلة" r:id="rId3" imgW="469800" imgH="253800" progId="Equation.3">
              <p:embed/>
            </p:oleObj>
          </a:graphicData>
        </a:graphic>
      </p:graphicFrame>
      <p:graphicFrame>
        <p:nvGraphicFramePr>
          <p:cNvPr id="110594" name="Object 2"/>
          <p:cNvGraphicFramePr>
            <a:graphicFrameLocks noChangeAspect="1"/>
          </p:cNvGraphicFramePr>
          <p:nvPr/>
        </p:nvGraphicFramePr>
        <p:xfrm>
          <a:off x="1947863" y="1219200"/>
          <a:ext cx="1481137" cy="611188"/>
        </p:xfrm>
        <a:graphic>
          <a:graphicData uri="http://schemas.openxmlformats.org/presentationml/2006/ole">
            <p:oleObj spid="_x0000_s110594" name="معادلة" r:id="rId4" imgW="583920" imgH="241200" progId="Equation.3">
              <p:embed/>
            </p:oleObj>
          </a:graphicData>
        </a:graphic>
      </p:graphicFrame>
      <p:graphicFrame>
        <p:nvGraphicFramePr>
          <p:cNvPr id="110595" name="Object 3"/>
          <p:cNvGraphicFramePr>
            <a:graphicFrameLocks noChangeAspect="1"/>
          </p:cNvGraphicFramePr>
          <p:nvPr/>
        </p:nvGraphicFramePr>
        <p:xfrm>
          <a:off x="2133600" y="2209800"/>
          <a:ext cx="4121150" cy="579438"/>
        </p:xfrm>
        <a:graphic>
          <a:graphicData uri="http://schemas.openxmlformats.org/presentationml/2006/ole">
            <p:oleObj spid="_x0000_s110595" name="معادلة" r:id="rId5" imgW="1625400" imgH="228600" progId="Equation.3">
              <p:embed/>
            </p:oleObj>
          </a:graphicData>
        </a:graphic>
      </p:graphicFrame>
      <p:sp>
        <p:nvSpPr>
          <p:cNvPr id="7" name="مستطيل 6"/>
          <p:cNvSpPr/>
          <p:nvPr/>
        </p:nvSpPr>
        <p:spPr>
          <a:xfrm>
            <a:off x="152400" y="2971800"/>
            <a:ext cx="3599062" cy="769441"/>
          </a:xfrm>
          <a:prstGeom prst="rect">
            <a:avLst/>
          </a:prstGeom>
        </p:spPr>
        <p:txBody>
          <a:bodyPr wrap="none">
            <a:spAutoFit/>
          </a:bodyPr>
          <a:lstStyle/>
          <a:p>
            <a:pPr algn="l" rtl="0"/>
            <a:r>
              <a:rPr lang="en-US" sz="4400" i="1" dirty="0" smtClean="0">
                <a:solidFill>
                  <a:srgbClr val="17375E"/>
                </a:solidFill>
                <a:latin typeface="Gabriola" pitchFamily="82" charset="0"/>
              </a:rPr>
              <a:t>Solving for </a:t>
            </a:r>
            <a:r>
              <a:rPr lang="en-US" sz="4400" b="1" i="1" dirty="0" smtClean="0">
                <a:solidFill>
                  <a:srgbClr val="17375E"/>
                </a:solidFill>
                <a:latin typeface="Gabriola" pitchFamily="82" charset="0"/>
              </a:rPr>
              <a:t>α</a:t>
            </a:r>
            <a:r>
              <a:rPr lang="en-US" sz="4400" i="1" dirty="0" smtClean="0">
                <a:solidFill>
                  <a:srgbClr val="17375E"/>
                </a:solidFill>
                <a:latin typeface="Gabriola" pitchFamily="82" charset="0"/>
              </a:rPr>
              <a:t>, we get</a:t>
            </a:r>
            <a:endParaRPr lang="ar-SA" sz="4400" i="1" dirty="0" smtClean="0">
              <a:solidFill>
                <a:srgbClr val="17375E"/>
              </a:solidFill>
              <a:latin typeface="Gabriola" pitchFamily="82" charset="0"/>
            </a:endParaRPr>
          </a:p>
        </p:txBody>
      </p:sp>
      <p:graphicFrame>
        <p:nvGraphicFramePr>
          <p:cNvPr id="110596" name="Object 4"/>
          <p:cNvGraphicFramePr>
            <a:graphicFrameLocks noChangeAspect="1"/>
          </p:cNvGraphicFramePr>
          <p:nvPr/>
        </p:nvGraphicFramePr>
        <p:xfrm>
          <a:off x="2895600" y="3962400"/>
          <a:ext cx="2640013" cy="1093788"/>
        </p:xfrm>
        <a:graphic>
          <a:graphicData uri="http://schemas.openxmlformats.org/presentationml/2006/ole">
            <p:oleObj spid="_x0000_s110596" name="معادلة" r:id="rId6" imgW="1041120" imgH="431640" progId="Equation.3">
              <p:embed/>
            </p:oleObj>
          </a:graphicData>
        </a:graphic>
      </p:graphicFrame>
      <p:sp>
        <p:nvSpPr>
          <p:cNvPr id="9" name="مستطيل 8"/>
          <p:cNvSpPr/>
          <p:nvPr/>
        </p:nvSpPr>
        <p:spPr>
          <a:xfrm>
            <a:off x="152400" y="5181600"/>
            <a:ext cx="8915400" cy="1446550"/>
          </a:xfrm>
          <a:prstGeom prst="rect">
            <a:avLst/>
          </a:prstGeom>
        </p:spPr>
        <p:txBody>
          <a:bodyPr wrap="square">
            <a:spAutoFit/>
          </a:bodyPr>
          <a:lstStyle/>
          <a:p>
            <a:pPr algn="l" rtl="0"/>
            <a:r>
              <a:rPr lang="en-US" sz="4400" i="1" dirty="0" smtClean="0">
                <a:solidFill>
                  <a:srgbClr val="17375E"/>
                </a:solidFill>
                <a:latin typeface="Gabriola" pitchFamily="82" charset="0"/>
              </a:rPr>
              <a:t>which should be better approximation to </a:t>
            </a:r>
            <a:r>
              <a:rPr lang="en-US" sz="4400" b="1" i="1" dirty="0" smtClean="0">
                <a:solidFill>
                  <a:srgbClr val="17375E"/>
                </a:solidFill>
                <a:latin typeface="Gabriola" pitchFamily="82" charset="0"/>
              </a:rPr>
              <a:t>α</a:t>
            </a:r>
            <a:r>
              <a:rPr lang="en-US" sz="4400" i="1" dirty="0" smtClean="0">
                <a:solidFill>
                  <a:srgbClr val="17375E"/>
                </a:solidFill>
                <a:latin typeface="Gabriola" pitchFamily="82" charset="0"/>
              </a:rPr>
              <a:t> than is</a:t>
            </a:r>
          </a:p>
          <a:p>
            <a:pPr algn="l" rtl="0"/>
            <a:r>
              <a:rPr lang="en-US" sz="4400" i="1" dirty="0" smtClean="0">
                <a:solidFill>
                  <a:srgbClr val="17375E"/>
                </a:solidFill>
                <a:latin typeface="Gabriola" pitchFamily="82" charset="0"/>
              </a:rPr>
              <a:t>      .</a:t>
            </a:r>
            <a:endParaRPr lang="ar-SA" sz="4400" i="1" dirty="0" smtClean="0">
              <a:solidFill>
                <a:srgbClr val="17375E"/>
              </a:solidFill>
              <a:latin typeface="Gabriola" pitchFamily="82" charset="0"/>
            </a:endParaRPr>
          </a:p>
        </p:txBody>
      </p:sp>
      <p:graphicFrame>
        <p:nvGraphicFramePr>
          <p:cNvPr id="110597" name="Object 5"/>
          <p:cNvGraphicFramePr>
            <a:graphicFrameLocks noChangeAspect="1"/>
          </p:cNvGraphicFramePr>
          <p:nvPr/>
        </p:nvGraphicFramePr>
        <p:xfrm>
          <a:off x="304800" y="5943600"/>
          <a:ext cx="447675" cy="576263"/>
        </p:xfrm>
        <a:graphic>
          <a:graphicData uri="http://schemas.openxmlformats.org/presentationml/2006/ole">
            <p:oleObj spid="_x0000_s110597" name="معادلة" r:id="rId7" imgW="177480" imgH="228600" progId="Equation.3">
              <p:embed/>
            </p:oleObj>
          </a:graphicData>
        </a:graphic>
      </p:graphicFrame>
      <p:sp>
        <p:nvSpPr>
          <p:cNvPr id="11" name="مربع نص 10"/>
          <p:cNvSpPr txBox="1"/>
          <p:nvPr/>
        </p:nvSpPr>
        <p:spPr>
          <a:xfrm>
            <a:off x="228600" y="304800"/>
            <a:ext cx="301686" cy="369332"/>
          </a:xfrm>
          <a:prstGeom prst="rect">
            <a:avLst/>
          </a:prstGeom>
          <a:noFill/>
        </p:spPr>
        <p:txBody>
          <a:bodyPr wrap="none" rtlCol="1">
            <a:spAutoFit/>
          </a:bodyPr>
          <a:lstStyle/>
          <a:p>
            <a:r>
              <a:rPr lang="en-US" dirty="0" smtClean="0"/>
              <a:t>8</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152400" y="152400"/>
            <a:ext cx="8991600" cy="769441"/>
          </a:xfrm>
          <a:prstGeom prst="rect">
            <a:avLst/>
          </a:prstGeom>
        </p:spPr>
        <p:txBody>
          <a:bodyPr wrap="square">
            <a:spAutoFit/>
          </a:bodyPr>
          <a:lstStyle/>
          <a:p>
            <a:pPr algn="l" rtl="0"/>
            <a:r>
              <a:rPr lang="en-US" sz="4400" i="1" dirty="0" smtClean="0">
                <a:solidFill>
                  <a:srgbClr val="17375E"/>
                </a:solidFill>
                <a:latin typeface="Gabriola" pitchFamily="82" charset="0"/>
              </a:rPr>
              <a:t>We call this  approximation as            , then we get</a:t>
            </a:r>
            <a:endParaRPr lang="ar-SA" sz="4400" i="1" dirty="0" smtClean="0">
              <a:solidFill>
                <a:srgbClr val="17375E"/>
              </a:solidFill>
              <a:latin typeface="Gabriola" pitchFamily="82" charset="0"/>
            </a:endParaRPr>
          </a:p>
        </p:txBody>
      </p:sp>
      <p:graphicFrame>
        <p:nvGraphicFramePr>
          <p:cNvPr id="109569" name="Object 1"/>
          <p:cNvGraphicFramePr>
            <a:graphicFrameLocks noChangeAspect="1"/>
          </p:cNvGraphicFramePr>
          <p:nvPr/>
        </p:nvGraphicFramePr>
        <p:xfrm>
          <a:off x="5638800" y="338137"/>
          <a:ext cx="639763" cy="576263"/>
        </p:xfrm>
        <a:graphic>
          <a:graphicData uri="http://schemas.openxmlformats.org/presentationml/2006/ole">
            <p:oleObj spid="_x0000_s109569" name="معادلة" r:id="rId3" imgW="253800" imgH="228600" progId="Equation.3">
              <p:embed/>
            </p:oleObj>
          </a:graphicData>
        </a:graphic>
      </p:graphicFrame>
      <p:graphicFrame>
        <p:nvGraphicFramePr>
          <p:cNvPr id="109570" name="Object 2"/>
          <p:cNvGraphicFramePr>
            <a:graphicFrameLocks noChangeAspect="1"/>
          </p:cNvGraphicFramePr>
          <p:nvPr/>
        </p:nvGraphicFramePr>
        <p:xfrm>
          <a:off x="381000" y="1371600"/>
          <a:ext cx="7354887" cy="1089025"/>
        </p:xfrm>
        <a:graphic>
          <a:graphicData uri="http://schemas.openxmlformats.org/presentationml/2006/ole">
            <p:oleObj spid="_x0000_s109570" name="Equation" r:id="rId4" imgW="2920680" imgH="431640" progId="Equation.3">
              <p:embed/>
            </p:oleObj>
          </a:graphicData>
        </a:graphic>
      </p:graphicFrame>
      <p:sp>
        <p:nvSpPr>
          <p:cNvPr id="5" name="مستطيل 4"/>
          <p:cNvSpPr/>
          <p:nvPr/>
        </p:nvSpPr>
        <p:spPr>
          <a:xfrm>
            <a:off x="7900130" y="1524000"/>
            <a:ext cx="824265" cy="707886"/>
          </a:xfrm>
          <a:prstGeom prst="rect">
            <a:avLst/>
          </a:prstGeom>
        </p:spPr>
        <p:txBody>
          <a:bodyPr wrap="none">
            <a:spAutoFit/>
          </a:bodyPr>
          <a:lstStyle/>
          <a:p>
            <a:r>
              <a:rPr lang="en-US" sz="4000" dirty="0" smtClean="0">
                <a:solidFill>
                  <a:srgbClr val="17375E"/>
                </a:solidFill>
                <a:latin typeface="Gabriola" pitchFamily="82" charset="0"/>
                <a:sym typeface="Symbol"/>
              </a:rPr>
              <a:t>()</a:t>
            </a:r>
            <a:endParaRPr lang="ar-SA" sz="4000" dirty="0"/>
          </a:p>
        </p:txBody>
      </p:sp>
      <p:sp>
        <p:nvSpPr>
          <p:cNvPr id="6" name="مستطيل 5"/>
          <p:cNvSpPr/>
          <p:nvPr/>
        </p:nvSpPr>
        <p:spPr>
          <a:xfrm>
            <a:off x="76200" y="2514600"/>
            <a:ext cx="8991600" cy="4154984"/>
          </a:xfrm>
          <a:prstGeom prst="rect">
            <a:avLst/>
          </a:prstGeom>
        </p:spPr>
        <p:txBody>
          <a:bodyPr wrap="square">
            <a:spAutoFit/>
          </a:bodyPr>
          <a:lstStyle/>
          <a:p>
            <a:pPr algn="l" rtl="0"/>
            <a:r>
              <a:rPr lang="en-US" sz="4400" i="1" dirty="0" smtClean="0">
                <a:solidFill>
                  <a:srgbClr val="17375E"/>
                </a:solidFill>
                <a:latin typeface="Gabriola" pitchFamily="82" charset="0"/>
              </a:rPr>
              <a:t>The iterative method  </a:t>
            </a:r>
            <a:r>
              <a:rPr lang="en-US" sz="4400" dirty="0" smtClean="0">
                <a:solidFill>
                  <a:srgbClr val="17375E"/>
                </a:solidFill>
                <a:latin typeface="Gabriola" pitchFamily="82" charset="0"/>
                <a:sym typeface="Symbol"/>
              </a:rPr>
              <a:t>() </a:t>
            </a:r>
            <a:r>
              <a:rPr lang="en-US" sz="4400" i="1" dirty="0" smtClean="0">
                <a:solidFill>
                  <a:srgbClr val="17375E"/>
                </a:solidFill>
                <a:latin typeface="Gabriola" pitchFamily="82" charset="0"/>
              </a:rPr>
              <a:t>is called the </a:t>
            </a:r>
          </a:p>
          <a:p>
            <a:pPr algn="ctr" rtl="0"/>
            <a:r>
              <a:rPr lang="en-US" sz="4400" b="1" i="1" dirty="0" smtClean="0">
                <a:solidFill>
                  <a:srgbClr val="17375E"/>
                </a:solidFill>
                <a:latin typeface="Gabriola" pitchFamily="82" charset="0"/>
              </a:rPr>
              <a:t>Newton’s method</a:t>
            </a:r>
            <a:r>
              <a:rPr lang="en-US" sz="4400" i="1" dirty="0" smtClean="0">
                <a:solidFill>
                  <a:srgbClr val="17375E"/>
                </a:solidFill>
                <a:latin typeface="Gabriola" pitchFamily="82" charset="0"/>
              </a:rPr>
              <a:t>. </a:t>
            </a:r>
          </a:p>
          <a:p>
            <a:pPr algn="l" rtl="0"/>
            <a:r>
              <a:rPr lang="en-US" sz="4400" i="1" dirty="0" smtClean="0">
                <a:solidFill>
                  <a:srgbClr val="17375E"/>
                </a:solidFill>
                <a:latin typeface="Gabriola" pitchFamily="82" charset="0"/>
              </a:rPr>
              <a:t>Usually the Newton’s method converges</a:t>
            </a:r>
          </a:p>
          <a:p>
            <a:pPr algn="l" rtl="0"/>
            <a:r>
              <a:rPr lang="en-US" sz="4400" i="1" dirty="0" smtClean="0">
                <a:solidFill>
                  <a:srgbClr val="17375E"/>
                </a:solidFill>
                <a:latin typeface="Gabriola" pitchFamily="82" charset="0"/>
              </a:rPr>
              <a:t>well and quickly but its convergence cannot, however guaranteed and it may sometime converge to a different root from the one expected. </a:t>
            </a:r>
            <a:endParaRPr lang="ar-SA" sz="4400" i="1" dirty="0" smtClean="0">
              <a:solidFill>
                <a:srgbClr val="17375E"/>
              </a:solidFill>
              <a:latin typeface="Gabriola" pitchFamily="82" charset="0"/>
            </a:endParaRPr>
          </a:p>
        </p:txBody>
      </p:sp>
      <p:sp>
        <p:nvSpPr>
          <p:cNvPr id="8" name="مربع نص 7"/>
          <p:cNvSpPr txBox="1"/>
          <p:nvPr/>
        </p:nvSpPr>
        <p:spPr>
          <a:xfrm>
            <a:off x="228600" y="304800"/>
            <a:ext cx="301686" cy="369332"/>
          </a:xfrm>
          <a:prstGeom prst="rect">
            <a:avLst/>
          </a:prstGeom>
          <a:noFill/>
        </p:spPr>
        <p:txBody>
          <a:bodyPr wrap="none" rtlCol="1">
            <a:spAutoFit/>
          </a:bodyPr>
          <a:lstStyle/>
          <a:p>
            <a:r>
              <a:rPr lang="en-US" dirty="0" smtClean="0"/>
              <a:t>9</a:t>
            </a:r>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11448</TotalTime>
  <Words>708</Words>
  <Application>Microsoft Office PowerPoint</Application>
  <PresentationFormat>عرض على الشاشة (3:4)‏</PresentationFormat>
  <Paragraphs>97</Paragraphs>
  <Slides>27</Slides>
  <Notes>0</Notes>
  <HiddenSlides>0</HiddenSlides>
  <MMClips>0</MMClips>
  <ScaleCrop>false</ScaleCrop>
  <HeadingPairs>
    <vt:vector size="6" baseType="variant">
      <vt:variant>
        <vt:lpstr>سمة</vt:lpstr>
      </vt:variant>
      <vt:variant>
        <vt:i4>1</vt:i4>
      </vt:variant>
      <vt:variant>
        <vt:lpstr>خوادم OLE مضمنة</vt:lpstr>
      </vt:variant>
      <vt:variant>
        <vt:i4>3</vt:i4>
      </vt:variant>
      <vt:variant>
        <vt:lpstr>عناوين الشرائح</vt:lpstr>
      </vt:variant>
      <vt:variant>
        <vt:i4>27</vt:i4>
      </vt:variant>
    </vt:vector>
  </HeadingPairs>
  <TitlesOfParts>
    <vt:vector size="31" baseType="lpstr">
      <vt:lpstr>سمة Office</vt:lpstr>
      <vt:lpstr>Microsoft Equation 3.0</vt:lpstr>
      <vt:lpstr>Equation</vt:lpstr>
      <vt:lpstr>معادلة</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hisham</dc:creator>
  <cp:lastModifiedBy>hisham</cp:lastModifiedBy>
  <cp:revision>79</cp:revision>
  <dcterms:created xsi:type="dcterms:W3CDTF">2016-09-14T11:50:27Z</dcterms:created>
  <dcterms:modified xsi:type="dcterms:W3CDTF">2016-10-15T21:28:49Z</dcterms:modified>
</cp:coreProperties>
</file>