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charts/chartEx1.xml" ContentType="application/vnd.ms-office.chartex+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4"/>
  </p:sldMasterIdLst>
  <p:handoutMasterIdLst>
    <p:handoutMasterId r:id="rId292"/>
  </p:handoutMasterIdLst>
  <p:sldIdLst>
    <p:sldId id="257" r:id="rId5"/>
    <p:sldId id="337" r:id="rId6"/>
    <p:sldId id="334" r:id="rId7"/>
    <p:sldId id="338" r:id="rId8"/>
    <p:sldId id="289" r:id="rId9"/>
    <p:sldId id="592" r:id="rId10"/>
    <p:sldId id="593" r:id="rId11"/>
    <p:sldId id="258" r:id="rId12"/>
    <p:sldId id="595" r:id="rId13"/>
    <p:sldId id="594" r:id="rId14"/>
    <p:sldId id="259" r:id="rId15"/>
    <p:sldId id="260" r:id="rId16"/>
    <p:sldId id="261" r:id="rId17"/>
    <p:sldId id="276" r:id="rId18"/>
    <p:sldId id="277" r:id="rId19"/>
    <p:sldId id="275" r:id="rId20"/>
    <p:sldId id="283" r:id="rId21"/>
    <p:sldId id="286" r:id="rId22"/>
    <p:sldId id="262" r:id="rId23"/>
    <p:sldId id="278" r:id="rId24"/>
    <p:sldId id="279" r:id="rId25"/>
    <p:sldId id="280" r:id="rId26"/>
    <p:sldId id="281" r:id="rId27"/>
    <p:sldId id="282" r:id="rId28"/>
    <p:sldId id="320" r:id="rId29"/>
    <p:sldId id="321" r:id="rId30"/>
    <p:sldId id="322" r:id="rId31"/>
    <p:sldId id="268" r:id="rId32"/>
    <p:sldId id="323" r:id="rId33"/>
    <p:sldId id="324" r:id="rId34"/>
    <p:sldId id="526" r:id="rId35"/>
    <p:sldId id="327" r:id="rId36"/>
    <p:sldId id="328" r:id="rId37"/>
    <p:sldId id="419" r:id="rId38"/>
    <p:sldId id="339" r:id="rId39"/>
    <p:sldId id="348" r:id="rId40"/>
    <p:sldId id="341" r:id="rId41"/>
    <p:sldId id="346" r:id="rId42"/>
    <p:sldId id="343" r:id="rId43"/>
    <p:sldId id="347" r:id="rId44"/>
    <p:sldId id="342" r:id="rId45"/>
    <p:sldId id="349" r:id="rId46"/>
    <p:sldId id="290" r:id="rId47"/>
    <p:sldId id="292" r:id="rId48"/>
    <p:sldId id="298" r:id="rId49"/>
    <p:sldId id="299" r:id="rId50"/>
    <p:sldId id="300" r:id="rId51"/>
    <p:sldId id="301" r:id="rId52"/>
    <p:sldId id="302" r:id="rId53"/>
    <p:sldId id="303" r:id="rId54"/>
    <p:sldId id="304" r:id="rId55"/>
    <p:sldId id="305" r:id="rId56"/>
    <p:sldId id="293" r:id="rId57"/>
    <p:sldId id="294" r:id="rId58"/>
    <p:sldId id="306" r:id="rId59"/>
    <p:sldId id="295" r:id="rId60"/>
    <p:sldId id="296" r:id="rId61"/>
    <p:sldId id="307" r:id="rId62"/>
    <p:sldId id="308" r:id="rId63"/>
    <p:sldId id="350" r:id="rId64"/>
    <p:sldId id="351" r:id="rId65"/>
    <p:sldId id="352" r:id="rId66"/>
    <p:sldId id="353" r:id="rId67"/>
    <p:sldId id="354" r:id="rId68"/>
    <p:sldId id="355" r:id="rId69"/>
    <p:sldId id="356" r:id="rId70"/>
    <p:sldId id="357" r:id="rId71"/>
    <p:sldId id="358" r:id="rId72"/>
    <p:sldId id="359" r:id="rId73"/>
    <p:sldId id="360" r:id="rId74"/>
    <p:sldId id="361" r:id="rId75"/>
    <p:sldId id="362" r:id="rId76"/>
    <p:sldId id="363" r:id="rId77"/>
    <p:sldId id="364" r:id="rId78"/>
    <p:sldId id="365" r:id="rId79"/>
    <p:sldId id="366" r:id="rId80"/>
    <p:sldId id="373" r:id="rId81"/>
    <p:sldId id="374" r:id="rId82"/>
    <p:sldId id="375" r:id="rId83"/>
    <p:sldId id="376" r:id="rId84"/>
    <p:sldId id="377" r:id="rId85"/>
    <p:sldId id="378" r:id="rId86"/>
    <p:sldId id="379" r:id="rId87"/>
    <p:sldId id="380" r:id="rId88"/>
    <p:sldId id="381" r:id="rId89"/>
    <p:sldId id="382" r:id="rId90"/>
    <p:sldId id="383" r:id="rId91"/>
    <p:sldId id="384" r:id="rId92"/>
    <p:sldId id="385" r:id="rId93"/>
    <p:sldId id="386" r:id="rId94"/>
    <p:sldId id="387" r:id="rId95"/>
    <p:sldId id="388" r:id="rId96"/>
    <p:sldId id="389" r:id="rId97"/>
    <p:sldId id="390" r:id="rId98"/>
    <p:sldId id="391" r:id="rId99"/>
    <p:sldId id="392" r:id="rId100"/>
    <p:sldId id="393" r:id="rId101"/>
    <p:sldId id="394" r:id="rId102"/>
    <p:sldId id="395" r:id="rId103"/>
    <p:sldId id="396" r:id="rId104"/>
    <p:sldId id="397" r:id="rId105"/>
    <p:sldId id="398" r:id="rId106"/>
    <p:sldId id="399" r:id="rId107"/>
    <p:sldId id="400" r:id="rId108"/>
    <p:sldId id="401" r:id="rId109"/>
    <p:sldId id="402" r:id="rId110"/>
    <p:sldId id="403" r:id="rId111"/>
    <p:sldId id="404" r:id="rId112"/>
    <p:sldId id="405" r:id="rId113"/>
    <p:sldId id="406" r:id="rId114"/>
    <p:sldId id="407" r:id="rId115"/>
    <p:sldId id="408" r:id="rId116"/>
    <p:sldId id="409" r:id="rId117"/>
    <p:sldId id="410" r:id="rId118"/>
    <p:sldId id="411" r:id="rId119"/>
    <p:sldId id="412" r:id="rId120"/>
    <p:sldId id="413" r:id="rId121"/>
    <p:sldId id="414" r:id="rId122"/>
    <p:sldId id="415" r:id="rId123"/>
    <p:sldId id="416" r:id="rId124"/>
    <p:sldId id="417" r:id="rId125"/>
    <p:sldId id="418" r:id="rId126"/>
    <p:sldId id="421" r:id="rId127"/>
    <p:sldId id="422" r:id="rId128"/>
    <p:sldId id="423" r:id="rId129"/>
    <p:sldId id="424" r:id="rId130"/>
    <p:sldId id="425" r:id="rId131"/>
    <p:sldId id="426" r:id="rId132"/>
    <p:sldId id="427" r:id="rId133"/>
    <p:sldId id="428" r:id="rId134"/>
    <p:sldId id="429" r:id="rId135"/>
    <p:sldId id="430" r:id="rId136"/>
    <p:sldId id="431" r:id="rId137"/>
    <p:sldId id="432" r:id="rId138"/>
    <p:sldId id="433" r:id="rId139"/>
    <p:sldId id="434" r:id="rId140"/>
    <p:sldId id="435" r:id="rId141"/>
    <p:sldId id="436" r:id="rId142"/>
    <p:sldId id="437" r:id="rId143"/>
    <p:sldId id="438" r:id="rId144"/>
    <p:sldId id="439" r:id="rId145"/>
    <p:sldId id="440" r:id="rId146"/>
    <p:sldId id="441" r:id="rId147"/>
    <p:sldId id="442" r:id="rId148"/>
    <p:sldId id="443" r:id="rId149"/>
    <p:sldId id="444" r:id="rId150"/>
    <p:sldId id="445" r:id="rId151"/>
    <p:sldId id="446" r:id="rId152"/>
    <p:sldId id="531" r:id="rId153"/>
    <p:sldId id="447" r:id="rId154"/>
    <p:sldId id="536" r:id="rId155"/>
    <p:sldId id="538" r:id="rId156"/>
    <p:sldId id="537" r:id="rId157"/>
    <p:sldId id="532" r:id="rId158"/>
    <p:sldId id="539" r:id="rId159"/>
    <p:sldId id="540" r:id="rId160"/>
    <p:sldId id="541" r:id="rId161"/>
    <p:sldId id="448" r:id="rId162"/>
    <p:sldId id="533" r:id="rId163"/>
    <p:sldId id="542" r:id="rId164"/>
    <p:sldId id="534" r:id="rId165"/>
    <p:sldId id="543" r:id="rId166"/>
    <p:sldId id="553" r:id="rId167"/>
    <p:sldId id="554" r:id="rId168"/>
    <p:sldId id="544" r:id="rId169"/>
    <p:sldId id="545" r:id="rId170"/>
    <p:sldId id="535" r:id="rId171"/>
    <p:sldId id="547" r:id="rId172"/>
    <p:sldId id="548" r:id="rId173"/>
    <p:sldId id="549" r:id="rId174"/>
    <p:sldId id="550" r:id="rId175"/>
    <p:sldId id="551" r:id="rId176"/>
    <p:sldId id="552" r:id="rId177"/>
    <p:sldId id="527" r:id="rId178"/>
    <p:sldId id="528" r:id="rId179"/>
    <p:sldId id="529" r:id="rId180"/>
    <p:sldId id="530" r:id="rId181"/>
    <p:sldId id="555" r:id="rId182"/>
    <p:sldId id="558" r:id="rId183"/>
    <p:sldId id="566" r:id="rId184"/>
    <p:sldId id="556" r:id="rId185"/>
    <p:sldId id="557" r:id="rId186"/>
    <p:sldId id="559" r:id="rId187"/>
    <p:sldId id="560" r:id="rId188"/>
    <p:sldId id="561" r:id="rId189"/>
    <p:sldId id="564" r:id="rId190"/>
    <p:sldId id="563" r:id="rId191"/>
    <p:sldId id="562" r:id="rId192"/>
    <p:sldId id="565" r:id="rId193"/>
    <p:sldId id="567" r:id="rId194"/>
    <p:sldId id="568" r:id="rId195"/>
    <p:sldId id="569" r:id="rId196"/>
    <p:sldId id="578" r:id="rId197"/>
    <p:sldId id="583" r:id="rId198"/>
    <p:sldId id="570" r:id="rId199"/>
    <p:sldId id="571" r:id="rId200"/>
    <p:sldId id="572" r:id="rId201"/>
    <p:sldId id="573" r:id="rId202"/>
    <p:sldId id="575" r:id="rId203"/>
    <p:sldId id="584" r:id="rId204"/>
    <p:sldId id="582" r:id="rId205"/>
    <p:sldId id="574" r:id="rId206"/>
    <p:sldId id="577" r:id="rId207"/>
    <p:sldId id="576" r:id="rId208"/>
    <p:sldId id="450" r:id="rId209"/>
    <p:sldId id="451" r:id="rId210"/>
    <p:sldId id="452" r:id="rId211"/>
    <p:sldId id="453" r:id="rId212"/>
    <p:sldId id="454" r:id="rId213"/>
    <p:sldId id="455" r:id="rId214"/>
    <p:sldId id="456" r:id="rId215"/>
    <p:sldId id="457" r:id="rId216"/>
    <p:sldId id="458" r:id="rId217"/>
    <p:sldId id="459" r:id="rId218"/>
    <p:sldId id="460" r:id="rId219"/>
    <p:sldId id="461" r:id="rId220"/>
    <p:sldId id="462" r:id="rId221"/>
    <p:sldId id="463" r:id="rId222"/>
    <p:sldId id="464" r:id="rId223"/>
    <p:sldId id="465" r:id="rId224"/>
    <p:sldId id="466" r:id="rId225"/>
    <p:sldId id="467" r:id="rId226"/>
    <p:sldId id="468" r:id="rId227"/>
    <p:sldId id="469" r:id="rId228"/>
    <p:sldId id="470" r:id="rId229"/>
    <p:sldId id="471" r:id="rId230"/>
    <p:sldId id="472" r:id="rId231"/>
    <p:sldId id="473" r:id="rId232"/>
    <p:sldId id="474" r:id="rId233"/>
    <p:sldId id="475" r:id="rId234"/>
    <p:sldId id="476" r:id="rId235"/>
    <p:sldId id="477" r:id="rId236"/>
    <p:sldId id="478" r:id="rId237"/>
    <p:sldId id="479" r:id="rId238"/>
    <p:sldId id="480" r:id="rId239"/>
    <p:sldId id="481" r:id="rId240"/>
    <p:sldId id="482" r:id="rId241"/>
    <p:sldId id="483" r:id="rId242"/>
    <p:sldId id="484" r:id="rId243"/>
    <p:sldId id="485" r:id="rId244"/>
    <p:sldId id="486" r:id="rId245"/>
    <p:sldId id="487" r:id="rId246"/>
    <p:sldId id="488" r:id="rId247"/>
    <p:sldId id="489" r:id="rId248"/>
    <p:sldId id="490" r:id="rId249"/>
    <p:sldId id="491" r:id="rId250"/>
    <p:sldId id="492" r:id="rId251"/>
    <p:sldId id="493" r:id="rId252"/>
    <p:sldId id="494" r:id="rId253"/>
    <p:sldId id="495" r:id="rId254"/>
    <p:sldId id="496" r:id="rId255"/>
    <p:sldId id="497" r:id="rId256"/>
    <p:sldId id="498" r:id="rId257"/>
    <p:sldId id="586" r:id="rId258"/>
    <p:sldId id="585" r:id="rId259"/>
    <p:sldId id="587" r:id="rId260"/>
    <p:sldId id="588" r:id="rId261"/>
    <p:sldId id="499" r:id="rId262"/>
    <p:sldId id="500" r:id="rId263"/>
    <p:sldId id="501" r:id="rId264"/>
    <p:sldId id="589" r:id="rId265"/>
    <p:sldId id="590" r:id="rId266"/>
    <p:sldId id="591" r:id="rId267"/>
    <p:sldId id="502" r:id="rId268"/>
    <p:sldId id="503" r:id="rId269"/>
    <p:sldId id="504" r:id="rId270"/>
    <p:sldId id="505" r:id="rId271"/>
    <p:sldId id="506" r:id="rId272"/>
    <p:sldId id="507" r:id="rId273"/>
    <p:sldId id="508" r:id="rId274"/>
    <p:sldId id="509" r:id="rId275"/>
    <p:sldId id="510" r:id="rId276"/>
    <p:sldId id="511" r:id="rId277"/>
    <p:sldId id="512" r:id="rId278"/>
    <p:sldId id="513" r:id="rId279"/>
    <p:sldId id="514" r:id="rId280"/>
    <p:sldId id="515" r:id="rId281"/>
    <p:sldId id="516" r:id="rId282"/>
    <p:sldId id="517" r:id="rId283"/>
    <p:sldId id="518" r:id="rId284"/>
    <p:sldId id="519" r:id="rId285"/>
    <p:sldId id="520" r:id="rId286"/>
    <p:sldId id="521" r:id="rId287"/>
    <p:sldId id="522" r:id="rId288"/>
    <p:sldId id="523" r:id="rId289"/>
    <p:sldId id="524" r:id="rId290"/>
    <p:sldId id="525" r:id="rId291"/>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5B44"/>
    <a:srgbClr val="E4E2D9"/>
    <a:srgbClr val="C09200"/>
    <a:srgbClr val="AFCAEB"/>
    <a:srgbClr val="78A6DE"/>
    <a:srgbClr val="90B6E4"/>
    <a:srgbClr val="8E0000"/>
    <a:srgbClr val="FF6D6D"/>
    <a:srgbClr val="3E4036"/>
    <a:srgbClr val="5690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1016" autoAdjust="0"/>
    <p:restoredTop sz="94660"/>
  </p:normalViewPr>
  <p:slideViewPr>
    <p:cSldViewPr>
      <p:cViewPr varScale="1">
        <p:scale>
          <a:sx n="73" d="100"/>
          <a:sy n="73" d="100"/>
        </p:scale>
        <p:origin x="1140" y="3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slide" Target="slides/slide155.xml"/><Relationship Id="rId170" Type="http://schemas.openxmlformats.org/officeDocument/2006/relationships/slide" Target="slides/slide166.xml"/><Relationship Id="rId191" Type="http://schemas.openxmlformats.org/officeDocument/2006/relationships/slide" Target="slides/slide187.xml"/><Relationship Id="rId205" Type="http://schemas.openxmlformats.org/officeDocument/2006/relationships/slide" Target="slides/slide201.xml"/><Relationship Id="rId226" Type="http://schemas.openxmlformats.org/officeDocument/2006/relationships/slide" Target="slides/slide222.xml"/><Relationship Id="rId247" Type="http://schemas.openxmlformats.org/officeDocument/2006/relationships/slide" Target="slides/slide243.xml"/><Relationship Id="rId107" Type="http://schemas.openxmlformats.org/officeDocument/2006/relationships/slide" Target="slides/slide103.xml"/><Relationship Id="rId268" Type="http://schemas.openxmlformats.org/officeDocument/2006/relationships/slide" Target="slides/slide264.xml"/><Relationship Id="rId289" Type="http://schemas.openxmlformats.org/officeDocument/2006/relationships/slide" Target="slides/slide285.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slide" Target="slides/slide156.xml"/><Relationship Id="rId181" Type="http://schemas.openxmlformats.org/officeDocument/2006/relationships/slide" Target="slides/slide177.xml"/><Relationship Id="rId216" Type="http://schemas.openxmlformats.org/officeDocument/2006/relationships/slide" Target="slides/slide212.xml"/><Relationship Id="rId237" Type="http://schemas.openxmlformats.org/officeDocument/2006/relationships/slide" Target="slides/slide233.xml"/><Relationship Id="rId258" Type="http://schemas.openxmlformats.org/officeDocument/2006/relationships/slide" Target="slides/slide254.xml"/><Relationship Id="rId279" Type="http://schemas.openxmlformats.org/officeDocument/2006/relationships/slide" Target="slides/slide275.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290" Type="http://schemas.openxmlformats.org/officeDocument/2006/relationships/slide" Target="slides/slide286.xml"/><Relationship Id="rId85" Type="http://schemas.openxmlformats.org/officeDocument/2006/relationships/slide" Target="slides/slide81.xml"/><Relationship Id="rId150" Type="http://schemas.openxmlformats.org/officeDocument/2006/relationships/slide" Target="slides/slide146.xml"/><Relationship Id="rId171" Type="http://schemas.openxmlformats.org/officeDocument/2006/relationships/slide" Target="slides/slide167.xml"/><Relationship Id="rId192" Type="http://schemas.openxmlformats.org/officeDocument/2006/relationships/slide" Target="slides/slide188.xml"/><Relationship Id="rId206" Type="http://schemas.openxmlformats.org/officeDocument/2006/relationships/slide" Target="slides/slide202.xml"/><Relationship Id="rId227" Type="http://schemas.openxmlformats.org/officeDocument/2006/relationships/slide" Target="slides/slide223.xml"/><Relationship Id="rId248" Type="http://schemas.openxmlformats.org/officeDocument/2006/relationships/slide" Target="slides/slide244.xml"/><Relationship Id="rId269" Type="http://schemas.openxmlformats.org/officeDocument/2006/relationships/slide" Target="slides/slide265.xml"/><Relationship Id="rId12" Type="http://schemas.openxmlformats.org/officeDocument/2006/relationships/slide" Target="slides/slide8.xml"/><Relationship Id="rId33" Type="http://schemas.openxmlformats.org/officeDocument/2006/relationships/slide" Target="slides/slide29.xml"/><Relationship Id="rId108" Type="http://schemas.openxmlformats.org/officeDocument/2006/relationships/slide" Target="slides/slide104.xml"/><Relationship Id="rId129" Type="http://schemas.openxmlformats.org/officeDocument/2006/relationships/slide" Target="slides/slide125.xml"/><Relationship Id="rId280" Type="http://schemas.openxmlformats.org/officeDocument/2006/relationships/slide" Target="slides/slide276.xml"/><Relationship Id="rId54" Type="http://schemas.openxmlformats.org/officeDocument/2006/relationships/slide" Target="slides/slide50.xml"/><Relationship Id="rId75" Type="http://schemas.openxmlformats.org/officeDocument/2006/relationships/slide" Target="slides/slide71.xml"/><Relationship Id="rId96" Type="http://schemas.openxmlformats.org/officeDocument/2006/relationships/slide" Target="slides/slide92.xml"/><Relationship Id="rId140" Type="http://schemas.openxmlformats.org/officeDocument/2006/relationships/slide" Target="slides/slide136.xml"/><Relationship Id="rId161" Type="http://schemas.openxmlformats.org/officeDocument/2006/relationships/slide" Target="slides/slide157.xml"/><Relationship Id="rId182" Type="http://schemas.openxmlformats.org/officeDocument/2006/relationships/slide" Target="slides/slide178.xml"/><Relationship Id="rId217" Type="http://schemas.openxmlformats.org/officeDocument/2006/relationships/slide" Target="slides/slide213.xml"/><Relationship Id="rId6" Type="http://schemas.openxmlformats.org/officeDocument/2006/relationships/slide" Target="slides/slide2.xml"/><Relationship Id="rId238" Type="http://schemas.openxmlformats.org/officeDocument/2006/relationships/slide" Target="slides/slide234.xml"/><Relationship Id="rId259" Type="http://schemas.openxmlformats.org/officeDocument/2006/relationships/slide" Target="slides/slide255.xml"/><Relationship Id="rId23" Type="http://schemas.openxmlformats.org/officeDocument/2006/relationships/slide" Target="slides/slide19.xml"/><Relationship Id="rId119" Type="http://schemas.openxmlformats.org/officeDocument/2006/relationships/slide" Target="slides/slide115.xml"/><Relationship Id="rId270" Type="http://schemas.openxmlformats.org/officeDocument/2006/relationships/slide" Target="slides/slide266.xml"/><Relationship Id="rId291" Type="http://schemas.openxmlformats.org/officeDocument/2006/relationships/slide" Target="slides/slide287.xml"/><Relationship Id="rId44" Type="http://schemas.openxmlformats.org/officeDocument/2006/relationships/slide" Target="slides/slide40.xml"/><Relationship Id="rId65" Type="http://schemas.openxmlformats.org/officeDocument/2006/relationships/slide" Target="slides/slide61.xml"/><Relationship Id="rId86" Type="http://schemas.openxmlformats.org/officeDocument/2006/relationships/slide" Target="slides/slide82.xml"/><Relationship Id="rId130" Type="http://schemas.openxmlformats.org/officeDocument/2006/relationships/slide" Target="slides/slide126.xml"/><Relationship Id="rId151" Type="http://schemas.openxmlformats.org/officeDocument/2006/relationships/slide" Target="slides/slide147.xml"/><Relationship Id="rId172" Type="http://schemas.openxmlformats.org/officeDocument/2006/relationships/slide" Target="slides/slide168.xml"/><Relationship Id="rId193" Type="http://schemas.openxmlformats.org/officeDocument/2006/relationships/slide" Target="slides/slide189.xml"/><Relationship Id="rId207" Type="http://schemas.openxmlformats.org/officeDocument/2006/relationships/slide" Target="slides/slide203.xml"/><Relationship Id="rId228" Type="http://schemas.openxmlformats.org/officeDocument/2006/relationships/slide" Target="slides/slide224.xml"/><Relationship Id="rId249" Type="http://schemas.openxmlformats.org/officeDocument/2006/relationships/slide" Target="slides/slide245.xml"/><Relationship Id="rId13" Type="http://schemas.openxmlformats.org/officeDocument/2006/relationships/slide" Target="slides/slide9.xml"/><Relationship Id="rId109" Type="http://schemas.openxmlformats.org/officeDocument/2006/relationships/slide" Target="slides/slide105.xml"/><Relationship Id="rId260" Type="http://schemas.openxmlformats.org/officeDocument/2006/relationships/slide" Target="slides/slide256.xml"/><Relationship Id="rId281" Type="http://schemas.openxmlformats.org/officeDocument/2006/relationships/slide" Target="slides/slide277.xml"/><Relationship Id="rId34" Type="http://schemas.openxmlformats.org/officeDocument/2006/relationships/slide" Target="slides/slide30.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20" Type="http://schemas.openxmlformats.org/officeDocument/2006/relationships/slide" Target="slides/slide116.xml"/><Relationship Id="rId141" Type="http://schemas.openxmlformats.org/officeDocument/2006/relationships/slide" Target="slides/slide137.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slide" Target="slides/slide158.xml"/><Relationship Id="rId183" Type="http://schemas.openxmlformats.org/officeDocument/2006/relationships/slide" Target="slides/slide179.xml"/><Relationship Id="rId213" Type="http://schemas.openxmlformats.org/officeDocument/2006/relationships/slide" Target="slides/slide209.xml"/><Relationship Id="rId218" Type="http://schemas.openxmlformats.org/officeDocument/2006/relationships/slide" Target="slides/slide214.xml"/><Relationship Id="rId234" Type="http://schemas.openxmlformats.org/officeDocument/2006/relationships/slide" Target="slides/slide230.xml"/><Relationship Id="rId239" Type="http://schemas.openxmlformats.org/officeDocument/2006/relationships/slide" Target="slides/slide235.xml"/><Relationship Id="rId2" Type="http://schemas.openxmlformats.org/officeDocument/2006/relationships/customXml" Target="../customXml/item2.xml"/><Relationship Id="rId29" Type="http://schemas.openxmlformats.org/officeDocument/2006/relationships/slide" Target="slides/slide25.xml"/><Relationship Id="rId250" Type="http://schemas.openxmlformats.org/officeDocument/2006/relationships/slide" Target="slides/slide246.xml"/><Relationship Id="rId255" Type="http://schemas.openxmlformats.org/officeDocument/2006/relationships/slide" Target="slides/slide251.xml"/><Relationship Id="rId271" Type="http://schemas.openxmlformats.org/officeDocument/2006/relationships/slide" Target="slides/slide267.xml"/><Relationship Id="rId276" Type="http://schemas.openxmlformats.org/officeDocument/2006/relationships/slide" Target="slides/slide272.xml"/><Relationship Id="rId292" Type="http://schemas.openxmlformats.org/officeDocument/2006/relationships/handoutMaster" Target="handoutMasters/handoutMaster1.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slide" Target="slides/slide174.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73" Type="http://schemas.openxmlformats.org/officeDocument/2006/relationships/slide" Target="slides/slide169.xml"/><Relationship Id="rId194" Type="http://schemas.openxmlformats.org/officeDocument/2006/relationships/slide" Target="slides/slide190.xml"/><Relationship Id="rId199" Type="http://schemas.openxmlformats.org/officeDocument/2006/relationships/slide" Target="slides/slide195.xml"/><Relationship Id="rId203" Type="http://schemas.openxmlformats.org/officeDocument/2006/relationships/slide" Target="slides/slide199.xml"/><Relationship Id="rId208" Type="http://schemas.openxmlformats.org/officeDocument/2006/relationships/slide" Target="slides/slide204.xml"/><Relationship Id="rId229" Type="http://schemas.openxmlformats.org/officeDocument/2006/relationships/slide" Target="slides/slide225.xml"/><Relationship Id="rId19" Type="http://schemas.openxmlformats.org/officeDocument/2006/relationships/slide" Target="slides/slide15.xml"/><Relationship Id="rId224" Type="http://schemas.openxmlformats.org/officeDocument/2006/relationships/slide" Target="slides/slide220.xml"/><Relationship Id="rId240" Type="http://schemas.openxmlformats.org/officeDocument/2006/relationships/slide" Target="slides/slide236.xml"/><Relationship Id="rId245" Type="http://schemas.openxmlformats.org/officeDocument/2006/relationships/slide" Target="slides/slide241.xml"/><Relationship Id="rId261" Type="http://schemas.openxmlformats.org/officeDocument/2006/relationships/slide" Target="slides/slide257.xml"/><Relationship Id="rId266" Type="http://schemas.openxmlformats.org/officeDocument/2006/relationships/slide" Target="slides/slide262.xml"/><Relationship Id="rId287" Type="http://schemas.openxmlformats.org/officeDocument/2006/relationships/slide" Target="slides/slide283.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282" Type="http://schemas.openxmlformats.org/officeDocument/2006/relationships/slide" Target="slides/slide278.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184" Type="http://schemas.openxmlformats.org/officeDocument/2006/relationships/slide" Target="slides/slide180.xml"/><Relationship Id="rId189" Type="http://schemas.openxmlformats.org/officeDocument/2006/relationships/slide" Target="slides/slide185.xml"/><Relationship Id="rId219" Type="http://schemas.openxmlformats.org/officeDocument/2006/relationships/slide" Target="slides/slide215.xml"/><Relationship Id="rId3" Type="http://schemas.openxmlformats.org/officeDocument/2006/relationships/customXml" Target="../customXml/item3.xml"/><Relationship Id="rId214" Type="http://schemas.openxmlformats.org/officeDocument/2006/relationships/slide" Target="slides/slide210.xml"/><Relationship Id="rId230" Type="http://schemas.openxmlformats.org/officeDocument/2006/relationships/slide" Target="slides/slide226.xml"/><Relationship Id="rId235" Type="http://schemas.openxmlformats.org/officeDocument/2006/relationships/slide" Target="slides/slide231.xml"/><Relationship Id="rId251" Type="http://schemas.openxmlformats.org/officeDocument/2006/relationships/slide" Target="slides/slide247.xml"/><Relationship Id="rId256" Type="http://schemas.openxmlformats.org/officeDocument/2006/relationships/slide" Target="slides/slide252.xml"/><Relationship Id="rId277" Type="http://schemas.openxmlformats.org/officeDocument/2006/relationships/slide" Target="slides/slide27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72" Type="http://schemas.openxmlformats.org/officeDocument/2006/relationships/slide" Target="slides/slide268.xml"/><Relationship Id="rId293"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slide" Target="slides/slide170.xml"/><Relationship Id="rId179" Type="http://schemas.openxmlformats.org/officeDocument/2006/relationships/slide" Target="slides/slide175.xml"/><Relationship Id="rId195" Type="http://schemas.openxmlformats.org/officeDocument/2006/relationships/slide" Target="slides/slide191.xml"/><Relationship Id="rId209" Type="http://schemas.openxmlformats.org/officeDocument/2006/relationships/slide" Target="slides/slide205.xml"/><Relationship Id="rId190" Type="http://schemas.openxmlformats.org/officeDocument/2006/relationships/slide" Target="slides/slide186.xml"/><Relationship Id="rId204" Type="http://schemas.openxmlformats.org/officeDocument/2006/relationships/slide" Target="slides/slide200.xml"/><Relationship Id="rId220" Type="http://schemas.openxmlformats.org/officeDocument/2006/relationships/slide" Target="slides/slide216.xml"/><Relationship Id="rId225" Type="http://schemas.openxmlformats.org/officeDocument/2006/relationships/slide" Target="slides/slide221.xml"/><Relationship Id="rId241" Type="http://schemas.openxmlformats.org/officeDocument/2006/relationships/slide" Target="slides/slide237.xml"/><Relationship Id="rId246" Type="http://schemas.openxmlformats.org/officeDocument/2006/relationships/slide" Target="slides/slide242.xml"/><Relationship Id="rId267" Type="http://schemas.openxmlformats.org/officeDocument/2006/relationships/slide" Target="slides/slide263.xml"/><Relationship Id="rId288" Type="http://schemas.openxmlformats.org/officeDocument/2006/relationships/slide" Target="slides/slide284.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262" Type="http://schemas.openxmlformats.org/officeDocument/2006/relationships/slide" Target="slides/slide258.xml"/><Relationship Id="rId283" Type="http://schemas.openxmlformats.org/officeDocument/2006/relationships/slide" Target="slides/slide279.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slide" Target="slides/slide160.xml"/><Relationship Id="rId169" Type="http://schemas.openxmlformats.org/officeDocument/2006/relationships/slide" Target="slides/slide165.xml"/><Relationship Id="rId185" Type="http://schemas.openxmlformats.org/officeDocument/2006/relationships/slide" Target="slides/slide181.xml"/><Relationship Id="rId4" Type="http://schemas.openxmlformats.org/officeDocument/2006/relationships/slideMaster" Target="slideMasters/slideMaster1.xml"/><Relationship Id="rId9" Type="http://schemas.openxmlformats.org/officeDocument/2006/relationships/slide" Target="slides/slide5.xml"/><Relationship Id="rId180" Type="http://schemas.openxmlformats.org/officeDocument/2006/relationships/slide" Target="slides/slide176.xml"/><Relationship Id="rId210" Type="http://schemas.openxmlformats.org/officeDocument/2006/relationships/slide" Target="slides/slide206.xml"/><Relationship Id="rId215" Type="http://schemas.openxmlformats.org/officeDocument/2006/relationships/slide" Target="slides/slide211.xml"/><Relationship Id="rId236" Type="http://schemas.openxmlformats.org/officeDocument/2006/relationships/slide" Target="slides/slide232.xml"/><Relationship Id="rId257" Type="http://schemas.openxmlformats.org/officeDocument/2006/relationships/slide" Target="slides/slide253.xml"/><Relationship Id="rId278" Type="http://schemas.openxmlformats.org/officeDocument/2006/relationships/slide" Target="slides/slide274.xml"/><Relationship Id="rId26" Type="http://schemas.openxmlformats.org/officeDocument/2006/relationships/slide" Target="slides/slide22.xml"/><Relationship Id="rId231" Type="http://schemas.openxmlformats.org/officeDocument/2006/relationships/slide" Target="slides/slide227.xml"/><Relationship Id="rId252" Type="http://schemas.openxmlformats.org/officeDocument/2006/relationships/slide" Target="slides/slide248.xml"/><Relationship Id="rId273" Type="http://schemas.openxmlformats.org/officeDocument/2006/relationships/slide" Target="slides/slide269.xml"/><Relationship Id="rId294" Type="http://schemas.openxmlformats.org/officeDocument/2006/relationships/viewProps" Target="viewProps.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75" Type="http://schemas.openxmlformats.org/officeDocument/2006/relationships/slide" Target="slides/slide171.xml"/><Relationship Id="rId196" Type="http://schemas.openxmlformats.org/officeDocument/2006/relationships/slide" Target="slides/slide192.xml"/><Relationship Id="rId200" Type="http://schemas.openxmlformats.org/officeDocument/2006/relationships/slide" Target="slides/slide196.xml"/><Relationship Id="rId16" Type="http://schemas.openxmlformats.org/officeDocument/2006/relationships/slide" Target="slides/slide12.xml"/><Relationship Id="rId221" Type="http://schemas.openxmlformats.org/officeDocument/2006/relationships/slide" Target="slides/slide217.xml"/><Relationship Id="rId242" Type="http://schemas.openxmlformats.org/officeDocument/2006/relationships/slide" Target="slides/slide238.xml"/><Relationship Id="rId263" Type="http://schemas.openxmlformats.org/officeDocument/2006/relationships/slide" Target="slides/slide259.xml"/><Relationship Id="rId284" Type="http://schemas.openxmlformats.org/officeDocument/2006/relationships/slide" Target="slides/slide280.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openxmlformats.org/officeDocument/2006/relationships/slide" Target="slides/slide161.xml"/><Relationship Id="rId186" Type="http://schemas.openxmlformats.org/officeDocument/2006/relationships/slide" Target="slides/slide182.xml"/><Relationship Id="rId211" Type="http://schemas.openxmlformats.org/officeDocument/2006/relationships/slide" Target="slides/slide207.xml"/><Relationship Id="rId232" Type="http://schemas.openxmlformats.org/officeDocument/2006/relationships/slide" Target="slides/slide228.xml"/><Relationship Id="rId253" Type="http://schemas.openxmlformats.org/officeDocument/2006/relationships/slide" Target="slides/slide249.xml"/><Relationship Id="rId274" Type="http://schemas.openxmlformats.org/officeDocument/2006/relationships/slide" Target="slides/slide270.xml"/><Relationship Id="rId295" Type="http://schemas.openxmlformats.org/officeDocument/2006/relationships/theme" Target="theme/theme1.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80" Type="http://schemas.openxmlformats.org/officeDocument/2006/relationships/slide" Target="slides/slide76.xml"/><Relationship Id="rId155" Type="http://schemas.openxmlformats.org/officeDocument/2006/relationships/slide" Target="slides/slide151.xml"/><Relationship Id="rId176" Type="http://schemas.openxmlformats.org/officeDocument/2006/relationships/slide" Target="slides/slide172.xml"/><Relationship Id="rId197" Type="http://schemas.openxmlformats.org/officeDocument/2006/relationships/slide" Target="slides/slide193.xml"/><Relationship Id="rId201" Type="http://schemas.openxmlformats.org/officeDocument/2006/relationships/slide" Target="slides/slide197.xml"/><Relationship Id="rId222" Type="http://schemas.openxmlformats.org/officeDocument/2006/relationships/slide" Target="slides/slide218.xml"/><Relationship Id="rId243" Type="http://schemas.openxmlformats.org/officeDocument/2006/relationships/slide" Target="slides/slide239.xml"/><Relationship Id="rId264" Type="http://schemas.openxmlformats.org/officeDocument/2006/relationships/slide" Target="slides/slide260.xml"/><Relationship Id="rId285" Type="http://schemas.openxmlformats.org/officeDocument/2006/relationships/slide" Target="slides/slide281.xml"/><Relationship Id="rId17" Type="http://schemas.openxmlformats.org/officeDocument/2006/relationships/slide" Target="slides/slide13.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24" Type="http://schemas.openxmlformats.org/officeDocument/2006/relationships/slide" Target="slides/slide120.xml"/><Relationship Id="rId70" Type="http://schemas.openxmlformats.org/officeDocument/2006/relationships/slide" Target="slides/slide66.xml"/><Relationship Id="rId91" Type="http://schemas.openxmlformats.org/officeDocument/2006/relationships/slide" Target="slides/slide87.xml"/><Relationship Id="rId145" Type="http://schemas.openxmlformats.org/officeDocument/2006/relationships/slide" Target="slides/slide141.xml"/><Relationship Id="rId166" Type="http://schemas.openxmlformats.org/officeDocument/2006/relationships/slide" Target="slides/slide162.xml"/><Relationship Id="rId187" Type="http://schemas.openxmlformats.org/officeDocument/2006/relationships/slide" Target="slides/slide183.xml"/><Relationship Id="rId1" Type="http://schemas.openxmlformats.org/officeDocument/2006/relationships/customXml" Target="../customXml/item1.xml"/><Relationship Id="rId212" Type="http://schemas.openxmlformats.org/officeDocument/2006/relationships/slide" Target="slides/slide208.xml"/><Relationship Id="rId233" Type="http://schemas.openxmlformats.org/officeDocument/2006/relationships/slide" Target="slides/slide229.xml"/><Relationship Id="rId254" Type="http://schemas.openxmlformats.org/officeDocument/2006/relationships/slide" Target="slides/slide250.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275" Type="http://schemas.openxmlformats.org/officeDocument/2006/relationships/slide" Target="slides/slide271.xml"/><Relationship Id="rId296" Type="http://schemas.openxmlformats.org/officeDocument/2006/relationships/tableStyles" Target="tableStyles.xml"/><Relationship Id="rId60" Type="http://schemas.openxmlformats.org/officeDocument/2006/relationships/slide" Target="slides/slide56.xml"/><Relationship Id="rId81" Type="http://schemas.openxmlformats.org/officeDocument/2006/relationships/slide" Target="slides/slide77.xml"/><Relationship Id="rId135" Type="http://schemas.openxmlformats.org/officeDocument/2006/relationships/slide" Target="slides/slide131.xml"/><Relationship Id="rId156" Type="http://schemas.openxmlformats.org/officeDocument/2006/relationships/slide" Target="slides/slide152.xml"/><Relationship Id="rId177" Type="http://schemas.openxmlformats.org/officeDocument/2006/relationships/slide" Target="slides/slide173.xml"/><Relationship Id="rId198" Type="http://schemas.openxmlformats.org/officeDocument/2006/relationships/slide" Target="slides/slide194.xml"/><Relationship Id="rId202" Type="http://schemas.openxmlformats.org/officeDocument/2006/relationships/slide" Target="slides/slide198.xml"/><Relationship Id="rId223" Type="http://schemas.openxmlformats.org/officeDocument/2006/relationships/slide" Target="slides/slide219.xml"/><Relationship Id="rId244" Type="http://schemas.openxmlformats.org/officeDocument/2006/relationships/slide" Target="slides/slide240.xml"/><Relationship Id="rId18" Type="http://schemas.openxmlformats.org/officeDocument/2006/relationships/slide" Target="slides/slide14.xml"/><Relationship Id="rId39" Type="http://schemas.openxmlformats.org/officeDocument/2006/relationships/slide" Target="slides/slide35.xml"/><Relationship Id="rId265" Type="http://schemas.openxmlformats.org/officeDocument/2006/relationships/slide" Target="slides/slide261.xml"/><Relationship Id="rId286" Type="http://schemas.openxmlformats.org/officeDocument/2006/relationships/slide" Target="slides/slide282.xml"/><Relationship Id="rId50" Type="http://schemas.openxmlformats.org/officeDocument/2006/relationships/slide" Target="slides/slide46.xml"/><Relationship Id="rId104" Type="http://schemas.openxmlformats.org/officeDocument/2006/relationships/slide" Target="slides/slide100.xml"/><Relationship Id="rId125" Type="http://schemas.openxmlformats.org/officeDocument/2006/relationships/slide" Target="slides/slide121.xml"/><Relationship Id="rId146" Type="http://schemas.openxmlformats.org/officeDocument/2006/relationships/slide" Target="slides/slide142.xml"/><Relationship Id="rId167" Type="http://schemas.openxmlformats.org/officeDocument/2006/relationships/slide" Target="slides/slide163.xml"/><Relationship Id="rId188" Type="http://schemas.openxmlformats.org/officeDocument/2006/relationships/slide" Target="slides/slide184.xml"/></Relationships>
</file>

<file path=ppt/charts/_rels/chartEx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file:///C:\Users\hisham\Downloads\&#1605;&#1582;&#1591;&#1591;%20&#1576;&#1575;&#1585;&#1610;&#1578;&#1608;%20&#1604;&#1593;&#1583;&#1583;%20&#1575;&#1604;&#1581;&#1608;&#1575;&#1583;&#1579;.xlsx" TargetMode="External"/></Relationships>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ورقة1!$A$3:$A$6</cx:f>
        <cx:lvl ptCount="4">
          <cx:pt idx="0">السرعة</cx:pt>
          <cx:pt idx="1">السائق</cx:pt>
          <cx:pt idx="2">الطقس</cx:pt>
          <cx:pt idx="3">طوارئ</cx:pt>
        </cx:lvl>
      </cx:strDim>
      <cx:numDim type="val">
        <cx:f>ورقة1!$B$3:$B$6</cx:f>
        <cx:lvl ptCount="4" formatCode="General">
          <cx:pt idx="0">130</cx:pt>
          <cx:pt idx="1">110</cx:pt>
          <cx:pt idx="2">99</cx:pt>
          <cx:pt idx="3">85</cx:pt>
        </cx:lvl>
      </cx:numDim>
    </cx:data>
  </cx:chartData>
  <cx:chart>
    <cx:title pos="t" align="ctr" overlay="0">
      <cx:tx>
        <cx:rich>
          <a:bodyPr spcFirstLastPara="1" vertOverflow="ellipsis" wrap="square" lIns="0" tIns="0" rIns="0" bIns="0" anchor="ctr" anchorCtr="1"/>
          <a:lstStyle/>
          <a:p>
            <a:pPr algn="ctr">
              <a:defRPr lang="ar-SA" sz="1800" b="1" i="0" u="none" strike="noStrike" kern="1200" spc="0" baseline="0">
                <a:solidFill>
                  <a:schemeClr val="accent1">
                    <a:lumMod val="75000"/>
                  </a:schemeClr>
                </a:solidFill>
                <a:latin typeface="Calibri" panose="020F0502020204030204"/>
                <a:cs typeface="Arial" panose="020B0604020202020204" pitchFamily="34" charset="0"/>
              </a:defRPr>
            </a:pPr>
            <a:r>
              <a:rPr lang="ar-SA" sz="1800" b="1">
                <a:solidFill>
                  <a:schemeClr val="accent1">
                    <a:lumMod val="75000"/>
                  </a:schemeClr>
                </a:solidFill>
              </a:rPr>
              <a:t>مخطط باريتو لأسباب الحوادث</a:t>
            </a:r>
            <a:endParaRPr lang="ar-SA" b="1">
              <a:solidFill>
                <a:schemeClr val="accent1">
                  <a:lumMod val="75000"/>
                </a:schemeClr>
              </a:solidFill>
            </a:endParaRPr>
          </a:p>
        </cx:rich>
      </cx:tx>
    </cx:title>
    <cx:plotArea>
      <cx:plotAreaRegion>
        <cx:series layoutId="clusteredColumn" uniqueId="{89048672-752B-4FCA-8B7A-0B93C625079A}">
          <cx:tx>
            <cx:txData>
              <cx:f>ورقة1!$B$2</cx:f>
              <cx:v>التكرارات</cx:v>
            </cx:txData>
          </cx:tx>
          <cx:dataId val="0"/>
          <cx:layoutPr>
            <cx:aggregation/>
          </cx:layoutPr>
          <cx:axisId val="1"/>
        </cx:series>
        <cx:series layoutId="paretoLine" ownerIdx="0" uniqueId="{8D27ADC3-4F0A-4D1C-A53B-4B9845893D1B}">
          <cx:axisId val="2"/>
        </cx:series>
      </cx:plotAreaRegion>
      <cx:axis id="0">
        <cx:catScaling gapWidth="0"/>
        <cx:tickLabels/>
        <cx:txPr>
          <a:bodyPr spcFirstLastPara="1" vertOverflow="ellipsis" wrap="square" lIns="0" tIns="0" rIns="0" bIns="0" anchor="ctr" anchorCtr="1"/>
          <a:lstStyle/>
          <a:p>
            <a:pPr>
              <a:defRPr lang="ar-SA" sz="1400" b="1" i="0" u="none" strike="noStrike" kern="1200" baseline="0">
                <a:solidFill>
                  <a:srgbClr val="C00000"/>
                </a:solidFill>
                <a:latin typeface="Calibri" panose="020F0502020204030204"/>
                <a:cs typeface="Arial" panose="020B0604020202020204" pitchFamily="34" charset="0"/>
              </a:defRPr>
            </a:pPr>
            <a:endParaRPr lang="ar-SA" sz="1400" b="1">
              <a:solidFill>
                <a:srgbClr val="C00000"/>
              </a:solidFill>
            </a:endParaRPr>
          </a:p>
        </cx:txPr>
      </cx:axis>
      <cx:axis id="1">
        <cx:valScaling/>
        <cx:majorGridlines/>
        <cx:tickLabels/>
        <cx:txPr>
          <a:bodyPr spcFirstLastPara="1" vertOverflow="ellipsis" wrap="square" lIns="0" tIns="0" rIns="0" bIns="0" anchor="ctr" anchorCtr="1"/>
          <a:lstStyle/>
          <a:p>
            <a:pPr>
              <a:defRPr lang="ar-SA" sz="900" b="1" i="0" u="none" strike="noStrike" kern="1200" baseline="0">
                <a:solidFill>
                  <a:schemeClr val="tx2">
                    <a:lumMod val="60000"/>
                    <a:lumOff val="40000"/>
                  </a:schemeClr>
                </a:solidFill>
                <a:latin typeface="Calibri" panose="020F0502020204030204"/>
                <a:cs typeface="Arial" panose="020B0604020202020204" pitchFamily="34" charset="0"/>
              </a:defRPr>
            </a:pPr>
            <a:endParaRPr lang="ar-SA" b="1">
              <a:solidFill>
                <a:schemeClr val="tx2">
                  <a:lumMod val="60000"/>
                  <a:lumOff val="40000"/>
                </a:schemeClr>
              </a:solidFill>
            </a:endParaRPr>
          </a:p>
        </cx:txPr>
      </cx:axis>
      <cx:axis id="2">
        <cx:valScaling max="1" min="0"/>
        <cx:units unit="percentage"/>
        <cx:tickLabels/>
      </cx:axis>
    </cx:plotArea>
  </cx:chart>
  <cx:clrMapOvr bg1="lt1" tx1="dk1" bg2="lt2" tx2="dk2" accent1="accent1" accent2="accent2" accent3="accent3" accent4="accent4" accent5="accent5" accent6="accent6" hlink="hlink" folHlink="folHlink"/>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66">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solidFill>
    </cs:spPr>
  </cs:downBar>
  <cs:dropLine>
    <cs:lnRef idx="0"/>
    <cs:fillRef idx="0"/>
    <cs:effectRef idx="0"/>
    <cs:fontRef idx="minor">
      <a:schemeClr val="tx1"/>
    </cs:fontRef>
  </cs:dropLine>
  <cs:errorBar>
    <cs:lnRef idx="0"/>
    <cs:fillRef idx="0"/>
    <cs:effectRef idx="0"/>
    <cs:fontRef idx="minor">
      <a:schemeClr val="tx1"/>
    </cs:fontRef>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a:solidFill>
          <a:schemeClr val="tx1">
            <a:lumMod val="15000"/>
            <a:lumOff val="85000"/>
            <a:lumOff val="10000"/>
          </a:schemeClr>
        </a:solidFill>
      </a:ln>
    </cs:spPr>
  </cs:gridlineMinor>
  <cs:hiLoLine>
    <cs:lnRef idx="0"/>
    <cs:fillRef idx="0"/>
    <cs:effectRef idx="0"/>
    <cs:fontRef idx="minor">
      <a:schemeClr val="tx1"/>
    </cs:fontRef>
  </cs:hiLoLine>
  <cs:leaderLine>
    <cs:lnRef idx="0"/>
    <cs:fillRef idx="0"/>
    <cs:effectRef idx="0"/>
    <cs:fontRef idx="minor">
      <a:schemeClr val="tx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1B4D3F-E6DA-4975-AD66-2E24FECFBA2C}" type="doc">
      <dgm:prSet loTypeId="urn:microsoft.com/office/officeart/2005/8/layout/cycle2" loCatId="cycle" qsTypeId="urn:microsoft.com/office/officeart/2005/8/quickstyle/3d3" qsCatId="3D" csTypeId="urn:microsoft.com/office/officeart/2005/8/colors/accent6_4" csCatId="accent6" phldr="1"/>
      <dgm:spPr/>
      <dgm:t>
        <a:bodyPr/>
        <a:lstStyle/>
        <a:p>
          <a:pPr rtl="1"/>
          <a:endParaRPr lang="ar-LY"/>
        </a:p>
      </dgm:t>
    </dgm:pt>
    <dgm:pt modelId="{0EA00AF7-305F-4BD8-8E73-E6ACAD070BFC}">
      <dgm:prSet phldrT="[Text]" custT="1"/>
      <dgm:spPr>
        <a:solidFill>
          <a:srgbClr val="399388"/>
        </a:solidFill>
      </dgm:spPr>
      <dgm:t>
        <a:bodyPr/>
        <a:lstStyle/>
        <a:p>
          <a:pPr rtl="1"/>
          <a:r>
            <a:rPr lang="ar-LY" sz="1800" kern="1200" dirty="0" smtClean="0">
              <a:solidFill>
                <a:schemeClr val="tx1">
                  <a:lumMod val="85000"/>
                  <a:lumOff val="15000"/>
                </a:schemeClr>
              </a:solidFill>
              <a:latin typeface="Arial" pitchFamily="34" charset="0"/>
              <a:ea typeface="+mn-ea"/>
              <a:cs typeface="DecoType Naskh Variants" pitchFamily="2" charset="-78"/>
            </a:rPr>
            <a:t>التركيز على </a:t>
          </a:r>
          <a:r>
            <a:rPr lang="ar-SA" sz="1800" kern="1200" dirty="0" smtClean="0">
              <a:solidFill>
                <a:schemeClr val="tx1">
                  <a:lumMod val="85000"/>
                  <a:lumOff val="15000"/>
                </a:schemeClr>
              </a:solidFill>
              <a:latin typeface="Arial" pitchFamily="34" charset="0"/>
              <a:ea typeface="+mn-ea"/>
              <a:cs typeface="DecoType Naskh Variants" pitchFamily="2" charset="-78"/>
            </a:rPr>
            <a:t>المستفيدين</a:t>
          </a:r>
          <a:endParaRPr lang="ar-LY" sz="1800" kern="1200" dirty="0">
            <a:solidFill>
              <a:schemeClr val="tx1">
                <a:lumMod val="85000"/>
                <a:lumOff val="15000"/>
              </a:schemeClr>
            </a:solidFill>
            <a:latin typeface="Arial" pitchFamily="34" charset="0"/>
            <a:ea typeface="+mn-ea"/>
            <a:cs typeface="DecoType Naskh Variants" pitchFamily="2" charset="-78"/>
          </a:endParaRPr>
        </a:p>
      </dgm:t>
    </dgm:pt>
    <dgm:pt modelId="{232E6BAB-5D81-410F-94A1-0EB373A98971}" type="parTrans" cxnId="{D4BFDC22-359B-4168-869F-AE41A679A2DE}">
      <dgm:prSet/>
      <dgm:spPr/>
      <dgm:t>
        <a:bodyPr/>
        <a:lstStyle/>
        <a:p>
          <a:pPr rtl="1"/>
          <a:endParaRPr lang="ar-LY" sz="1600" b="1">
            <a:effectLst>
              <a:outerShdw blurRad="38100" dist="38100" dir="2700000" algn="tl">
                <a:srgbClr val="000000">
                  <a:alpha val="43137"/>
                </a:srgbClr>
              </a:outerShdw>
            </a:effectLst>
          </a:endParaRPr>
        </a:p>
      </dgm:t>
    </dgm:pt>
    <dgm:pt modelId="{A09779F5-0C3F-4DB5-919D-12BE72724660}" type="sibTrans" cxnId="{D4BFDC22-359B-4168-869F-AE41A679A2DE}">
      <dgm:prSet custT="1"/>
      <dgm:spPr>
        <a:solidFill>
          <a:srgbClr val="FF5B5B"/>
        </a:solidFill>
      </dgm:spPr>
      <dgm:t>
        <a:bodyPr/>
        <a:lstStyle/>
        <a:p>
          <a:pPr rtl="1"/>
          <a:endParaRPr lang="ar-LY" sz="1600" b="1">
            <a:effectLst>
              <a:outerShdw blurRad="38100" dist="38100" dir="2700000" algn="tl">
                <a:srgbClr val="000000">
                  <a:alpha val="43137"/>
                </a:srgbClr>
              </a:outerShdw>
            </a:effectLst>
          </a:endParaRPr>
        </a:p>
      </dgm:t>
    </dgm:pt>
    <dgm:pt modelId="{BABC9444-3B35-489C-BC50-98D09690A837}">
      <dgm:prSet phldrT="[Text]" custT="1"/>
      <dgm:spPr>
        <a:solidFill>
          <a:srgbClr val="FF5B5B"/>
        </a:solidFill>
      </dgm:spPr>
      <dgm:t>
        <a:bodyPr/>
        <a:lstStyle/>
        <a:p>
          <a:pPr rtl="1"/>
          <a:r>
            <a:rPr lang="ar-LY" sz="4000" kern="1200" dirty="0" smtClean="0">
              <a:solidFill>
                <a:schemeClr val="tx1">
                  <a:lumMod val="85000"/>
                  <a:lumOff val="15000"/>
                </a:schemeClr>
              </a:solidFill>
              <a:latin typeface="Arial" pitchFamily="34" charset="0"/>
              <a:ea typeface="+mn-ea"/>
              <a:cs typeface="DecoType Naskh Variants" pitchFamily="2" charset="-78"/>
            </a:rPr>
            <a:t>القيادة</a:t>
          </a:r>
          <a:endParaRPr lang="ar-LY" sz="1600" kern="1200" dirty="0">
            <a:solidFill>
              <a:schemeClr val="tx1">
                <a:lumMod val="85000"/>
                <a:lumOff val="15000"/>
              </a:schemeClr>
            </a:solidFill>
            <a:latin typeface="Arial" pitchFamily="34" charset="0"/>
            <a:ea typeface="+mn-ea"/>
            <a:cs typeface="DecoType Naskh Variants" pitchFamily="2" charset="-78"/>
          </a:endParaRPr>
        </a:p>
      </dgm:t>
    </dgm:pt>
    <dgm:pt modelId="{1398C31A-5391-426E-ACA5-61F28321307B}" type="parTrans" cxnId="{F7AB4278-045D-4444-A264-FDA905168B84}">
      <dgm:prSet/>
      <dgm:spPr/>
      <dgm:t>
        <a:bodyPr/>
        <a:lstStyle/>
        <a:p>
          <a:pPr rtl="1"/>
          <a:endParaRPr lang="ar-LY" sz="1600" b="1">
            <a:effectLst>
              <a:outerShdw blurRad="38100" dist="38100" dir="2700000" algn="tl">
                <a:srgbClr val="000000">
                  <a:alpha val="43137"/>
                </a:srgbClr>
              </a:outerShdw>
            </a:effectLst>
          </a:endParaRPr>
        </a:p>
      </dgm:t>
    </dgm:pt>
    <dgm:pt modelId="{628E0C71-207F-4A5F-AE57-ADBCB9527AC9}" type="sibTrans" cxnId="{F7AB4278-045D-4444-A264-FDA905168B84}">
      <dgm:prSet custT="1"/>
      <dgm:spPr>
        <a:solidFill>
          <a:srgbClr val="B8A45C"/>
        </a:solidFill>
      </dgm:spPr>
      <dgm:t>
        <a:bodyPr/>
        <a:lstStyle/>
        <a:p>
          <a:pPr rtl="1"/>
          <a:endParaRPr lang="ar-LY" sz="1600" b="1">
            <a:effectLst>
              <a:outerShdw blurRad="38100" dist="38100" dir="2700000" algn="tl">
                <a:srgbClr val="000000">
                  <a:alpha val="43137"/>
                </a:srgbClr>
              </a:outerShdw>
            </a:effectLst>
          </a:endParaRPr>
        </a:p>
      </dgm:t>
    </dgm:pt>
    <dgm:pt modelId="{1820E65B-C762-4A5A-B4F0-15470153FDD3}">
      <dgm:prSet phldrT="[Text]" custT="1"/>
      <dgm:spPr>
        <a:solidFill>
          <a:srgbClr val="B8A45C"/>
        </a:solidFill>
      </dgm:spPr>
      <dgm:t>
        <a:bodyPr/>
        <a:lstStyle/>
        <a:p>
          <a:pPr rtl="1"/>
          <a:r>
            <a:rPr lang="ar-LY" sz="1800" kern="1200" dirty="0" smtClean="0">
              <a:solidFill>
                <a:schemeClr val="tx1">
                  <a:lumMod val="85000"/>
                  <a:lumOff val="15000"/>
                </a:schemeClr>
              </a:solidFill>
              <a:latin typeface="Arial" pitchFamily="34" charset="0"/>
              <a:ea typeface="+mn-ea"/>
              <a:cs typeface="DecoType Naskh Variants" pitchFamily="2" charset="-78"/>
            </a:rPr>
            <a:t>إدارة العلاقة مع الشركاء</a:t>
          </a:r>
          <a:endParaRPr lang="ar-LY" sz="1800" kern="1200" dirty="0">
            <a:solidFill>
              <a:schemeClr val="tx1">
                <a:lumMod val="85000"/>
                <a:lumOff val="15000"/>
              </a:schemeClr>
            </a:solidFill>
            <a:latin typeface="Arial" pitchFamily="34" charset="0"/>
            <a:ea typeface="+mn-ea"/>
            <a:cs typeface="DecoType Naskh Variants" pitchFamily="2" charset="-78"/>
          </a:endParaRPr>
        </a:p>
      </dgm:t>
    </dgm:pt>
    <dgm:pt modelId="{BB2CC990-1123-4379-8FDB-19566863F177}" type="parTrans" cxnId="{5F1F207B-2FF0-47DA-A0E3-FFAAE8685832}">
      <dgm:prSet/>
      <dgm:spPr/>
      <dgm:t>
        <a:bodyPr/>
        <a:lstStyle/>
        <a:p>
          <a:pPr rtl="1"/>
          <a:endParaRPr lang="ar-LY" sz="1600" b="1">
            <a:effectLst>
              <a:outerShdw blurRad="38100" dist="38100" dir="2700000" algn="tl">
                <a:srgbClr val="000000">
                  <a:alpha val="43137"/>
                </a:srgbClr>
              </a:outerShdw>
            </a:effectLst>
          </a:endParaRPr>
        </a:p>
      </dgm:t>
    </dgm:pt>
    <dgm:pt modelId="{459905BA-590C-4D6C-A567-3CC310D693F4}" type="sibTrans" cxnId="{5F1F207B-2FF0-47DA-A0E3-FFAAE8685832}">
      <dgm:prSet custT="1"/>
      <dgm:spPr>
        <a:solidFill>
          <a:srgbClr val="6286FA"/>
        </a:solidFill>
      </dgm:spPr>
      <dgm:t>
        <a:bodyPr/>
        <a:lstStyle/>
        <a:p>
          <a:pPr rtl="1"/>
          <a:endParaRPr lang="ar-LY" sz="1600" b="1">
            <a:effectLst>
              <a:outerShdw blurRad="38100" dist="38100" dir="2700000" algn="tl">
                <a:srgbClr val="000000">
                  <a:alpha val="43137"/>
                </a:srgbClr>
              </a:outerShdw>
            </a:effectLst>
          </a:endParaRPr>
        </a:p>
      </dgm:t>
    </dgm:pt>
    <dgm:pt modelId="{0BDA8099-CC84-48FB-A838-202AB7EE6C65}">
      <dgm:prSet phldrT="[Text]" custT="1"/>
      <dgm:spPr>
        <a:solidFill>
          <a:srgbClr val="6286FA"/>
        </a:solidFill>
      </dgm:spPr>
      <dgm:t>
        <a:bodyPr/>
        <a:lstStyle/>
        <a:p>
          <a:pPr rtl="1"/>
          <a:r>
            <a:rPr lang="ar-LY" sz="1800" kern="1200" dirty="0" smtClean="0">
              <a:solidFill>
                <a:schemeClr val="tx1">
                  <a:lumMod val="85000"/>
                  <a:lumOff val="15000"/>
                </a:schemeClr>
              </a:solidFill>
              <a:latin typeface="Arial" pitchFamily="34" charset="0"/>
              <a:ea typeface="+mn-ea"/>
              <a:cs typeface="DecoType Naskh Variants" pitchFamily="2" charset="-78"/>
            </a:rPr>
            <a:t>القرارات المبنية على الحقائق</a:t>
          </a:r>
          <a:endParaRPr lang="ar-LY" sz="1800" kern="1200" dirty="0">
            <a:solidFill>
              <a:schemeClr val="tx1">
                <a:lumMod val="85000"/>
                <a:lumOff val="15000"/>
              </a:schemeClr>
            </a:solidFill>
            <a:latin typeface="Arial" pitchFamily="34" charset="0"/>
            <a:ea typeface="+mn-ea"/>
            <a:cs typeface="DecoType Naskh Variants" pitchFamily="2" charset="-78"/>
          </a:endParaRPr>
        </a:p>
      </dgm:t>
    </dgm:pt>
    <dgm:pt modelId="{ABD47179-06CC-4324-872C-C123A3248268}" type="parTrans" cxnId="{A4373DCE-BB31-4933-912A-1F9BCB5C57DB}">
      <dgm:prSet/>
      <dgm:spPr/>
      <dgm:t>
        <a:bodyPr/>
        <a:lstStyle/>
        <a:p>
          <a:pPr rtl="1"/>
          <a:endParaRPr lang="ar-LY" sz="1600" b="1">
            <a:effectLst>
              <a:outerShdw blurRad="38100" dist="38100" dir="2700000" algn="tl">
                <a:srgbClr val="000000">
                  <a:alpha val="43137"/>
                </a:srgbClr>
              </a:outerShdw>
            </a:effectLst>
          </a:endParaRPr>
        </a:p>
      </dgm:t>
    </dgm:pt>
    <dgm:pt modelId="{A7FC7E85-A390-45EC-9C2F-BD551DC551F9}" type="sibTrans" cxnId="{A4373DCE-BB31-4933-912A-1F9BCB5C57DB}">
      <dgm:prSet custT="1"/>
      <dgm:spPr>
        <a:solidFill>
          <a:srgbClr val="E6B176"/>
        </a:solidFill>
      </dgm:spPr>
      <dgm:t>
        <a:bodyPr/>
        <a:lstStyle/>
        <a:p>
          <a:pPr rtl="1"/>
          <a:endParaRPr lang="ar-LY" sz="1600" b="1">
            <a:effectLst>
              <a:outerShdw blurRad="38100" dist="38100" dir="2700000" algn="tl">
                <a:srgbClr val="000000">
                  <a:alpha val="43137"/>
                </a:srgbClr>
              </a:outerShdw>
            </a:effectLst>
          </a:endParaRPr>
        </a:p>
      </dgm:t>
    </dgm:pt>
    <dgm:pt modelId="{14478605-7D0D-467B-8E0C-2BA976167A73}">
      <dgm:prSet phldrT="[Text]" custT="1"/>
      <dgm:spPr>
        <a:solidFill>
          <a:srgbClr val="E6B176"/>
        </a:solidFill>
      </dgm:spPr>
      <dgm:t>
        <a:bodyPr/>
        <a:lstStyle/>
        <a:p>
          <a:pPr rtl="1"/>
          <a:r>
            <a:rPr lang="ar-LY" sz="2000" kern="1200" dirty="0" smtClean="0">
              <a:solidFill>
                <a:schemeClr val="tx1">
                  <a:lumMod val="85000"/>
                  <a:lumOff val="15000"/>
                </a:schemeClr>
              </a:solidFill>
              <a:latin typeface="Arial" pitchFamily="34" charset="0"/>
              <a:ea typeface="+mn-ea"/>
              <a:cs typeface="DecoType Naskh Variants" pitchFamily="2" charset="-78"/>
            </a:rPr>
            <a:t>مشاركة العاملين</a:t>
          </a:r>
          <a:endParaRPr lang="ar-LY" sz="2000" kern="1200" dirty="0">
            <a:solidFill>
              <a:schemeClr val="tx1">
                <a:lumMod val="85000"/>
                <a:lumOff val="15000"/>
              </a:schemeClr>
            </a:solidFill>
            <a:latin typeface="Arial" pitchFamily="34" charset="0"/>
            <a:ea typeface="+mn-ea"/>
            <a:cs typeface="DecoType Naskh Variants" pitchFamily="2" charset="-78"/>
          </a:endParaRPr>
        </a:p>
      </dgm:t>
    </dgm:pt>
    <dgm:pt modelId="{4BABD88F-7E32-4A05-A0B0-64C11A54470F}" type="parTrans" cxnId="{AD5B779C-492A-4D16-A0A4-786F750EDE8B}">
      <dgm:prSet/>
      <dgm:spPr/>
      <dgm:t>
        <a:bodyPr/>
        <a:lstStyle/>
        <a:p>
          <a:pPr rtl="1"/>
          <a:endParaRPr lang="ar-LY" sz="1600" b="1">
            <a:effectLst>
              <a:outerShdw blurRad="38100" dist="38100" dir="2700000" algn="tl">
                <a:srgbClr val="000000">
                  <a:alpha val="43137"/>
                </a:srgbClr>
              </a:outerShdw>
            </a:effectLst>
          </a:endParaRPr>
        </a:p>
      </dgm:t>
    </dgm:pt>
    <dgm:pt modelId="{8C0C95F7-232E-4AD9-976F-3404EF169991}" type="sibTrans" cxnId="{AD5B779C-492A-4D16-A0A4-786F750EDE8B}">
      <dgm:prSet custT="1"/>
      <dgm:spPr>
        <a:solidFill>
          <a:srgbClr val="9966FF"/>
        </a:solidFill>
      </dgm:spPr>
      <dgm:t>
        <a:bodyPr/>
        <a:lstStyle/>
        <a:p>
          <a:pPr rtl="1"/>
          <a:endParaRPr lang="ar-LY" sz="1600" b="1">
            <a:effectLst>
              <a:outerShdw blurRad="38100" dist="38100" dir="2700000" algn="tl">
                <a:srgbClr val="000000">
                  <a:alpha val="43137"/>
                </a:srgbClr>
              </a:outerShdw>
            </a:effectLst>
          </a:endParaRPr>
        </a:p>
      </dgm:t>
    </dgm:pt>
    <dgm:pt modelId="{163E1C8D-4F9B-435E-A83D-1778D6DC850F}">
      <dgm:prSet phldrT="[Text]" custT="1"/>
      <dgm:spPr>
        <a:solidFill>
          <a:srgbClr val="9966FF"/>
        </a:solidFill>
      </dgm:spPr>
      <dgm:t>
        <a:bodyPr/>
        <a:lstStyle/>
        <a:p>
          <a:pPr rtl="1"/>
          <a:r>
            <a:rPr lang="ar-LY" sz="2800" kern="1200" dirty="0" smtClean="0">
              <a:solidFill>
                <a:schemeClr val="tx1">
                  <a:lumMod val="85000"/>
                  <a:lumOff val="15000"/>
                </a:schemeClr>
              </a:solidFill>
              <a:latin typeface="Arial" pitchFamily="34" charset="0"/>
              <a:ea typeface="+mn-ea"/>
              <a:cs typeface="DecoType Naskh Variants" pitchFamily="2" charset="-78"/>
            </a:rPr>
            <a:t>التطوير والتحسين</a:t>
          </a:r>
          <a:endParaRPr lang="ar-LY" sz="2800" kern="1200" dirty="0">
            <a:solidFill>
              <a:schemeClr val="tx1">
                <a:lumMod val="85000"/>
                <a:lumOff val="15000"/>
              </a:schemeClr>
            </a:solidFill>
            <a:latin typeface="Arial" pitchFamily="34" charset="0"/>
            <a:ea typeface="+mn-ea"/>
            <a:cs typeface="DecoType Naskh Variants" pitchFamily="2" charset="-78"/>
          </a:endParaRPr>
        </a:p>
      </dgm:t>
    </dgm:pt>
    <dgm:pt modelId="{1685AF4E-5172-4543-AB6A-4C021A744880}" type="parTrans" cxnId="{5F532C48-E0A8-4427-86BD-6B2CCEF30636}">
      <dgm:prSet/>
      <dgm:spPr/>
      <dgm:t>
        <a:bodyPr/>
        <a:lstStyle/>
        <a:p>
          <a:pPr rtl="1"/>
          <a:endParaRPr lang="ar-LY" sz="1600" b="1">
            <a:effectLst>
              <a:outerShdw blurRad="38100" dist="38100" dir="2700000" algn="tl">
                <a:srgbClr val="000000">
                  <a:alpha val="43137"/>
                </a:srgbClr>
              </a:outerShdw>
            </a:effectLst>
          </a:endParaRPr>
        </a:p>
      </dgm:t>
    </dgm:pt>
    <dgm:pt modelId="{B13FB2E9-FD27-4D50-BE7C-C2C89A6C2B72}" type="sibTrans" cxnId="{5F532C48-E0A8-4427-86BD-6B2CCEF30636}">
      <dgm:prSet custT="1"/>
      <dgm:spPr>
        <a:solidFill>
          <a:srgbClr val="808000"/>
        </a:solidFill>
      </dgm:spPr>
      <dgm:t>
        <a:bodyPr/>
        <a:lstStyle/>
        <a:p>
          <a:pPr rtl="1"/>
          <a:endParaRPr lang="ar-LY" sz="1600" b="1">
            <a:effectLst>
              <a:outerShdw blurRad="38100" dist="38100" dir="2700000" algn="tl">
                <a:srgbClr val="000000">
                  <a:alpha val="43137"/>
                </a:srgbClr>
              </a:outerShdw>
            </a:effectLst>
          </a:endParaRPr>
        </a:p>
      </dgm:t>
    </dgm:pt>
    <dgm:pt modelId="{5FD6F9EF-D7FE-4A62-92EB-857E553B13EC}">
      <dgm:prSet phldrT="[Text]" custT="1"/>
      <dgm:spPr>
        <a:solidFill>
          <a:srgbClr val="808000"/>
        </a:solidFill>
      </dgm:spPr>
      <dgm:t>
        <a:bodyPr/>
        <a:lstStyle/>
        <a:p>
          <a:pPr rtl="1"/>
          <a:r>
            <a:rPr lang="ar-LY" sz="2800" kern="1200" dirty="0" smtClean="0">
              <a:solidFill>
                <a:schemeClr val="tx1">
                  <a:lumMod val="85000"/>
                  <a:lumOff val="15000"/>
                </a:schemeClr>
              </a:solidFill>
              <a:latin typeface="Arial" pitchFamily="34" charset="0"/>
              <a:ea typeface="+mn-ea"/>
              <a:cs typeface="DecoType Naskh Variants" pitchFamily="2" charset="-78"/>
            </a:rPr>
            <a:t>مبدأ العملية </a:t>
          </a:r>
          <a:endParaRPr lang="ar-LY" sz="2800" kern="1200" dirty="0">
            <a:solidFill>
              <a:schemeClr val="tx1">
                <a:lumMod val="85000"/>
                <a:lumOff val="15000"/>
              </a:schemeClr>
            </a:solidFill>
            <a:latin typeface="Arial" pitchFamily="34" charset="0"/>
            <a:ea typeface="+mn-ea"/>
            <a:cs typeface="DecoType Naskh Variants" pitchFamily="2" charset="-78"/>
          </a:endParaRPr>
        </a:p>
      </dgm:t>
    </dgm:pt>
    <dgm:pt modelId="{DD67B1DE-17F9-4C9E-B0C0-05B5547CD549}" type="parTrans" cxnId="{0B3E19BE-9B85-4D9B-B7A1-148722ADF021}">
      <dgm:prSet/>
      <dgm:spPr/>
      <dgm:t>
        <a:bodyPr/>
        <a:lstStyle/>
        <a:p>
          <a:pPr rtl="1"/>
          <a:endParaRPr lang="ar-LY" sz="1600" b="1">
            <a:effectLst>
              <a:outerShdw blurRad="38100" dist="38100" dir="2700000" algn="tl">
                <a:srgbClr val="000000">
                  <a:alpha val="43137"/>
                </a:srgbClr>
              </a:outerShdw>
            </a:effectLst>
          </a:endParaRPr>
        </a:p>
      </dgm:t>
    </dgm:pt>
    <dgm:pt modelId="{CDC8B729-AF32-4FFB-8EF1-4F7B6C758C93}" type="sibTrans" cxnId="{0B3E19BE-9B85-4D9B-B7A1-148722ADF021}">
      <dgm:prSet custT="1"/>
      <dgm:spPr>
        <a:solidFill>
          <a:srgbClr val="399388"/>
        </a:solidFill>
      </dgm:spPr>
      <dgm:t>
        <a:bodyPr/>
        <a:lstStyle/>
        <a:p>
          <a:pPr rtl="1"/>
          <a:endParaRPr lang="ar-LY" sz="1600" b="1">
            <a:effectLst>
              <a:outerShdw blurRad="38100" dist="38100" dir="2700000" algn="tl">
                <a:srgbClr val="000000">
                  <a:alpha val="43137"/>
                </a:srgbClr>
              </a:outerShdw>
            </a:effectLst>
          </a:endParaRPr>
        </a:p>
      </dgm:t>
    </dgm:pt>
    <dgm:pt modelId="{A452C56D-76FB-4910-A7A3-12E92FF744DD}" type="pres">
      <dgm:prSet presAssocID="{8A1B4D3F-E6DA-4975-AD66-2E24FECFBA2C}" presName="cycle" presStyleCnt="0">
        <dgm:presLayoutVars>
          <dgm:dir/>
          <dgm:resizeHandles val="exact"/>
        </dgm:presLayoutVars>
      </dgm:prSet>
      <dgm:spPr/>
      <dgm:t>
        <a:bodyPr/>
        <a:lstStyle/>
        <a:p>
          <a:endParaRPr lang="en-US"/>
        </a:p>
      </dgm:t>
    </dgm:pt>
    <dgm:pt modelId="{231208CA-0F0E-4E38-97A1-C1AA956208E1}" type="pres">
      <dgm:prSet presAssocID="{0EA00AF7-305F-4BD8-8E73-E6ACAD070BFC}" presName="node" presStyleLbl="node1" presStyleIdx="0" presStyleCnt="7">
        <dgm:presLayoutVars>
          <dgm:bulletEnabled val="1"/>
        </dgm:presLayoutVars>
      </dgm:prSet>
      <dgm:spPr/>
      <dgm:t>
        <a:bodyPr/>
        <a:lstStyle/>
        <a:p>
          <a:endParaRPr lang="en-US"/>
        </a:p>
      </dgm:t>
    </dgm:pt>
    <dgm:pt modelId="{116F2D56-98EB-4780-81BF-B8FC0EF51CF2}" type="pres">
      <dgm:prSet presAssocID="{A09779F5-0C3F-4DB5-919D-12BE72724660}" presName="sibTrans" presStyleLbl="sibTrans2D1" presStyleIdx="0" presStyleCnt="7"/>
      <dgm:spPr/>
      <dgm:t>
        <a:bodyPr/>
        <a:lstStyle/>
        <a:p>
          <a:endParaRPr lang="en-US"/>
        </a:p>
      </dgm:t>
    </dgm:pt>
    <dgm:pt modelId="{2E56F683-8764-4B95-8F30-AB9BE94A498B}" type="pres">
      <dgm:prSet presAssocID="{A09779F5-0C3F-4DB5-919D-12BE72724660}" presName="connectorText" presStyleLbl="sibTrans2D1" presStyleIdx="0" presStyleCnt="7"/>
      <dgm:spPr/>
      <dgm:t>
        <a:bodyPr/>
        <a:lstStyle/>
        <a:p>
          <a:endParaRPr lang="en-US"/>
        </a:p>
      </dgm:t>
    </dgm:pt>
    <dgm:pt modelId="{687C26D3-5485-4EC5-9262-12D5262079A6}" type="pres">
      <dgm:prSet presAssocID="{BABC9444-3B35-489C-BC50-98D09690A837}" presName="node" presStyleLbl="node1" presStyleIdx="1" presStyleCnt="7">
        <dgm:presLayoutVars>
          <dgm:bulletEnabled val="1"/>
        </dgm:presLayoutVars>
      </dgm:prSet>
      <dgm:spPr/>
      <dgm:t>
        <a:bodyPr/>
        <a:lstStyle/>
        <a:p>
          <a:endParaRPr lang="en-US"/>
        </a:p>
      </dgm:t>
    </dgm:pt>
    <dgm:pt modelId="{55F7B760-79DD-4BB1-B902-A2E2BC06F086}" type="pres">
      <dgm:prSet presAssocID="{628E0C71-207F-4A5F-AE57-ADBCB9527AC9}" presName="sibTrans" presStyleLbl="sibTrans2D1" presStyleIdx="1" presStyleCnt="7"/>
      <dgm:spPr/>
      <dgm:t>
        <a:bodyPr/>
        <a:lstStyle/>
        <a:p>
          <a:endParaRPr lang="en-US"/>
        </a:p>
      </dgm:t>
    </dgm:pt>
    <dgm:pt modelId="{060F3535-AC32-457D-999A-B1CC9E8105DD}" type="pres">
      <dgm:prSet presAssocID="{628E0C71-207F-4A5F-AE57-ADBCB9527AC9}" presName="connectorText" presStyleLbl="sibTrans2D1" presStyleIdx="1" presStyleCnt="7"/>
      <dgm:spPr/>
      <dgm:t>
        <a:bodyPr/>
        <a:lstStyle/>
        <a:p>
          <a:endParaRPr lang="en-US"/>
        </a:p>
      </dgm:t>
    </dgm:pt>
    <dgm:pt modelId="{03B721EB-BCB2-4564-B3A3-A1E561747B32}" type="pres">
      <dgm:prSet presAssocID="{1820E65B-C762-4A5A-B4F0-15470153FDD3}" presName="node" presStyleLbl="node1" presStyleIdx="2" presStyleCnt="7">
        <dgm:presLayoutVars>
          <dgm:bulletEnabled val="1"/>
        </dgm:presLayoutVars>
      </dgm:prSet>
      <dgm:spPr/>
      <dgm:t>
        <a:bodyPr/>
        <a:lstStyle/>
        <a:p>
          <a:pPr rtl="1"/>
          <a:endParaRPr lang="ar-LY"/>
        </a:p>
      </dgm:t>
    </dgm:pt>
    <dgm:pt modelId="{2FE0E177-BFB5-48AE-B754-B11EDFD626FA}" type="pres">
      <dgm:prSet presAssocID="{459905BA-590C-4D6C-A567-3CC310D693F4}" presName="sibTrans" presStyleLbl="sibTrans2D1" presStyleIdx="2" presStyleCnt="7"/>
      <dgm:spPr/>
      <dgm:t>
        <a:bodyPr/>
        <a:lstStyle/>
        <a:p>
          <a:endParaRPr lang="en-US"/>
        </a:p>
      </dgm:t>
    </dgm:pt>
    <dgm:pt modelId="{C55FEA72-98AC-4A92-A6AD-07C674746801}" type="pres">
      <dgm:prSet presAssocID="{459905BA-590C-4D6C-A567-3CC310D693F4}" presName="connectorText" presStyleLbl="sibTrans2D1" presStyleIdx="2" presStyleCnt="7"/>
      <dgm:spPr/>
      <dgm:t>
        <a:bodyPr/>
        <a:lstStyle/>
        <a:p>
          <a:endParaRPr lang="en-US"/>
        </a:p>
      </dgm:t>
    </dgm:pt>
    <dgm:pt modelId="{8B8D8F93-05DF-4DBE-A67B-FEEB211544CB}" type="pres">
      <dgm:prSet presAssocID="{0BDA8099-CC84-48FB-A838-202AB7EE6C65}" presName="node" presStyleLbl="node1" presStyleIdx="3" presStyleCnt="7">
        <dgm:presLayoutVars>
          <dgm:bulletEnabled val="1"/>
        </dgm:presLayoutVars>
      </dgm:prSet>
      <dgm:spPr/>
      <dgm:t>
        <a:bodyPr/>
        <a:lstStyle/>
        <a:p>
          <a:endParaRPr lang="en-US"/>
        </a:p>
      </dgm:t>
    </dgm:pt>
    <dgm:pt modelId="{CF962791-D63A-4E83-8904-6BD56F9F1471}" type="pres">
      <dgm:prSet presAssocID="{A7FC7E85-A390-45EC-9C2F-BD551DC551F9}" presName="sibTrans" presStyleLbl="sibTrans2D1" presStyleIdx="3" presStyleCnt="7"/>
      <dgm:spPr/>
      <dgm:t>
        <a:bodyPr/>
        <a:lstStyle/>
        <a:p>
          <a:endParaRPr lang="en-US"/>
        </a:p>
      </dgm:t>
    </dgm:pt>
    <dgm:pt modelId="{29AA5F32-4212-4CE3-97B2-F6C9C43FA16C}" type="pres">
      <dgm:prSet presAssocID="{A7FC7E85-A390-45EC-9C2F-BD551DC551F9}" presName="connectorText" presStyleLbl="sibTrans2D1" presStyleIdx="3" presStyleCnt="7"/>
      <dgm:spPr/>
      <dgm:t>
        <a:bodyPr/>
        <a:lstStyle/>
        <a:p>
          <a:endParaRPr lang="en-US"/>
        </a:p>
      </dgm:t>
    </dgm:pt>
    <dgm:pt modelId="{9A2585CC-DF41-4C78-AACF-115336FE63CF}" type="pres">
      <dgm:prSet presAssocID="{14478605-7D0D-467B-8E0C-2BA976167A73}" presName="node" presStyleLbl="node1" presStyleIdx="4" presStyleCnt="7">
        <dgm:presLayoutVars>
          <dgm:bulletEnabled val="1"/>
        </dgm:presLayoutVars>
      </dgm:prSet>
      <dgm:spPr/>
      <dgm:t>
        <a:bodyPr/>
        <a:lstStyle/>
        <a:p>
          <a:pPr rtl="1"/>
          <a:endParaRPr lang="ar-LY"/>
        </a:p>
      </dgm:t>
    </dgm:pt>
    <dgm:pt modelId="{922B6B7B-5F8F-4FFA-9597-536E0A0616B0}" type="pres">
      <dgm:prSet presAssocID="{8C0C95F7-232E-4AD9-976F-3404EF169991}" presName="sibTrans" presStyleLbl="sibTrans2D1" presStyleIdx="4" presStyleCnt="7"/>
      <dgm:spPr/>
      <dgm:t>
        <a:bodyPr/>
        <a:lstStyle/>
        <a:p>
          <a:endParaRPr lang="en-US"/>
        </a:p>
      </dgm:t>
    </dgm:pt>
    <dgm:pt modelId="{7B0C5BA7-182C-4E4A-859C-35E649F01681}" type="pres">
      <dgm:prSet presAssocID="{8C0C95F7-232E-4AD9-976F-3404EF169991}" presName="connectorText" presStyleLbl="sibTrans2D1" presStyleIdx="4" presStyleCnt="7"/>
      <dgm:spPr/>
      <dgm:t>
        <a:bodyPr/>
        <a:lstStyle/>
        <a:p>
          <a:endParaRPr lang="en-US"/>
        </a:p>
      </dgm:t>
    </dgm:pt>
    <dgm:pt modelId="{93A3FD75-6F79-406A-99D2-F7CB27009946}" type="pres">
      <dgm:prSet presAssocID="{163E1C8D-4F9B-435E-A83D-1778D6DC850F}" presName="node" presStyleLbl="node1" presStyleIdx="5" presStyleCnt="7" custScaleX="116496">
        <dgm:presLayoutVars>
          <dgm:bulletEnabled val="1"/>
        </dgm:presLayoutVars>
      </dgm:prSet>
      <dgm:spPr/>
      <dgm:t>
        <a:bodyPr/>
        <a:lstStyle/>
        <a:p>
          <a:pPr rtl="1"/>
          <a:endParaRPr lang="ar-LY"/>
        </a:p>
      </dgm:t>
    </dgm:pt>
    <dgm:pt modelId="{2735AF52-DD33-4CF6-8998-86D5DC4F3A31}" type="pres">
      <dgm:prSet presAssocID="{B13FB2E9-FD27-4D50-BE7C-C2C89A6C2B72}" presName="sibTrans" presStyleLbl="sibTrans2D1" presStyleIdx="5" presStyleCnt="7"/>
      <dgm:spPr/>
      <dgm:t>
        <a:bodyPr/>
        <a:lstStyle/>
        <a:p>
          <a:endParaRPr lang="en-US"/>
        </a:p>
      </dgm:t>
    </dgm:pt>
    <dgm:pt modelId="{270E7E99-0394-4D70-8CDA-1EA0C12D8956}" type="pres">
      <dgm:prSet presAssocID="{B13FB2E9-FD27-4D50-BE7C-C2C89A6C2B72}" presName="connectorText" presStyleLbl="sibTrans2D1" presStyleIdx="5" presStyleCnt="7"/>
      <dgm:spPr/>
      <dgm:t>
        <a:bodyPr/>
        <a:lstStyle/>
        <a:p>
          <a:endParaRPr lang="en-US"/>
        </a:p>
      </dgm:t>
    </dgm:pt>
    <dgm:pt modelId="{54D10487-784E-474B-AEB5-2047B7CE020E}" type="pres">
      <dgm:prSet presAssocID="{5FD6F9EF-D7FE-4A62-92EB-857E553B13EC}" presName="node" presStyleLbl="node1" presStyleIdx="6" presStyleCnt="7">
        <dgm:presLayoutVars>
          <dgm:bulletEnabled val="1"/>
        </dgm:presLayoutVars>
      </dgm:prSet>
      <dgm:spPr/>
      <dgm:t>
        <a:bodyPr/>
        <a:lstStyle/>
        <a:p>
          <a:endParaRPr lang="en-US"/>
        </a:p>
      </dgm:t>
    </dgm:pt>
    <dgm:pt modelId="{8667D283-527B-4686-B2F1-70928E8F9B33}" type="pres">
      <dgm:prSet presAssocID="{CDC8B729-AF32-4FFB-8EF1-4F7B6C758C93}" presName="sibTrans" presStyleLbl="sibTrans2D1" presStyleIdx="6" presStyleCnt="7"/>
      <dgm:spPr/>
      <dgm:t>
        <a:bodyPr/>
        <a:lstStyle/>
        <a:p>
          <a:endParaRPr lang="en-US"/>
        </a:p>
      </dgm:t>
    </dgm:pt>
    <dgm:pt modelId="{9B1A30A2-AD31-41F3-BD2C-27C349DF1B4A}" type="pres">
      <dgm:prSet presAssocID="{CDC8B729-AF32-4FFB-8EF1-4F7B6C758C93}" presName="connectorText" presStyleLbl="sibTrans2D1" presStyleIdx="6" presStyleCnt="7"/>
      <dgm:spPr/>
      <dgm:t>
        <a:bodyPr/>
        <a:lstStyle/>
        <a:p>
          <a:endParaRPr lang="en-US"/>
        </a:p>
      </dgm:t>
    </dgm:pt>
  </dgm:ptLst>
  <dgm:cxnLst>
    <dgm:cxn modelId="{6322155B-FB3D-4E0C-A10A-974D7BF97244}" type="presOf" srcId="{A09779F5-0C3F-4DB5-919D-12BE72724660}" destId="{2E56F683-8764-4B95-8F30-AB9BE94A498B}" srcOrd="1" destOrd="0" presId="urn:microsoft.com/office/officeart/2005/8/layout/cycle2"/>
    <dgm:cxn modelId="{F7AB4278-045D-4444-A264-FDA905168B84}" srcId="{8A1B4D3F-E6DA-4975-AD66-2E24FECFBA2C}" destId="{BABC9444-3B35-489C-BC50-98D09690A837}" srcOrd="1" destOrd="0" parTransId="{1398C31A-5391-426E-ACA5-61F28321307B}" sibTransId="{628E0C71-207F-4A5F-AE57-ADBCB9527AC9}"/>
    <dgm:cxn modelId="{2951E9A9-7BC2-4024-A8AA-28ACD7914797}" type="presOf" srcId="{0EA00AF7-305F-4BD8-8E73-E6ACAD070BFC}" destId="{231208CA-0F0E-4E38-97A1-C1AA956208E1}" srcOrd="0" destOrd="0" presId="urn:microsoft.com/office/officeart/2005/8/layout/cycle2"/>
    <dgm:cxn modelId="{5F1F207B-2FF0-47DA-A0E3-FFAAE8685832}" srcId="{8A1B4D3F-E6DA-4975-AD66-2E24FECFBA2C}" destId="{1820E65B-C762-4A5A-B4F0-15470153FDD3}" srcOrd="2" destOrd="0" parTransId="{BB2CC990-1123-4379-8FDB-19566863F177}" sibTransId="{459905BA-590C-4D6C-A567-3CC310D693F4}"/>
    <dgm:cxn modelId="{3E7E8654-C707-4E11-B303-79FBDC20FEC3}" type="presOf" srcId="{BABC9444-3B35-489C-BC50-98D09690A837}" destId="{687C26D3-5485-4EC5-9262-12D5262079A6}" srcOrd="0" destOrd="0" presId="urn:microsoft.com/office/officeart/2005/8/layout/cycle2"/>
    <dgm:cxn modelId="{1C64A972-CDD5-41C8-B5EB-1DFB89034B20}" type="presOf" srcId="{5FD6F9EF-D7FE-4A62-92EB-857E553B13EC}" destId="{54D10487-784E-474B-AEB5-2047B7CE020E}" srcOrd="0" destOrd="0" presId="urn:microsoft.com/office/officeart/2005/8/layout/cycle2"/>
    <dgm:cxn modelId="{4D9CAA4E-CFBF-40B6-899F-94EBC79D79C2}" type="presOf" srcId="{A7FC7E85-A390-45EC-9C2F-BD551DC551F9}" destId="{29AA5F32-4212-4CE3-97B2-F6C9C43FA16C}" srcOrd="1" destOrd="0" presId="urn:microsoft.com/office/officeart/2005/8/layout/cycle2"/>
    <dgm:cxn modelId="{7D3D8087-26BC-4D0C-8B57-13FDD256CDAA}" type="presOf" srcId="{628E0C71-207F-4A5F-AE57-ADBCB9527AC9}" destId="{55F7B760-79DD-4BB1-B902-A2E2BC06F086}" srcOrd="0" destOrd="0" presId="urn:microsoft.com/office/officeart/2005/8/layout/cycle2"/>
    <dgm:cxn modelId="{0A8E018A-F749-4E28-B839-D1C4C0551950}" type="presOf" srcId="{1820E65B-C762-4A5A-B4F0-15470153FDD3}" destId="{03B721EB-BCB2-4564-B3A3-A1E561747B32}" srcOrd="0" destOrd="0" presId="urn:microsoft.com/office/officeart/2005/8/layout/cycle2"/>
    <dgm:cxn modelId="{44295E1F-295E-412C-B866-6474971E2782}" type="presOf" srcId="{CDC8B729-AF32-4FFB-8EF1-4F7B6C758C93}" destId="{8667D283-527B-4686-B2F1-70928E8F9B33}" srcOrd="0" destOrd="0" presId="urn:microsoft.com/office/officeart/2005/8/layout/cycle2"/>
    <dgm:cxn modelId="{0E141C37-0C25-414D-BC53-78FBF4D18C23}" type="presOf" srcId="{B13FB2E9-FD27-4D50-BE7C-C2C89A6C2B72}" destId="{2735AF52-DD33-4CF6-8998-86D5DC4F3A31}" srcOrd="0" destOrd="0" presId="urn:microsoft.com/office/officeart/2005/8/layout/cycle2"/>
    <dgm:cxn modelId="{B41D4159-FDF7-45CD-A7B1-768002372D50}" type="presOf" srcId="{8C0C95F7-232E-4AD9-976F-3404EF169991}" destId="{7B0C5BA7-182C-4E4A-859C-35E649F01681}" srcOrd="1" destOrd="0" presId="urn:microsoft.com/office/officeart/2005/8/layout/cycle2"/>
    <dgm:cxn modelId="{2D99101C-1C94-4196-B09C-E1AEBFD0868D}" type="presOf" srcId="{B13FB2E9-FD27-4D50-BE7C-C2C89A6C2B72}" destId="{270E7E99-0394-4D70-8CDA-1EA0C12D8956}" srcOrd="1" destOrd="0" presId="urn:microsoft.com/office/officeart/2005/8/layout/cycle2"/>
    <dgm:cxn modelId="{FF91F86F-CF4C-4949-BFB9-FC8A74BCA081}" type="presOf" srcId="{163E1C8D-4F9B-435E-A83D-1778D6DC850F}" destId="{93A3FD75-6F79-406A-99D2-F7CB27009946}" srcOrd="0" destOrd="0" presId="urn:microsoft.com/office/officeart/2005/8/layout/cycle2"/>
    <dgm:cxn modelId="{A4373DCE-BB31-4933-912A-1F9BCB5C57DB}" srcId="{8A1B4D3F-E6DA-4975-AD66-2E24FECFBA2C}" destId="{0BDA8099-CC84-48FB-A838-202AB7EE6C65}" srcOrd="3" destOrd="0" parTransId="{ABD47179-06CC-4324-872C-C123A3248268}" sibTransId="{A7FC7E85-A390-45EC-9C2F-BD551DC551F9}"/>
    <dgm:cxn modelId="{D4BFDC22-359B-4168-869F-AE41A679A2DE}" srcId="{8A1B4D3F-E6DA-4975-AD66-2E24FECFBA2C}" destId="{0EA00AF7-305F-4BD8-8E73-E6ACAD070BFC}" srcOrd="0" destOrd="0" parTransId="{232E6BAB-5D81-410F-94A1-0EB373A98971}" sibTransId="{A09779F5-0C3F-4DB5-919D-12BE72724660}"/>
    <dgm:cxn modelId="{B61E2BBD-4294-458D-85A8-FA3407DD9B0B}" type="presOf" srcId="{459905BA-590C-4D6C-A567-3CC310D693F4}" destId="{2FE0E177-BFB5-48AE-B754-B11EDFD626FA}" srcOrd="0" destOrd="0" presId="urn:microsoft.com/office/officeart/2005/8/layout/cycle2"/>
    <dgm:cxn modelId="{1B1A5B39-B8DD-4805-983A-5156AB53C5FD}" type="presOf" srcId="{14478605-7D0D-467B-8E0C-2BA976167A73}" destId="{9A2585CC-DF41-4C78-AACF-115336FE63CF}" srcOrd="0" destOrd="0" presId="urn:microsoft.com/office/officeart/2005/8/layout/cycle2"/>
    <dgm:cxn modelId="{DAC4C919-4470-48B4-A313-7F2752B5EBC6}" type="presOf" srcId="{A7FC7E85-A390-45EC-9C2F-BD551DC551F9}" destId="{CF962791-D63A-4E83-8904-6BD56F9F1471}" srcOrd="0" destOrd="0" presId="urn:microsoft.com/office/officeart/2005/8/layout/cycle2"/>
    <dgm:cxn modelId="{A1C7E403-4FF5-45C7-8767-02741531EDE1}" type="presOf" srcId="{8C0C95F7-232E-4AD9-976F-3404EF169991}" destId="{922B6B7B-5F8F-4FFA-9597-536E0A0616B0}" srcOrd="0" destOrd="0" presId="urn:microsoft.com/office/officeart/2005/8/layout/cycle2"/>
    <dgm:cxn modelId="{62872A58-A6F4-4516-9491-3925FD42ADCB}" type="presOf" srcId="{459905BA-590C-4D6C-A567-3CC310D693F4}" destId="{C55FEA72-98AC-4A92-A6AD-07C674746801}" srcOrd="1" destOrd="0" presId="urn:microsoft.com/office/officeart/2005/8/layout/cycle2"/>
    <dgm:cxn modelId="{8DA2165E-7E07-4FD3-A326-E1F9534D74D1}" type="presOf" srcId="{CDC8B729-AF32-4FFB-8EF1-4F7B6C758C93}" destId="{9B1A30A2-AD31-41F3-BD2C-27C349DF1B4A}" srcOrd="1" destOrd="0" presId="urn:microsoft.com/office/officeart/2005/8/layout/cycle2"/>
    <dgm:cxn modelId="{AD5B779C-492A-4D16-A0A4-786F750EDE8B}" srcId="{8A1B4D3F-E6DA-4975-AD66-2E24FECFBA2C}" destId="{14478605-7D0D-467B-8E0C-2BA976167A73}" srcOrd="4" destOrd="0" parTransId="{4BABD88F-7E32-4A05-A0B0-64C11A54470F}" sibTransId="{8C0C95F7-232E-4AD9-976F-3404EF169991}"/>
    <dgm:cxn modelId="{F3747091-4BD4-4D05-8260-45CB36D36E2B}" type="presOf" srcId="{628E0C71-207F-4A5F-AE57-ADBCB9527AC9}" destId="{060F3535-AC32-457D-999A-B1CC9E8105DD}" srcOrd="1" destOrd="0" presId="urn:microsoft.com/office/officeart/2005/8/layout/cycle2"/>
    <dgm:cxn modelId="{0B3E19BE-9B85-4D9B-B7A1-148722ADF021}" srcId="{8A1B4D3F-E6DA-4975-AD66-2E24FECFBA2C}" destId="{5FD6F9EF-D7FE-4A62-92EB-857E553B13EC}" srcOrd="6" destOrd="0" parTransId="{DD67B1DE-17F9-4C9E-B0C0-05B5547CD549}" sibTransId="{CDC8B729-AF32-4FFB-8EF1-4F7B6C758C93}"/>
    <dgm:cxn modelId="{4890A0A6-CE5A-48AB-B418-F3591860810B}" type="presOf" srcId="{8A1B4D3F-E6DA-4975-AD66-2E24FECFBA2C}" destId="{A452C56D-76FB-4910-A7A3-12E92FF744DD}" srcOrd="0" destOrd="0" presId="urn:microsoft.com/office/officeart/2005/8/layout/cycle2"/>
    <dgm:cxn modelId="{C96B26BC-D883-4721-A9A1-D68944101FB4}" type="presOf" srcId="{A09779F5-0C3F-4DB5-919D-12BE72724660}" destId="{116F2D56-98EB-4780-81BF-B8FC0EF51CF2}" srcOrd="0" destOrd="0" presId="urn:microsoft.com/office/officeart/2005/8/layout/cycle2"/>
    <dgm:cxn modelId="{5F532C48-E0A8-4427-86BD-6B2CCEF30636}" srcId="{8A1B4D3F-E6DA-4975-AD66-2E24FECFBA2C}" destId="{163E1C8D-4F9B-435E-A83D-1778D6DC850F}" srcOrd="5" destOrd="0" parTransId="{1685AF4E-5172-4543-AB6A-4C021A744880}" sibTransId="{B13FB2E9-FD27-4D50-BE7C-C2C89A6C2B72}"/>
    <dgm:cxn modelId="{937BDF1A-5520-4A41-855E-7590871F14FF}" type="presOf" srcId="{0BDA8099-CC84-48FB-A838-202AB7EE6C65}" destId="{8B8D8F93-05DF-4DBE-A67B-FEEB211544CB}" srcOrd="0" destOrd="0" presId="urn:microsoft.com/office/officeart/2005/8/layout/cycle2"/>
    <dgm:cxn modelId="{E602E8C4-619F-4D83-869C-3F1A943AEA48}" type="presParOf" srcId="{A452C56D-76FB-4910-A7A3-12E92FF744DD}" destId="{231208CA-0F0E-4E38-97A1-C1AA956208E1}" srcOrd="0" destOrd="0" presId="urn:microsoft.com/office/officeart/2005/8/layout/cycle2"/>
    <dgm:cxn modelId="{A7C72124-17ED-4FDE-B5A6-4C4168C13631}" type="presParOf" srcId="{A452C56D-76FB-4910-A7A3-12E92FF744DD}" destId="{116F2D56-98EB-4780-81BF-B8FC0EF51CF2}" srcOrd="1" destOrd="0" presId="urn:microsoft.com/office/officeart/2005/8/layout/cycle2"/>
    <dgm:cxn modelId="{82D79709-2FDA-4FB9-915A-7BBD4DB9D0A0}" type="presParOf" srcId="{116F2D56-98EB-4780-81BF-B8FC0EF51CF2}" destId="{2E56F683-8764-4B95-8F30-AB9BE94A498B}" srcOrd="0" destOrd="0" presId="urn:microsoft.com/office/officeart/2005/8/layout/cycle2"/>
    <dgm:cxn modelId="{39277D9B-AE30-4702-8570-238C2DA007B8}" type="presParOf" srcId="{A452C56D-76FB-4910-A7A3-12E92FF744DD}" destId="{687C26D3-5485-4EC5-9262-12D5262079A6}" srcOrd="2" destOrd="0" presId="urn:microsoft.com/office/officeart/2005/8/layout/cycle2"/>
    <dgm:cxn modelId="{7C0F3F72-7EEF-4D28-B075-C0526E49F52C}" type="presParOf" srcId="{A452C56D-76FB-4910-A7A3-12E92FF744DD}" destId="{55F7B760-79DD-4BB1-B902-A2E2BC06F086}" srcOrd="3" destOrd="0" presId="urn:microsoft.com/office/officeart/2005/8/layout/cycle2"/>
    <dgm:cxn modelId="{75ABEEDB-5E0F-429F-AC82-7798280F10DF}" type="presParOf" srcId="{55F7B760-79DD-4BB1-B902-A2E2BC06F086}" destId="{060F3535-AC32-457D-999A-B1CC9E8105DD}" srcOrd="0" destOrd="0" presId="urn:microsoft.com/office/officeart/2005/8/layout/cycle2"/>
    <dgm:cxn modelId="{CB237D58-1EC6-40F0-96A5-DFC9D8BE8A84}" type="presParOf" srcId="{A452C56D-76FB-4910-A7A3-12E92FF744DD}" destId="{03B721EB-BCB2-4564-B3A3-A1E561747B32}" srcOrd="4" destOrd="0" presId="urn:microsoft.com/office/officeart/2005/8/layout/cycle2"/>
    <dgm:cxn modelId="{1846FE70-BE3E-4158-80FF-8DA009250686}" type="presParOf" srcId="{A452C56D-76FB-4910-A7A3-12E92FF744DD}" destId="{2FE0E177-BFB5-48AE-B754-B11EDFD626FA}" srcOrd="5" destOrd="0" presId="urn:microsoft.com/office/officeart/2005/8/layout/cycle2"/>
    <dgm:cxn modelId="{18BE5CC0-51C9-4318-BB50-9C1A694AAD7C}" type="presParOf" srcId="{2FE0E177-BFB5-48AE-B754-B11EDFD626FA}" destId="{C55FEA72-98AC-4A92-A6AD-07C674746801}" srcOrd="0" destOrd="0" presId="urn:microsoft.com/office/officeart/2005/8/layout/cycle2"/>
    <dgm:cxn modelId="{130D826B-93D7-48CF-8F94-3BEE3D99EBDD}" type="presParOf" srcId="{A452C56D-76FB-4910-A7A3-12E92FF744DD}" destId="{8B8D8F93-05DF-4DBE-A67B-FEEB211544CB}" srcOrd="6" destOrd="0" presId="urn:microsoft.com/office/officeart/2005/8/layout/cycle2"/>
    <dgm:cxn modelId="{B5A5BC7A-D050-4E89-B25C-4192CAE631AB}" type="presParOf" srcId="{A452C56D-76FB-4910-A7A3-12E92FF744DD}" destId="{CF962791-D63A-4E83-8904-6BD56F9F1471}" srcOrd="7" destOrd="0" presId="urn:microsoft.com/office/officeart/2005/8/layout/cycle2"/>
    <dgm:cxn modelId="{3ABD2BB2-8A71-4E1A-BC8A-A633DF1CD197}" type="presParOf" srcId="{CF962791-D63A-4E83-8904-6BD56F9F1471}" destId="{29AA5F32-4212-4CE3-97B2-F6C9C43FA16C}" srcOrd="0" destOrd="0" presId="urn:microsoft.com/office/officeart/2005/8/layout/cycle2"/>
    <dgm:cxn modelId="{05FB3127-CA9E-4E38-801B-2B3A6E16A788}" type="presParOf" srcId="{A452C56D-76FB-4910-A7A3-12E92FF744DD}" destId="{9A2585CC-DF41-4C78-AACF-115336FE63CF}" srcOrd="8" destOrd="0" presId="urn:microsoft.com/office/officeart/2005/8/layout/cycle2"/>
    <dgm:cxn modelId="{15AE52F2-65FD-47BF-B443-F402F7AB172C}" type="presParOf" srcId="{A452C56D-76FB-4910-A7A3-12E92FF744DD}" destId="{922B6B7B-5F8F-4FFA-9597-536E0A0616B0}" srcOrd="9" destOrd="0" presId="urn:microsoft.com/office/officeart/2005/8/layout/cycle2"/>
    <dgm:cxn modelId="{5F7D41C0-BDD5-4985-89B4-BE4C765026B1}" type="presParOf" srcId="{922B6B7B-5F8F-4FFA-9597-536E0A0616B0}" destId="{7B0C5BA7-182C-4E4A-859C-35E649F01681}" srcOrd="0" destOrd="0" presId="urn:microsoft.com/office/officeart/2005/8/layout/cycle2"/>
    <dgm:cxn modelId="{DBF3B8DC-3DAB-45B7-A3DB-3426F0F76480}" type="presParOf" srcId="{A452C56D-76FB-4910-A7A3-12E92FF744DD}" destId="{93A3FD75-6F79-406A-99D2-F7CB27009946}" srcOrd="10" destOrd="0" presId="urn:microsoft.com/office/officeart/2005/8/layout/cycle2"/>
    <dgm:cxn modelId="{335C5455-2499-46BD-97F7-52E2E24CA672}" type="presParOf" srcId="{A452C56D-76FB-4910-A7A3-12E92FF744DD}" destId="{2735AF52-DD33-4CF6-8998-86D5DC4F3A31}" srcOrd="11" destOrd="0" presId="urn:microsoft.com/office/officeart/2005/8/layout/cycle2"/>
    <dgm:cxn modelId="{03E69863-2896-41FB-A25F-2EDA6FFB98D6}" type="presParOf" srcId="{2735AF52-DD33-4CF6-8998-86D5DC4F3A31}" destId="{270E7E99-0394-4D70-8CDA-1EA0C12D8956}" srcOrd="0" destOrd="0" presId="urn:microsoft.com/office/officeart/2005/8/layout/cycle2"/>
    <dgm:cxn modelId="{E3FC6714-8D38-49F9-9211-C6B2E3073184}" type="presParOf" srcId="{A452C56D-76FB-4910-A7A3-12E92FF744DD}" destId="{54D10487-784E-474B-AEB5-2047B7CE020E}" srcOrd="12" destOrd="0" presId="urn:microsoft.com/office/officeart/2005/8/layout/cycle2"/>
    <dgm:cxn modelId="{FDAB1FD4-3D70-4DF2-917E-7B0045335A8C}" type="presParOf" srcId="{A452C56D-76FB-4910-A7A3-12E92FF744DD}" destId="{8667D283-527B-4686-B2F1-70928E8F9B33}" srcOrd="13" destOrd="0" presId="urn:microsoft.com/office/officeart/2005/8/layout/cycle2"/>
    <dgm:cxn modelId="{AA8FB4C7-5E21-421F-946C-26C39A2923D1}" type="presParOf" srcId="{8667D283-527B-4686-B2F1-70928E8F9B33}" destId="{9B1A30A2-AD31-41F3-BD2C-27C349DF1B4A}"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1208CA-0F0E-4E38-97A1-C1AA956208E1}">
      <dsp:nvSpPr>
        <dsp:cNvPr id="0" name=""/>
        <dsp:cNvSpPr/>
      </dsp:nvSpPr>
      <dsp:spPr>
        <a:xfrm>
          <a:off x="3841804" y="1453"/>
          <a:ext cx="1280302" cy="1280302"/>
        </a:xfrm>
        <a:prstGeom prst="ellipse">
          <a:avLst/>
        </a:prstGeom>
        <a:solidFill>
          <a:srgbClr val="399388"/>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rtl="1">
            <a:lnSpc>
              <a:spcPct val="90000"/>
            </a:lnSpc>
            <a:spcBef>
              <a:spcPct val="0"/>
            </a:spcBef>
            <a:spcAft>
              <a:spcPct val="35000"/>
            </a:spcAft>
          </a:pPr>
          <a:r>
            <a:rPr lang="ar-LY" sz="1800" kern="1200" dirty="0" smtClean="0">
              <a:solidFill>
                <a:schemeClr val="tx1">
                  <a:lumMod val="85000"/>
                  <a:lumOff val="15000"/>
                </a:schemeClr>
              </a:solidFill>
              <a:latin typeface="Arial" pitchFamily="34" charset="0"/>
              <a:ea typeface="+mn-ea"/>
              <a:cs typeface="DecoType Naskh Variants" pitchFamily="2" charset="-78"/>
            </a:rPr>
            <a:t>التركيز على </a:t>
          </a:r>
          <a:r>
            <a:rPr lang="ar-SA" sz="1800" kern="1200" dirty="0" smtClean="0">
              <a:solidFill>
                <a:schemeClr val="tx1">
                  <a:lumMod val="85000"/>
                  <a:lumOff val="15000"/>
                </a:schemeClr>
              </a:solidFill>
              <a:latin typeface="Arial" pitchFamily="34" charset="0"/>
              <a:ea typeface="+mn-ea"/>
              <a:cs typeface="DecoType Naskh Variants" pitchFamily="2" charset="-78"/>
            </a:rPr>
            <a:t>المستفيدين</a:t>
          </a:r>
          <a:endParaRPr lang="ar-LY" sz="1800" kern="1200" dirty="0">
            <a:solidFill>
              <a:schemeClr val="tx1">
                <a:lumMod val="85000"/>
                <a:lumOff val="15000"/>
              </a:schemeClr>
            </a:solidFill>
            <a:latin typeface="Arial" pitchFamily="34" charset="0"/>
            <a:ea typeface="+mn-ea"/>
            <a:cs typeface="DecoType Naskh Variants" pitchFamily="2" charset="-78"/>
          </a:endParaRPr>
        </a:p>
      </dsp:txBody>
      <dsp:txXfrm>
        <a:off x="4029300" y="188949"/>
        <a:ext cx="905310" cy="905310"/>
      </dsp:txXfrm>
    </dsp:sp>
    <dsp:sp modelId="{116F2D56-98EB-4780-81BF-B8FC0EF51CF2}">
      <dsp:nvSpPr>
        <dsp:cNvPr id="0" name=""/>
        <dsp:cNvSpPr/>
      </dsp:nvSpPr>
      <dsp:spPr>
        <a:xfrm rot="1542857">
          <a:off x="5169245" y="838561"/>
          <a:ext cx="340656" cy="432102"/>
        </a:xfrm>
        <a:prstGeom prst="rightArrow">
          <a:avLst>
            <a:gd name="adj1" fmla="val 60000"/>
            <a:gd name="adj2" fmla="val 50000"/>
          </a:avLst>
        </a:prstGeom>
        <a:solidFill>
          <a:srgbClr val="FF5B5B"/>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rtl="1">
            <a:lnSpc>
              <a:spcPct val="90000"/>
            </a:lnSpc>
            <a:spcBef>
              <a:spcPct val="0"/>
            </a:spcBef>
            <a:spcAft>
              <a:spcPct val="35000"/>
            </a:spcAft>
          </a:pPr>
          <a:endParaRPr lang="ar-LY" sz="1600" b="1" kern="1200">
            <a:effectLst>
              <a:outerShdw blurRad="38100" dist="38100" dir="2700000" algn="tl">
                <a:srgbClr val="000000">
                  <a:alpha val="43137"/>
                </a:srgbClr>
              </a:outerShdw>
            </a:effectLst>
          </a:endParaRPr>
        </a:p>
      </dsp:txBody>
      <dsp:txXfrm>
        <a:off x="5174305" y="902810"/>
        <a:ext cx="238459" cy="259262"/>
      </dsp:txXfrm>
    </dsp:sp>
    <dsp:sp modelId="{687C26D3-5485-4EC5-9262-12D5262079A6}">
      <dsp:nvSpPr>
        <dsp:cNvPr id="0" name=""/>
        <dsp:cNvSpPr/>
      </dsp:nvSpPr>
      <dsp:spPr>
        <a:xfrm>
          <a:off x="5574413" y="835834"/>
          <a:ext cx="1280302" cy="1280302"/>
        </a:xfrm>
        <a:prstGeom prst="ellipse">
          <a:avLst/>
        </a:prstGeom>
        <a:solidFill>
          <a:srgbClr val="FF5B5B"/>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rtl="1">
            <a:lnSpc>
              <a:spcPct val="90000"/>
            </a:lnSpc>
            <a:spcBef>
              <a:spcPct val="0"/>
            </a:spcBef>
            <a:spcAft>
              <a:spcPct val="35000"/>
            </a:spcAft>
          </a:pPr>
          <a:r>
            <a:rPr lang="ar-LY" sz="4000" kern="1200" dirty="0" smtClean="0">
              <a:solidFill>
                <a:schemeClr val="tx1">
                  <a:lumMod val="85000"/>
                  <a:lumOff val="15000"/>
                </a:schemeClr>
              </a:solidFill>
              <a:latin typeface="Arial" pitchFamily="34" charset="0"/>
              <a:ea typeface="+mn-ea"/>
              <a:cs typeface="DecoType Naskh Variants" pitchFamily="2" charset="-78"/>
            </a:rPr>
            <a:t>القيادة</a:t>
          </a:r>
          <a:endParaRPr lang="ar-LY" sz="1600" kern="1200" dirty="0">
            <a:solidFill>
              <a:schemeClr val="tx1">
                <a:lumMod val="85000"/>
                <a:lumOff val="15000"/>
              </a:schemeClr>
            </a:solidFill>
            <a:latin typeface="Arial" pitchFamily="34" charset="0"/>
            <a:ea typeface="+mn-ea"/>
            <a:cs typeface="DecoType Naskh Variants" pitchFamily="2" charset="-78"/>
          </a:endParaRPr>
        </a:p>
      </dsp:txBody>
      <dsp:txXfrm>
        <a:off x="5761909" y="1023330"/>
        <a:ext cx="905310" cy="905310"/>
      </dsp:txXfrm>
    </dsp:sp>
    <dsp:sp modelId="{55F7B760-79DD-4BB1-B902-A2E2BC06F086}">
      <dsp:nvSpPr>
        <dsp:cNvPr id="0" name=""/>
        <dsp:cNvSpPr/>
      </dsp:nvSpPr>
      <dsp:spPr>
        <a:xfrm rot="4628571">
          <a:off x="6256050" y="2187953"/>
          <a:ext cx="340656" cy="432102"/>
        </a:xfrm>
        <a:prstGeom prst="rightArrow">
          <a:avLst>
            <a:gd name="adj1" fmla="val 60000"/>
            <a:gd name="adj2" fmla="val 50000"/>
          </a:avLst>
        </a:prstGeom>
        <a:solidFill>
          <a:srgbClr val="B8A45C"/>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rtl="1">
            <a:lnSpc>
              <a:spcPct val="90000"/>
            </a:lnSpc>
            <a:spcBef>
              <a:spcPct val="0"/>
            </a:spcBef>
            <a:spcAft>
              <a:spcPct val="35000"/>
            </a:spcAft>
          </a:pPr>
          <a:endParaRPr lang="ar-LY" sz="1600" b="1" kern="1200">
            <a:effectLst>
              <a:outerShdw blurRad="38100" dist="38100" dir="2700000" algn="tl">
                <a:srgbClr val="000000">
                  <a:alpha val="43137"/>
                </a:srgbClr>
              </a:outerShdw>
            </a:effectLst>
          </a:endParaRPr>
        </a:p>
      </dsp:txBody>
      <dsp:txXfrm>
        <a:off x="6295778" y="2224556"/>
        <a:ext cx="238459" cy="259262"/>
      </dsp:txXfrm>
    </dsp:sp>
    <dsp:sp modelId="{03B721EB-BCB2-4564-B3A3-A1E561747B32}">
      <dsp:nvSpPr>
        <dsp:cNvPr id="0" name=""/>
        <dsp:cNvSpPr/>
      </dsp:nvSpPr>
      <dsp:spPr>
        <a:xfrm>
          <a:off x="6002332" y="2710670"/>
          <a:ext cx="1280302" cy="1280302"/>
        </a:xfrm>
        <a:prstGeom prst="ellipse">
          <a:avLst/>
        </a:prstGeom>
        <a:solidFill>
          <a:srgbClr val="B8A45C"/>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rtl="1">
            <a:lnSpc>
              <a:spcPct val="90000"/>
            </a:lnSpc>
            <a:spcBef>
              <a:spcPct val="0"/>
            </a:spcBef>
            <a:spcAft>
              <a:spcPct val="35000"/>
            </a:spcAft>
          </a:pPr>
          <a:r>
            <a:rPr lang="ar-LY" sz="1800" kern="1200" dirty="0" smtClean="0">
              <a:solidFill>
                <a:schemeClr val="tx1">
                  <a:lumMod val="85000"/>
                  <a:lumOff val="15000"/>
                </a:schemeClr>
              </a:solidFill>
              <a:latin typeface="Arial" pitchFamily="34" charset="0"/>
              <a:ea typeface="+mn-ea"/>
              <a:cs typeface="DecoType Naskh Variants" pitchFamily="2" charset="-78"/>
            </a:rPr>
            <a:t>إدارة العلاقة مع الشركاء</a:t>
          </a:r>
          <a:endParaRPr lang="ar-LY" sz="1800" kern="1200" dirty="0">
            <a:solidFill>
              <a:schemeClr val="tx1">
                <a:lumMod val="85000"/>
                <a:lumOff val="15000"/>
              </a:schemeClr>
            </a:solidFill>
            <a:latin typeface="Arial" pitchFamily="34" charset="0"/>
            <a:ea typeface="+mn-ea"/>
            <a:cs typeface="DecoType Naskh Variants" pitchFamily="2" charset="-78"/>
          </a:endParaRPr>
        </a:p>
      </dsp:txBody>
      <dsp:txXfrm>
        <a:off x="6189828" y="2898166"/>
        <a:ext cx="905310" cy="905310"/>
      </dsp:txXfrm>
    </dsp:sp>
    <dsp:sp modelId="{2FE0E177-BFB5-48AE-B754-B11EDFD626FA}">
      <dsp:nvSpPr>
        <dsp:cNvPr id="0" name=""/>
        <dsp:cNvSpPr/>
      </dsp:nvSpPr>
      <dsp:spPr>
        <a:xfrm rot="7714286">
          <a:off x="5878665" y="3878983"/>
          <a:ext cx="340656" cy="432102"/>
        </a:xfrm>
        <a:prstGeom prst="rightArrow">
          <a:avLst>
            <a:gd name="adj1" fmla="val 60000"/>
            <a:gd name="adj2" fmla="val 50000"/>
          </a:avLst>
        </a:prstGeom>
        <a:solidFill>
          <a:srgbClr val="6286FA"/>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rtl="1">
            <a:lnSpc>
              <a:spcPct val="90000"/>
            </a:lnSpc>
            <a:spcBef>
              <a:spcPct val="0"/>
            </a:spcBef>
            <a:spcAft>
              <a:spcPct val="35000"/>
            </a:spcAft>
          </a:pPr>
          <a:endParaRPr lang="ar-LY" sz="1600" b="1" kern="1200">
            <a:effectLst>
              <a:outerShdw blurRad="38100" dist="38100" dir="2700000" algn="tl">
                <a:srgbClr val="000000">
                  <a:alpha val="43137"/>
                </a:srgbClr>
              </a:outerShdw>
            </a:effectLst>
          </a:endParaRPr>
        </a:p>
      </dsp:txBody>
      <dsp:txXfrm rot="10800000">
        <a:off x="5961623" y="3925453"/>
        <a:ext cx="238459" cy="259262"/>
      </dsp:txXfrm>
    </dsp:sp>
    <dsp:sp modelId="{8B8D8F93-05DF-4DBE-A67B-FEEB211544CB}">
      <dsp:nvSpPr>
        <dsp:cNvPr id="0" name=""/>
        <dsp:cNvSpPr/>
      </dsp:nvSpPr>
      <dsp:spPr>
        <a:xfrm>
          <a:off x="4803329" y="4214172"/>
          <a:ext cx="1280302" cy="1280302"/>
        </a:xfrm>
        <a:prstGeom prst="ellipse">
          <a:avLst/>
        </a:prstGeom>
        <a:solidFill>
          <a:srgbClr val="6286FA"/>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rtl="1">
            <a:lnSpc>
              <a:spcPct val="90000"/>
            </a:lnSpc>
            <a:spcBef>
              <a:spcPct val="0"/>
            </a:spcBef>
            <a:spcAft>
              <a:spcPct val="35000"/>
            </a:spcAft>
          </a:pPr>
          <a:r>
            <a:rPr lang="ar-LY" sz="1800" kern="1200" dirty="0" smtClean="0">
              <a:solidFill>
                <a:schemeClr val="tx1">
                  <a:lumMod val="85000"/>
                  <a:lumOff val="15000"/>
                </a:schemeClr>
              </a:solidFill>
              <a:latin typeface="Arial" pitchFamily="34" charset="0"/>
              <a:ea typeface="+mn-ea"/>
              <a:cs typeface="DecoType Naskh Variants" pitchFamily="2" charset="-78"/>
            </a:rPr>
            <a:t>القرارات المبنية على الحقائق</a:t>
          </a:r>
          <a:endParaRPr lang="ar-LY" sz="1800" kern="1200" dirty="0">
            <a:solidFill>
              <a:schemeClr val="tx1">
                <a:lumMod val="85000"/>
                <a:lumOff val="15000"/>
              </a:schemeClr>
            </a:solidFill>
            <a:latin typeface="Arial" pitchFamily="34" charset="0"/>
            <a:ea typeface="+mn-ea"/>
            <a:cs typeface="DecoType Naskh Variants" pitchFamily="2" charset="-78"/>
          </a:endParaRPr>
        </a:p>
      </dsp:txBody>
      <dsp:txXfrm>
        <a:off x="4990825" y="4401668"/>
        <a:ext cx="905310" cy="905310"/>
      </dsp:txXfrm>
    </dsp:sp>
    <dsp:sp modelId="{CF962791-D63A-4E83-8904-6BD56F9F1471}">
      <dsp:nvSpPr>
        <dsp:cNvPr id="0" name=""/>
        <dsp:cNvSpPr/>
      </dsp:nvSpPr>
      <dsp:spPr>
        <a:xfrm rot="10800000">
          <a:off x="4321268" y="4638272"/>
          <a:ext cx="340656" cy="432102"/>
        </a:xfrm>
        <a:prstGeom prst="rightArrow">
          <a:avLst>
            <a:gd name="adj1" fmla="val 60000"/>
            <a:gd name="adj2" fmla="val 50000"/>
          </a:avLst>
        </a:prstGeom>
        <a:solidFill>
          <a:srgbClr val="E6B176"/>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rtl="1">
            <a:lnSpc>
              <a:spcPct val="90000"/>
            </a:lnSpc>
            <a:spcBef>
              <a:spcPct val="0"/>
            </a:spcBef>
            <a:spcAft>
              <a:spcPct val="35000"/>
            </a:spcAft>
          </a:pPr>
          <a:endParaRPr lang="ar-LY" sz="1600" b="1" kern="1200">
            <a:effectLst>
              <a:outerShdw blurRad="38100" dist="38100" dir="2700000" algn="tl">
                <a:srgbClr val="000000">
                  <a:alpha val="43137"/>
                </a:srgbClr>
              </a:outerShdw>
            </a:effectLst>
          </a:endParaRPr>
        </a:p>
      </dsp:txBody>
      <dsp:txXfrm rot="10800000">
        <a:off x="4423465" y="4724692"/>
        <a:ext cx="238459" cy="259262"/>
      </dsp:txXfrm>
    </dsp:sp>
    <dsp:sp modelId="{9A2585CC-DF41-4C78-AACF-115336FE63CF}">
      <dsp:nvSpPr>
        <dsp:cNvPr id="0" name=""/>
        <dsp:cNvSpPr/>
      </dsp:nvSpPr>
      <dsp:spPr>
        <a:xfrm>
          <a:off x="2880278" y="4214172"/>
          <a:ext cx="1280302" cy="1280302"/>
        </a:xfrm>
        <a:prstGeom prst="ellipse">
          <a:avLst/>
        </a:prstGeom>
        <a:solidFill>
          <a:srgbClr val="E6B176"/>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ct val="35000"/>
            </a:spcAft>
          </a:pPr>
          <a:r>
            <a:rPr lang="ar-LY" sz="2000" kern="1200" dirty="0" smtClean="0">
              <a:solidFill>
                <a:schemeClr val="tx1">
                  <a:lumMod val="85000"/>
                  <a:lumOff val="15000"/>
                </a:schemeClr>
              </a:solidFill>
              <a:latin typeface="Arial" pitchFamily="34" charset="0"/>
              <a:ea typeface="+mn-ea"/>
              <a:cs typeface="DecoType Naskh Variants" pitchFamily="2" charset="-78"/>
            </a:rPr>
            <a:t>مشاركة العاملين</a:t>
          </a:r>
          <a:endParaRPr lang="ar-LY" sz="2000" kern="1200" dirty="0">
            <a:solidFill>
              <a:schemeClr val="tx1">
                <a:lumMod val="85000"/>
                <a:lumOff val="15000"/>
              </a:schemeClr>
            </a:solidFill>
            <a:latin typeface="Arial" pitchFamily="34" charset="0"/>
            <a:ea typeface="+mn-ea"/>
            <a:cs typeface="DecoType Naskh Variants" pitchFamily="2" charset="-78"/>
          </a:endParaRPr>
        </a:p>
      </dsp:txBody>
      <dsp:txXfrm>
        <a:off x="3067774" y="4401668"/>
        <a:ext cx="905310" cy="905310"/>
      </dsp:txXfrm>
    </dsp:sp>
    <dsp:sp modelId="{922B6B7B-5F8F-4FFA-9597-536E0A0616B0}">
      <dsp:nvSpPr>
        <dsp:cNvPr id="0" name=""/>
        <dsp:cNvSpPr/>
      </dsp:nvSpPr>
      <dsp:spPr>
        <a:xfrm rot="13885714">
          <a:off x="2776748" y="3907516"/>
          <a:ext cx="321846" cy="432102"/>
        </a:xfrm>
        <a:prstGeom prst="rightArrow">
          <a:avLst>
            <a:gd name="adj1" fmla="val 60000"/>
            <a:gd name="adj2" fmla="val 50000"/>
          </a:avLst>
        </a:prstGeom>
        <a:solidFill>
          <a:srgbClr val="9966FF"/>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rtl="1">
            <a:lnSpc>
              <a:spcPct val="90000"/>
            </a:lnSpc>
            <a:spcBef>
              <a:spcPct val="0"/>
            </a:spcBef>
            <a:spcAft>
              <a:spcPct val="35000"/>
            </a:spcAft>
          </a:pPr>
          <a:endParaRPr lang="ar-LY" sz="1600" b="1" kern="1200">
            <a:effectLst>
              <a:outerShdw blurRad="38100" dist="38100" dir="2700000" algn="tl">
                <a:srgbClr val="000000">
                  <a:alpha val="43137"/>
                </a:srgbClr>
              </a:outerShdw>
            </a:effectLst>
          </a:endParaRPr>
        </a:p>
      </dsp:txBody>
      <dsp:txXfrm rot="10800000">
        <a:off x="2855125" y="4031680"/>
        <a:ext cx="225292" cy="259262"/>
      </dsp:txXfrm>
    </dsp:sp>
    <dsp:sp modelId="{93A3FD75-6F79-406A-99D2-F7CB27009946}">
      <dsp:nvSpPr>
        <dsp:cNvPr id="0" name=""/>
        <dsp:cNvSpPr/>
      </dsp:nvSpPr>
      <dsp:spPr>
        <a:xfrm>
          <a:off x="1575676" y="2710670"/>
          <a:ext cx="1491501" cy="1280302"/>
        </a:xfrm>
        <a:prstGeom prst="ellipse">
          <a:avLst/>
        </a:prstGeom>
        <a:solidFill>
          <a:srgbClr val="9966FF"/>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rtl="1">
            <a:lnSpc>
              <a:spcPct val="90000"/>
            </a:lnSpc>
            <a:spcBef>
              <a:spcPct val="0"/>
            </a:spcBef>
            <a:spcAft>
              <a:spcPct val="35000"/>
            </a:spcAft>
          </a:pPr>
          <a:r>
            <a:rPr lang="ar-LY" sz="2800" kern="1200" dirty="0" smtClean="0">
              <a:solidFill>
                <a:schemeClr val="tx1">
                  <a:lumMod val="85000"/>
                  <a:lumOff val="15000"/>
                </a:schemeClr>
              </a:solidFill>
              <a:latin typeface="Arial" pitchFamily="34" charset="0"/>
              <a:ea typeface="+mn-ea"/>
              <a:cs typeface="DecoType Naskh Variants" pitchFamily="2" charset="-78"/>
            </a:rPr>
            <a:t>التطوير والتحسين</a:t>
          </a:r>
          <a:endParaRPr lang="ar-LY" sz="2800" kern="1200" dirty="0">
            <a:solidFill>
              <a:schemeClr val="tx1">
                <a:lumMod val="85000"/>
                <a:lumOff val="15000"/>
              </a:schemeClr>
            </a:solidFill>
            <a:latin typeface="Arial" pitchFamily="34" charset="0"/>
            <a:ea typeface="+mn-ea"/>
            <a:cs typeface="DecoType Naskh Variants" pitchFamily="2" charset="-78"/>
          </a:endParaRPr>
        </a:p>
      </dsp:txBody>
      <dsp:txXfrm>
        <a:off x="1794101" y="2898166"/>
        <a:ext cx="1054651" cy="905310"/>
      </dsp:txXfrm>
    </dsp:sp>
    <dsp:sp modelId="{2735AF52-DD33-4CF6-8998-86D5DC4F3A31}">
      <dsp:nvSpPr>
        <dsp:cNvPr id="0" name=""/>
        <dsp:cNvSpPr/>
      </dsp:nvSpPr>
      <dsp:spPr>
        <a:xfrm rot="16971429">
          <a:off x="2364512" y="2204637"/>
          <a:ext cx="338424" cy="432102"/>
        </a:xfrm>
        <a:prstGeom prst="rightArrow">
          <a:avLst>
            <a:gd name="adj1" fmla="val 60000"/>
            <a:gd name="adj2" fmla="val 50000"/>
          </a:avLst>
        </a:prstGeom>
        <a:solidFill>
          <a:srgbClr val="808000"/>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rtl="1">
            <a:lnSpc>
              <a:spcPct val="90000"/>
            </a:lnSpc>
            <a:spcBef>
              <a:spcPct val="0"/>
            </a:spcBef>
            <a:spcAft>
              <a:spcPct val="35000"/>
            </a:spcAft>
          </a:pPr>
          <a:endParaRPr lang="ar-LY" sz="1600" b="1" kern="1200">
            <a:effectLst>
              <a:outerShdw blurRad="38100" dist="38100" dir="2700000" algn="tl">
                <a:srgbClr val="000000">
                  <a:alpha val="43137"/>
                </a:srgbClr>
              </a:outerShdw>
            </a:effectLst>
          </a:endParaRPr>
        </a:p>
      </dsp:txBody>
      <dsp:txXfrm>
        <a:off x="2403980" y="2340548"/>
        <a:ext cx="236897" cy="259262"/>
      </dsp:txXfrm>
    </dsp:sp>
    <dsp:sp modelId="{54D10487-784E-474B-AEB5-2047B7CE020E}">
      <dsp:nvSpPr>
        <dsp:cNvPr id="0" name=""/>
        <dsp:cNvSpPr/>
      </dsp:nvSpPr>
      <dsp:spPr>
        <a:xfrm>
          <a:off x="2109195" y="835834"/>
          <a:ext cx="1280302" cy="1280302"/>
        </a:xfrm>
        <a:prstGeom prst="ellipse">
          <a:avLst/>
        </a:prstGeom>
        <a:solidFill>
          <a:srgbClr val="80800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rtl="1">
            <a:lnSpc>
              <a:spcPct val="90000"/>
            </a:lnSpc>
            <a:spcBef>
              <a:spcPct val="0"/>
            </a:spcBef>
            <a:spcAft>
              <a:spcPct val="35000"/>
            </a:spcAft>
          </a:pPr>
          <a:r>
            <a:rPr lang="ar-LY" sz="2800" kern="1200" dirty="0" smtClean="0">
              <a:solidFill>
                <a:schemeClr val="tx1">
                  <a:lumMod val="85000"/>
                  <a:lumOff val="15000"/>
                </a:schemeClr>
              </a:solidFill>
              <a:latin typeface="Arial" pitchFamily="34" charset="0"/>
              <a:ea typeface="+mn-ea"/>
              <a:cs typeface="DecoType Naskh Variants" pitchFamily="2" charset="-78"/>
            </a:rPr>
            <a:t>مبدأ العملية </a:t>
          </a:r>
          <a:endParaRPr lang="ar-LY" sz="2800" kern="1200" dirty="0">
            <a:solidFill>
              <a:schemeClr val="tx1">
                <a:lumMod val="85000"/>
                <a:lumOff val="15000"/>
              </a:schemeClr>
            </a:solidFill>
            <a:latin typeface="Arial" pitchFamily="34" charset="0"/>
            <a:ea typeface="+mn-ea"/>
            <a:cs typeface="DecoType Naskh Variants" pitchFamily="2" charset="-78"/>
          </a:endParaRPr>
        </a:p>
      </dsp:txBody>
      <dsp:txXfrm>
        <a:off x="2296691" y="1023330"/>
        <a:ext cx="905310" cy="905310"/>
      </dsp:txXfrm>
    </dsp:sp>
    <dsp:sp modelId="{8667D283-527B-4686-B2F1-70928E8F9B33}">
      <dsp:nvSpPr>
        <dsp:cNvPr id="0" name=""/>
        <dsp:cNvSpPr/>
      </dsp:nvSpPr>
      <dsp:spPr>
        <a:xfrm rot="20057143">
          <a:off x="3436636" y="846927"/>
          <a:ext cx="340656" cy="432102"/>
        </a:xfrm>
        <a:prstGeom prst="rightArrow">
          <a:avLst>
            <a:gd name="adj1" fmla="val 60000"/>
            <a:gd name="adj2" fmla="val 50000"/>
          </a:avLst>
        </a:prstGeom>
        <a:solidFill>
          <a:srgbClr val="399388"/>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rtl="1">
            <a:lnSpc>
              <a:spcPct val="90000"/>
            </a:lnSpc>
            <a:spcBef>
              <a:spcPct val="0"/>
            </a:spcBef>
            <a:spcAft>
              <a:spcPct val="35000"/>
            </a:spcAft>
          </a:pPr>
          <a:endParaRPr lang="ar-LY" sz="1600" b="1" kern="1200">
            <a:effectLst>
              <a:outerShdw blurRad="38100" dist="38100" dir="2700000" algn="tl">
                <a:srgbClr val="000000">
                  <a:alpha val="43137"/>
                </a:srgbClr>
              </a:outerShdw>
            </a:effectLst>
          </a:endParaRPr>
        </a:p>
      </dsp:txBody>
      <dsp:txXfrm>
        <a:off x="3441696" y="955518"/>
        <a:ext cx="238459" cy="259262"/>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sz="quarter" idx="1"/>
          </p:nvPr>
        </p:nvSpPr>
        <p:spPr>
          <a:xfrm>
            <a:off x="1588" y="0"/>
            <a:ext cx="2971800" cy="457200"/>
          </a:xfrm>
          <a:prstGeom prst="rect">
            <a:avLst/>
          </a:prstGeom>
        </p:spPr>
        <p:txBody>
          <a:bodyPr vert="horz" lIns="91440" tIns="45720" rIns="91440" bIns="45720" rtlCol="1"/>
          <a:lstStyle>
            <a:lvl1pPr algn="l">
              <a:defRPr sz="1200"/>
            </a:lvl1pPr>
          </a:lstStyle>
          <a:p>
            <a:fld id="{1DB7ABC2-4A9A-409C-BC0E-2A9776DAEC08}" type="datetimeFigureOut">
              <a:rPr lang="ar-SA" smtClean="0"/>
              <a:pPr/>
              <a:t>12/02/1445</a:t>
            </a:fld>
            <a:endParaRPr lang="ar-SA"/>
          </a:p>
        </p:txBody>
      </p:sp>
      <p:sp>
        <p:nvSpPr>
          <p:cNvPr id="4" name="عنصر نائب للتذييل 3"/>
          <p:cNvSpPr>
            <a:spLocks noGrp="1"/>
          </p:cNvSpPr>
          <p:nvPr>
            <p:ph type="ftr" sz="quarter" idx="2"/>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5" name="عنصر نائب لرقم الشريحة 4"/>
          <p:cNvSpPr>
            <a:spLocks noGrp="1"/>
          </p:cNvSpPr>
          <p:nvPr>
            <p:ph type="sldNum" sz="quarter" idx="3"/>
          </p:nvPr>
        </p:nvSpPr>
        <p:spPr>
          <a:xfrm>
            <a:off x="1588" y="8685213"/>
            <a:ext cx="2971800" cy="457200"/>
          </a:xfrm>
          <a:prstGeom prst="rect">
            <a:avLst/>
          </a:prstGeom>
        </p:spPr>
        <p:txBody>
          <a:bodyPr vert="horz" lIns="91440" tIns="45720" rIns="91440" bIns="45720" rtlCol="1" anchor="b"/>
          <a:lstStyle>
            <a:lvl1pPr algn="l">
              <a:defRPr sz="1200"/>
            </a:lvl1pPr>
          </a:lstStyle>
          <a:p>
            <a:fld id="{7E41CC2C-B5A2-44DB-85C1-207F3931ACBC}" type="slidenum">
              <a:rPr lang="ar-SA" smtClean="0"/>
              <a:pPr/>
              <a:t>‹#›</a:t>
            </a:fld>
            <a:endParaRPr lang="ar-SA"/>
          </a:p>
        </p:txBody>
      </p:sp>
    </p:spTree>
    <p:extLst>
      <p:ext uri="{BB962C8B-B14F-4D97-AF65-F5344CB8AC3E}">
        <p14:creationId xmlns:p14="http://schemas.microsoft.com/office/powerpoint/2010/main" val="226304825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B3AF0C3B-9058-4D48-A15B-AA167D8DC099}" type="datetimeFigureOut">
              <a:rPr lang="ar-SA" smtClean="0"/>
              <a:pPr/>
              <a:t>12/02/1445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72BAD287-A75B-4C86-8929-73505902AD80}"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B3AF0C3B-9058-4D48-A15B-AA167D8DC099}" type="datetimeFigureOut">
              <a:rPr lang="ar-SA" smtClean="0"/>
              <a:pPr/>
              <a:t>12/02/1445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72BAD287-A75B-4C86-8929-73505902AD80}"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B3AF0C3B-9058-4D48-A15B-AA167D8DC099}" type="datetimeFigureOut">
              <a:rPr lang="ar-SA" smtClean="0"/>
              <a:pPr/>
              <a:t>12/02/1445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72BAD287-A75B-4C86-8929-73505902AD80}"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B3AF0C3B-9058-4D48-A15B-AA167D8DC099}" type="datetimeFigureOut">
              <a:rPr lang="ar-SA" smtClean="0"/>
              <a:pPr/>
              <a:t>12/02/1445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72BAD287-A75B-4C86-8929-73505902AD80}"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B3AF0C3B-9058-4D48-A15B-AA167D8DC099}" type="datetimeFigureOut">
              <a:rPr lang="ar-SA" smtClean="0"/>
              <a:pPr/>
              <a:t>12/02/1445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72BAD287-A75B-4C86-8929-73505902AD80}" type="slidenum">
              <a:rPr lang="ar-SA" smtClean="0"/>
              <a:pPr/>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B3AF0C3B-9058-4D48-A15B-AA167D8DC099}" type="datetimeFigureOut">
              <a:rPr lang="ar-SA" smtClean="0"/>
              <a:pPr/>
              <a:t>12/02/1445</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72BAD287-A75B-4C86-8929-73505902AD80}"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B3AF0C3B-9058-4D48-A15B-AA167D8DC099}" type="datetimeFigureOut">
              <a:rPr lang="ar-SA" smtClean="0"/>
              <a:pPr/>
              <a:t>12/02/1445</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72BAD287-A75B-4C86-8929-73505902AD80}"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B3AF0C3B-9058-4D48-A15B-AA167D8DC099}" type="datetimeFigureOut">
              <a:rPr lang="ar-SA" smtClean="0"/>
              <a:pPr/>
              <a:t>12/02/1445</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72BAD287-A75B-4C86-8929-73505902AD80}"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B3AF0C3B-9058-4D48-A15B-AA167D8DC099}" type="datetimeFigureOut">
              <a:rPr lang="ar-SA" smtClean="0"/>
              <a:pPr/>
              <a:t>12/02/1445</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72BAD287-A75B-4C86-8929-73505902AD80}"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B3AF0C3B-9058-4D48-A15B-AA167D8DC099}" type="datetimeFigureOut">
              <a:rPr lang="ar-SA" smtClean="0"/>
              <a:pPr/>
              <a:t>12/02/1445</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72BAD287-A75B-4C86-8929-73505902AD80}"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B3AF0C3B-9058-4D48-A15B-AA167D8DC099}" type="datetimeFigureOut">
              <a:rPr lang="ar-SA" smtClean="0"/>
              <a:pPr/>
              <a:t>12/02/1445</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72BAD287-A75B-4C86-8929-73505902AD80}" type="slidenum">
              <a:rPr lang="ar-SA" smtClean="0"/>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B3AF0C3B-9058-4D48-A15B-AA167D8DC099}" type="datetimeFigureOut">
              <a:rPr lang="ar-SA" smtClean="0"/>
              <a:pPr/>
              <a:t>12/02/1445</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72BAD287-A75B-4C86-8929-73505902AD80}"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9.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101.xm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102.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103.xm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104.xm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105.xml"/><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106.xm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107.xm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108.xm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109.xm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1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slide" Target="slide12.xml"/><Relationship Id="rId4" Type="http://schemas.openxmlformats.org/officeDocument/2006/relationships/image" Target="../media/image12.jpeg"/></Relationships>
</file>

<file path=ppt/slides/_rels/slide11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slide" Target="slide111.xml"/></Relationships>
</file>

<file path=ppt/slides/_rels/slide11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slide" Target="slide112.xml"/></Relationships>
</file>

<file path=ppt/slides/_rels/slide11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slide" Target="slide138.xml"/></Relationships>
</file>

<file path=ppt/slides/_rels/slide11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gif"/><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slide" Target="slide13.xml"/><Relationship Id="rId4" Type="http://schemas.openxmlformats.org/officeDocument/2006/relationships/image" Target="../media/image15.jpeg"/></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3" Type="http://schemas.openxmlformats.org/officeDocument/2006/relationships/slide" Target="slide133.xml"/><Relationship Id="rId2" Type="http://schemas.openxmlformats.org/officeDocument/2006/relationships/slide" Target="slide124.xml"/><Relationship Id="rId1" Type="http://schemas.openxmlformats.org/officeDocument/2006/relationships/slideLayout" Target="../slideLayouts/slideLayout1.xml"/><Relationship Id="rId5" Type="http://schemas.openxmlformats.org/officeDocument/2006/relationships/slide" Target="slide158.xml"/><Relationship Id="rId4" Type="http://schemas.openxmlformats.org/officeDocument/2006/relationships/slide" Target="slide148.xml"/></Relationships>
</file>

<file path=ppt/slides/_rels/slide124.xml.rels><?xml version="1.0" encoding="UTF-8" standalone="yes"?>
<Relationships xmlns="http://schemas.openxmlformats.org/package/2006/relationships"><Relationship Id="rId3" Type="http://schemas.openxmlformats.org/officeDocument/2006/relationships/slide" Target="slide125.xml"/><Relationship Id="rId2" Type="http://schemas.openxmlformats.org/officeDocument/2006/relationships/image" Target="../media/image45.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2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slide" Target="slide126.xml"/></Relationships>
</file>

<file path=ppt/slides/_rels/slide12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slide" Target="slide127.xml"/></Relationships>
</file>

<file path=ppt/slides/_rels/slide12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slide" Target="slide128.xml"/></Relationships>
</file>

<file path=ppt/slides/_rels/slide12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slide" Target="slide129.xml"/></Relationships>
</file>

<file path=ppt/slides/_rels/slide12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slide" Target="slide130.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14.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slide" Target="slide131.xml"/></Relationships>
</file>

<file path=ppt/slides/_rels/slide13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slide" Target="slide132.xml"/></Relationships>
</file>

<file path=ppt/slides/_rels/slide13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slide" Target="slide123.xml"/><Relationship Id="rId4" Type="http://schemas.openxmlformats.org/officeDocument/2006/relationships/image" Target="../media/image47.jpeg"/></Relationships>
</file>

<file path=ppt/slides/_rels/slide1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134.xml"/><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3" Type="http://schemas.openxmlformats.org/officeDocument/2006/relationships/slide" Target="slide135.xml"/><Relationship Id="rId2" Type="http://schemas.openxmlformats.org/officeDocument/2006/relationships/image" Target="../media/image48.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35.xml.rels><?xml version="1.0" encoding="UTF-8" standalone="yes"?>
<Relationships xmlns="http://schemas.openxmlformats.org/package/2006/relationships"><Relationship Id="rId3" Type="http://schemas.openxmlformats.org/officeDocument/2006/relationships/slide" Target="slide136.xml"/><Relationship Id="rId2" Type="http://schemas.openxmlformats.org/officeDocument/2006/relationships/image" Target="../media/image48.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36.xml.rels><?xml version="1.0" encoding="UTF-8" standalone="yes"?>
<Relationships xmlns="http://schemas.openxmlformats.org/package/2006/relationships"><Relationship Id="rId3" Type="http://schemas.openxmlformats.org/officeDocument/2006/relationships/slide" Target="slide137.xml"/><Relationship Id="rId2" Type="http://schemas.openxmlformats.org/officeDocument/2006/relationships/image" Target="../media/image48.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37.xml.rels><?xml version="1.0" encoding="UTF-8" standalone="yes"?>
<Relationships xmlns="http://schemas.openxmlformats.org/package/2006/relationships"><Relationship Id="rId3" Type="http://schemas.openxmlformats.org/officeDocument/2006/relationships/slide" Target="slide138.xml"/><Relationship Id="rId2" Type="http://schemas.openxmlformats.org/officeDocument/2006/relationships/image" Target="../media/image48.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38.xml.rels><?xml version="1.0" encoding="UTF-8" standalone="yes"?>
<Relationships xmlns="http://schemas.openxmlformats.org/package/2006/relationships"><Relationship Id="rId3" Type="http://schemas.openxmlformats.org/officeDocument/2006/relationships/slide" Target="slide139.xml"/><Relationship Id="rId2" Type="http://schemas.openxmlformats.org/officeDocument/2006/relationships/image" Target="../media/image48.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39.xml.rels><?xml version="1.0" encoding="UTF-8" standalone="yes"?>
<Relationships xmlns="http://schemas.openxmlformats.org/package/2006/relationships"><Relationship Id="rId3" Type="http://schemas.openxmlformats.org/officeDocument/2006/relationships/slide" Target="slide140.xml"/><Relationship Id="rId2" Type="http://schemas.openxmlformats.org/officeDocument/2006/relationships/image" Target="../media/image48.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slide" Target="slide15.xml"/></Relationships>
</file>

<file path=ppt/slides/_rels/slide140.xml.rels><?xml version="1.0" encoding="UTF-8" standalone="yes"?>
<Relationships xmlns="http://schemas.openxmlformats.org/package/2006/relationships"><Relationship Id="rId3" Type="http://schemas.openxmlformats.org/officeDocument/2006/relationships/slide" Target="slide141.xml"/><Relationship Id="rId2" Type="http://schemas.openxmlformats.org/officeDocument/2006/relationships/image" Target="../media/image48.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41.xml.rels><?xml version="1.0" encoding="UTF-8" standalone="yes"?>
<Relationships xmlns="http://schemas.openxmlformats.org/package/2006/relationships"><Relationship Id="rId3" Type="http://schemas.openxmlformats.org/officeDocument/2006/relationships/slide" Target="slide142.xml"/><Relationship Id="rId2" Type="http://schemas.openxmlformats.org/officeDocument/2006/relationships/image" Target="../media/image48.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42.xml.rels><?xml version="1.0" encoding="UTF-8" standalone="yes"?>
<Relationships xmlns="http://schemas.openxmlformats.org/package/2006/relationships"><Relationship Id="rId3" Type="http://schemas.openxmlformats.org/officeDocument/2006/relationships/slide" Target="slide143.xml"/><Relationship Id="rId2" Type="http://schemas.openxmlformats.org/officeDocument/2006/relationships/image" Target="../media/image48.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43.xml.rels><?xml version="1.0" encoding="UTF-8" standalone="yes"?>
<Relationships xmlns="http://schemas.openxmlformats.org/package/2006/relationships"><Relationship Id="rId3" Type="http://schemas.openxmlformats.org/officeDocument/2006/relationships/slide" Target="slide144.xml"/><Relationship Id="rId2" Type="http://schemas.openxmlformats.org/officeDocument/2006/relationships/image" Target="../media/image48.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44.xml.rels><?xml version="1.0" encoding="UTF-8" standalone="yes"?>
<Relationships xmlns="http://schemas.openxmlformats.org/package/2006/relationships"><Relationship Id="rId3" Type="http://schemas.openxmlformats.org/officeDocument/2006/relationships/slide" Target="slide145.xml"/><Relationship Id="rId2" Type="http://schemas.openxmlformats.org/officeDocument/2006/relationships/image" Target="../media/image48.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45.xml.rels><?xml version="1.0" encoding="UTF-8" standalone="yes"?>
<Relationships xmlns="http://schemas.openxmlformats.org/package/2006/relationships"><Relationship Id="rId3" Type="http://schemas.openxmlformats.org/officeDocument/2006/relationships/slide" Target="slide146.xml"/><Relationship Id="rId2" Type="http://schemas.openxmlformats.org/officeDocument/2006/relationships/image" Target="../media/image48.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46.xml.rels><?xml version="1.0" encoding="UTF-8" standalone="yes"?>
<Relationships xmlns="http://schemas.openxmlformats.org/package/2006/relationships"><Relationship Id="rId3" Type="http://schemas.openxmlformats.org/officeDocument/2006/relationships/slide" Target="slide147.xml"/><Relationship Id="rId2" Type="http://schemas.openxmlformats.org/officeDocument/2006/relationships/image" Target="../media/image48.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47.xml.rels><?xml version="1.0" encoding="UTF-8" standalone="yes"?>
<Relationships xmlns="http://schemas.openxmlformats.org/package/2006/relationships"><Relationship Id="rId3" Type="http://schemas.openxmlformats.org/officeDocument/2006/relationships/slide" Target="slide123.xml"/><Relationship Id="rId2" Type="http://schemas.openxmlformats.org/officeDocument/2006/relationships/image" Target="../media/image48.jpe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150.xml"/><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150.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image" Target="../media/image18.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50.xml.rels><?xml version="1.0" encoding="UTF-8" standalone="yes"?>
<Relationships xmlns="http://schemas.openxmlformats.org/package/2006/relationships"><Relationship Id="rId3" Type="http://schemas.openxmlformats.org/officeDocument/2006/relationships/slide" Target="slide150.xml"/><Relationship Id="rId2" Type="http://schemas.openxmlformats.org/officeDocument/2006/relationships/image" Target="../media/image49.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150.xml"/><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150.xml"/><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150.xml"/><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150.xml"/><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3" Type="http://schemas.openxmlformats.org/officeDocument/2006/relationships/slide" Target="slide150.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3.png"/></Relationships>
</file>

<file path=ppt/slides/_rels/slide1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150.xml"/><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150.xml"/><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slide" Target="slide60.xml"/></Relationships>
</file>

<file path=ppt/slides/_rels/slide1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60.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image" Target="../media/image19.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60.xml"/><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60.xml"/><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60.xml"/><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60.xml"/><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60.xml"/><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60.xml"/><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60.xml"/><Relationship Id="rId1" Type="http://schemas.openxmlformats.org/officeDocument/2006/relationships/slideLayout" Target="../slideLayouts/slideLayout1.xml"/><Relationship Id="rId5" Type="http://schemas.openxmlformats.org/officeDocument/2006/relationships/image" Target="../media/image53.png"/><Relationship Id="rId4" Type="http://schemas.openxmlformats.org/officeDocument/2006/relationships/image" Target="../media/image52.png"/></Relationships>
</file>

<file path=ppt/slides/_rels/slide1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60.xml"/><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60.xml"/><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60.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18.xml"/><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3" Type="http://schemas.openxmlformats.org/officeDocument/2006/relationships/slide" Target="slide60.xml"/><Relationship Id="rId2" Type="http://schemas.openxmlformats.org/officeDocument/2006/relationships/slideLayout" Target="../slideLayouts/slideLayout1.xml"/><Relationship Id="rId1" Type="http://schemas.openxmlformats.org/officeDocument/2006/relationships/themeOverride" Target="../theme/themeOverride2.xml"/><Relationship Id="rId4" Type="http://schemas.openxmlformats.org/officeDocument/2006/relationships/image" Target="../media/image3.png"/></Relationships>
</file>

<file path=ppt/slides/_rels/slide1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60.xml"/><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60.xml"/><Relationship Id="rId1" Type="http://schemas.openxmlformats.org/officeDocument/2006/relationships/slideLayout" Target="../slideLayouts/slideLayout1.xml"/><Relationship Id="rId4" Type="http://schemas.openxmlformats.org/officeDocument/2006/relationships/image" Target="../media/image54.png"/></Relationships>
</file>

<file path=ppt/slides/_rels/slide17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60.xml"/><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60.xml"/><Relationship Id="rId1" Type="http://schemas.openxmlformats.org/officeDocument/2006/relationships/slideLayout" Target="../slideLayouts/slideLayout1.xml"/><Relationship Id="rId4" Type="http://schemas.openxmlformats.org/officeDocument/2006/relationships/image" Target="../media/image55.jpeg"/></Relationships>
</file>

<file path=ppt/slides/_rels/slide17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60.xml"/><Relationship Id="rId1" Type="http://schemas.openxmlformats.org/officeDocument/2006/relationships/slideLayout" Target="../slideLayouts/slideLayout1.xml"/><Relationship Id="rId4" Type="http://schemas.openxmlformats.org/officeDocument/2006/relationships/image" Target="../media/image55.jpeg"/></Relationships>
</file>

<file path=ppt/slides/_rels/slide17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60.xml"/><Relationship Id="rId1" Type="http://schemas.openxmlformats.org/officeDocument/2006/relationships/slideLayout" Target="../slideLayouts/slideLayout1.xml"/><Relationship Id="rId4" Type="http://schemas.openxmlformats.org/officeDocument/2006/relationships/image" Target="../media/image55.jpeg"/></Relationships>
</file>

<file path=ppt/slides/_rels/slide17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60.xml"/><Relationship Id="rId1" Type="http://schemas.openxmlformats.org/officeDocument/2006/relationships/slideLayout" Target="../slideLayouts/slideLayout1.xml"/><Relationship Id="rId5" Type="http://schemas.openxmlformats.org/officeDocument/2006/relationships/image" Target="../media/image56.jpeg"/><Relationship Id="rId4" Type="http://schemas.openxmlformats.org/officeDocument/2006/relationships/image" Target="../media/image55.jpeg"/></Relationships>
</file>

<file path=ppt/slides/_rels/slide17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60.xml"/><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60.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19.xml"/><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60.xml"/><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18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60.xml"/><Relationship Id="rId1" Type="http://schemas.openxmlformats.org/officeDocument/2006/relationships/slideLayout" Target="../slideLayouts/slideLayout1.xml"/><Relationship Id="rId5" Type="http://schemas.openxmlformats.org/officeDocument/2006/relationships/image" Target="http://us.123rf.com/400wm/400/400/nasirkhan/nasirkhan1108/nasirkhan110800277/10402473-3d-man-filling-blank-organizational-chart.jpg" TargetMode="External"/><Relationship Id="rId4" Type="http://schemas.openxmlformats.org/officeDocument/2006/relationships/image" Target="../media/image58.jpeg"/></Relationships>
</file>

<file path=ppt/slides/_rels/slide18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60.xml"/><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60.xml"/><Relationship Id="rId1" Type="http://schemas.openxmlformats.org/officeDocument/2006/relationships/slideLayout" Target="../slideLayouts/slideLayout1.xml"/><Relationship Id="rId4" Type="http://schemas.openxmlformats.org/officeDocument/2006/relationships/image" Target="../media/image59.jpg"/></Relationships>
</file>

<file path=ppt/slides/_rels/slide18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60.xml"/><Relationship Id="rId1" Type="http://schemas.openxmlformats.org/officeDocument/2006/relationships/slideLayout" Target="../slideLayouts/slideLayout1.xml"/><Relationship Id="rId4" Type="http://schemas.openxmlformats.org/officeDocument/2006/relationships/image" Target="../media/image60.png"/></Relationships>
</file>

<file path=ppt/slides/_rels/slide18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60.xml"/><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60.xml"/><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60.xml"/><Relationship Id="rId1" Type="http://schemas.openxmlformats.org/officeDocument/2006/relationships/slideLayout" Target="../slideLayouts/slideLayout1.xml"/><Relationship Id="rId4" Type="http://schemas.openxmlformats.org/officeDocument/2006/relationships/image" Target="../media/image61.png"/></Relationships>
</file>

<file path=ppt/slides/_rels/slide18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60.xml"/><Relationship Id="rId1" Type="http://schemas.openxmlformats.org/officeDocument/2006/relationships/slideLayout" Target="../slideLayouts/slideLayout1.xml"/><Relationship Id="rId4" Type="http://schemas.openxmlformats.org/officeDocument/2006/relationships/image" Target="../media/image62.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0.xml"/><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60.xml"/><Relationship Id="rId1" Type="http://schemas.openxmlformats.org/officeDocument/2006/relationships/slideLayout" Target="../slideLayouts/slideLayout1.xml"/></Relationships>
</file>

<file path=ppt/slides/_rels/slide19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60.xml"/><Relationship Id="rId1" Type="http://schemas.openxmlformats.org/officeDocument/2006/relationships/slideLayout" Target="../slideLayouts/slideLayout1.xml"/><Relationship Id="rId4" Type="http://schemas.openxmlformats.org/officeDocument/2006/relationships/image" Target="../media/image63.png"/></Relationships>
</file>

<file path=ppt/slides/_rels/slide19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60.xml"/><Relationship Id="rId1" Type="http://schemas.openxmlformats.org/officeDocument/2006/relationships/slideLayout" Target="../slideLayouts/slideLayout1.xml"/><Relationship Id="rId4" Type="http://schemas.openxmlformats.org/officeDocument/2006/relationships/image" Target="../media/image64.png"/></Relationships>
</file>

<file path=ppt/slides/_rels/slide19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60.xml"/><Relationship Id="rId1" Type="http://schemas.openxmlformats.org/officeDocument/2006/relationships/slideLayout" Target="../slideLayouts/slideLayout1.xml"/></Relationships>
</file>

<file path=ppt/slides/_rels/slide19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60.xml"/><Relationship Id="rId1" Type="http://schemas.openxmlformats.org/officeDocument/2006/relationships/slideLayout" Target="../slideLayouts/slideLayout1.xml"/><Relationship Id="rId4" Type="http://schemas.openxmlformats.org/officeDocument/2006/relationships/image" Target="../media/image65.png"/></Relationships>
</file>

<file path=ppt/slides/_rels/slide19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60.xml"/><Relationship Id="rId1" Type="http://schemas.openxmlformats.org/officeDocument/2006/relationships/slideLayout" Target="../slideLayouts/slideLayout1.xml"/><Relationship Id="rId4" Type="http://schemas.openxmlformats.org/officeDocument/2006/relationships/image" Target="../media/image66.png"/></Relationships>
</file>

<file path=ppt/slides/_rels/slide19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60.xml"/><Relationship Id="rId1" Type="http://schemas.openxmlformats.org/officeDocument/2006/relationships/slideLayout" Target="../slideLayouts/slideLayout1.xml"/></Relationships>
</file>

<file path=ppt/slides/_rels/slide19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60.xml"/><Relationship Id="rId1" Type="http://schemas.openxmlformats.org/officeDocument/2006/relationships/slideLayout" Target="../slideLayouts/slideLayout1.xml"/><Relationship Id="rId5" Type="http://schemas.openxmlformats.org/officeDocument/2006/relationships/image" Target="../media/image650.png"/><Relationship Id="rId4" Type="http://schemas.microsoft.com/office/2014/relationships/chartEx" Target="../charts/chartEx1.xml"/></Relationships>
</file>

<file path=ppt/slides/_rels/slide19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60.xml"/><Relationship Id="rId1" Type="http://schemas.openxmlformats.org/officeDocument/2006/relationships/slideLayout" Target="../slideLayouts/slideLayout1.xml"/><Relationship Id="rId4" Type="http://schemas.openxmlformats.org/officeDocument/2006/relationships/image" Target="../media/image67.png"/></Relationships>
</file>

<file path=ppt/slides/_rels/slide19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60.xml"/><Relationship Id="rId1" Type="http://schemas.openxmlformats.org/officeDocument/2006/relationships/slideLayout" Target="../slideLayouts/slideLayout1.xml"/><Relationship Id="rId5" Type="http://schemas.openxmlformats.org/officeDocument/2006/relationships/image" Target="https://www.lifeder.com/wp-content/uploads/2017/10/Kaoru-Ishikawa-imagen-lifeder-1.jpg" TargetMode="External"/><Relationship Id="rId4" Type="http://schemas.openxmlformats.org/officeDocument/2006/relationships/image" Target="../media/image68.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1.xml"/><Relationship Id="rId1" Type="http://schemas.openxmlformats.org/officeDocument/2006/relationships/slideLayout" Target="../slideLayouts/slideLayout1.xml"/></Relationships>
</file>

<file path=ppt/slides/_rels/slide20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60.xml"/><Relationship Id="rId1" Type="http://schemas.openxmlformats.org/officeDocument/2006/relationships/slideLayout" Target="../slideLayouts/slideLayout1.xml"/><Relationship Id="rId5" Type="http://schemas.openxmlformats.org/officeDocument/2006/relationships/image" Target="https://www.lifeder.com/wp-content/uploads/2017/10/Kaoru-Ishikawa-imagen-lifeder-1.jpg" TargetMode="External"/><Relationship Id="rId4" Type="http://schemas.openxmlformats.org/officeDocument/2006/relationships/image" Target="../media/image68.jpeg"/></Relationships>
</file>

<file path=ppt/slides/_rels/slide20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60.xml"/><Relationship Id="rId1" Type="http://schemas.openxmlformats.org/officeDocument/2006/relationships/slideLayout" Target="../slideLayouts/slideLayout1.xml"/><Relationship Id="rId5" Type="http://schemas.openxmlformats.org/officeDocument/2006/relationships/image" Target="https://www.lifeder.com/wp-content/uploads/2017/10/Kaoru-Ishikawa-imagen-lifeder-1.jpg" TargetMode="External"/><Relationship Id="rId4" Type="http://schemas.openxmlformats.org/officeDocument/2006/relationships/image" Target="../media/image68.jpeg"/></Relationships>
</file>

<file path=ppt/slides/_rels/slide20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60.xml"/><Relationship Id="rId1" Type="http://schemas.openxmlformats.org/officeDocument/2006/relationships/slideLayout" Target="../slideLayouts/slideLayout1.xml"/><Relationship Id="rId4" Type="http://schemas.openxmlformats.org/officeDocument/2006/relationships/image" Target="../media/image69.jpeg"/></Relationships>
</file>

<file path=ppt/slides/_rels/slide20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60.xml"/><Relationship Id="rId1" Type="http://schemas.openxmlformats.org/officeDocument/2006/relationships/slideLayout" Target="../slideLayouts/slideLayout1.xml"/><Relationship Id="rId4" Type="http://schemas.openxmlformats.org/officeDocument/2006/relationships/image" Target="../media/image70.jpeg"/></Relationships>
</file>

<file path=ppt/slides/_rels/slide20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60.xml"/><Relationship Id="rId1" Type="http://schemas.openxmlformats.org/officeDocument/2006/relationships/slideLayout" Target="../slideLayouts/slideLayout1.xml"/><Relationship Id="rId4" Type="http://schemas.openxmlformats.org/officeDocument/2006/relationships/image" Target="../media/image71.png"/></Relationships>
</file>

<file path=ppt/slides/_rels/slide205.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1.xml"/></Relationships>
</file>

<file path=ppt/slides/_rels/slide206.xml.rels><?xml version="1.0" encoding="UTF-8" standalone="yes"?>
<Relationships xmlns="http://schemas.openxmlformats.org/package/2006/relationships"><Relationship Id="rId3" Type="http://schemas.openxmlformats.org/officeDocument/2006/relationships/slide" Target="slide217.xml"/><Relationship Id="rId2" Type="http://schemas.openxmlformats.org/officeDocument/2006/relationships/slide" Target="slide207.xml"/><Relationship Id="rId1" Type="http://schemas.openxmlformats.org/officeDocument/2006/relationships/slideLayout" Target="../slideLayouts/slideLayout1.xml"/></Relationships>
</file>

<file path=ppt/slides/_rels/slide207.xml.rels><?xml version="1.0" encoding="UTF-8" standalone="yes"?>
<Relationships xmlns="http://schemas.openxmlformats.org/package/2006/relationships"><Relationship Id="rId3" Type="http://schemas.openxmlformats.org/officeDocument/2006/relationships/slide" Target="slide208.xml"/><Relationship Id="rId2" Type="http://schemas.openxmlformats.org/officeDocument/2006/relationships/image" Target="../media/image73.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09.xml"/><Relationship Id="rId1" Type="http://schemas.openxmlformats.org/officeDocument/2006/relationships/slideLayout" Target="../slideLayouts/slideLayout1.xml"/><Relationship Id="rId4" Type="http://schemas.openxmlformats.org/officeDocument/2006/relationships/image" Target="../media/image74.jpeg"/></Relationships>
</file>

<file path=ppt/slides/_rels/slide20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10.xml"/><Relationship Id="rId1" Type="http://schemas.openxmlformats.org/officeDocument/2006/relationships/slideLayout" Target="../slideLayouts/slideLayout1.xml"/><Relationship Id="rId4" Type="http://schemas.openxmlformats.org/officeDocument/2006/relationships/image" Target="../media/image74.jpe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 Target="slide3.xml"/><Relationship Id="rId1" Type="http://schemas.openxmlformats.org/officeDocument/2006/relationships/slideLayout" Target="../slideLayouts/slideLayout1.xml"/></Relationships>
</file>

<file path=ppt/slides/_rels/slide210.xml.rels><?xml version="1.0" encoding="UTF-8" standalone="yes"?>
<Relationships xmlns="http://schemas.openxmlformats.org/package/2006/relationships"><Relationship Id="rId3" Type="http://schemas.openxmlformats.org/officeDocument/2006/relationships/image" Target="../media/image76.png"/><Relationship Id="rId7" Type="http://schemas.openxmlformats.org/officeDocument/2006/relationships/image" Target="../media/image3.png"/><Relationship Id="rId2" Type="http://schemas.openxmlformats.org/officeDocument/2006/relationships/image" Target="../media/image75.png"/><Relationship Id="rId1" Type="http://schemas.openxmlformats.org/officeDocument/2006/relationships/slideLayout" Target="../slideLayouts/slideLayout1.xml"/><Relationship Id="rId6" Type="http://schemas.openxmlformats.org/officeDocument/2006/relationships/slide" Target="slide211.xml"/><Relationship Id="rId5" Type="http://schemas.openxmlformats.org/officeDocument/2006/relationships/image" Target="../media/image78.png"/><Relationship Id="rId4" Type="http://schemas.openxmlformats.org/officeDocument/2006/relationships/image" Target="../media/image77.png"/></Relationships>
</file>

<file path=ppt/slides/_rels/slide2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12.xml"/><Relationship Id="rId1" Type="http://schemas.openxmlformats.org/officeDocument/2006/relationships/slideLayout" Target="../slideLayouts/slideLayout1.xml"/><Relationship Id="rId4" Type="http://schemas.openxmlformats.org/officeDocument/2006/relationships/image" Target="../media/image74.jpeg"/></Relationships>
</file>

<file path=ppt/slides/_rels/slide2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13.xml"/><Relationship Id="rId1" Type="http://schemas.openxmlformats.org/officeDocument/2006/relationships/slideLayout" Target="../slideLayouts/slideLayout1.xml"/><Relationship Id="rId4" Type="http://schemas.openxmlformats.org/officeDocument/2006/relationships/image" Target="../media/image74.jpeg"/></Relationships>
</file>

<file path=ppt/slides/_rels/slide2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14.xml"/><Relationship Id="rId1" Type="http://schemas.openxmlformats.org/officeDocument/2006/relationships/slideLayout" Target="../slideLayouts/slideLayout1.xml"/><Relationship Id="rId4" Type="http://schemas.openxmlformats.org/officeDocument/2006/relationships/image" Target="../media/image74.jpeg"/></Relationships>
</file>

<file path=ppt/slides/_rels/slide2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15.xml"/><Relationship Id="rId1" Type="http://schemas.openxmlformats.org/officeDocument/2006/relationships/slideLayout" Target="../slideLayouts/slideLayout1.xml"/><Relationship Id="rId4" Type="http://schemas.openxmlformats.org/officeDocument/2006/relationships/image" Target="../media/image74.jpeg"/></Relationships>
</file>

<file path=ppt/slides/_rels/slide215.xml.rels><?xml version="1.0" encoding="UTF-8" standalone="yes"?>
<Relationships xmlns="http://schemas.openxmlformats.org/package/2006/relationships"><Relationship Id="rId3" Type="http://schemas.openxmlformats.org/officeDocument/2006/relationships/slide" Target="slide206.xml"/><Relationship Id="rId2" Type="http://schemas.openxmlformats.org/officeDocument/2006/relationships/image" Target="../media/image79.jpeg"/><Relationship Id="rId1" Type="http://schemas.openxmlformats.org/officeDocument/2006/relationships/slideLayout" Target="../slideLayouts/slideLayout1.xml"/><Relationship Id="rId5" Type="http://schemas.openxmlformats.org/officeDocument/2006/relationships/image" Target="../media/image74.jpeg"/><Relationship Id="rId4" Type="http://schemas.openxmlformats.org/officeDocument/2006/relationships/image" Target="../media/image20.png"/></Relationships>
</file>

<file path=ppt/slides/_rels/slide216.xml.rels><?xml version="1.0" encoding="UTF-8" standalone="yes"?>
<Relationships xmlns="http://schemas.openxmlformats.org/package/2006/relationships"><Relationship Id="rId3" Type="http://schemas.openxmlformats.org/officeDocument/2006/relationships/slide" Target="slide206.xml"/><Relationship Id="rId2" Type="http://schemas.openxmlformats.org/officeDocument/2006/relationships/image" Target="../media/image79.jpeg"/><Relationship Id="rId1" Type="http://schemas.openxmlformats.org/officeDocument/2006/relationships/slideLayout" Target="../slideLayouts/slideLayout1.xml"/><Relationship Id="rId5" Type="http://schemas.openxmlformats.org/officeDocument/2006/relationships/image" Target="../media/image74.jpeg"/><Relationship Id="rId4" Type="http://schemas.openxmlformats.org/officeDocument/2006/relationships/image" Target="../media/image20.png"/></Relationships>
</file>

<file path=ppt/slides/_rels/slide2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18.xml"/><Relationship Id="rId1" Type="http://schemas.openxmlformats.org/officeDocument/2006/relationships/slideLayout" Target="../slideLayouts/slideLayout1.xml"/><Relationship Id="rId4" Type="http://schemas.openxmlformats.org/officeDocument/2006/relationships/image" Target="../media/image74.jpeg"/></Relationships>
</file>

<file path=ppt/slides/_rels/slide2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19.xml"/><Relationship Id="rId1" Type="http://schemas.openxmlformats.org/officeDocument/2006/relationships/slideLayout" Target="../slideLayouts/slideLayout1.xml"/><Relationship Id="rId4" Type="http://schemas.openxmlformats.org/officeDocument/2006/relationships/image" Target="../media/image74.jpeg"/></Relationships>
</file>

<file path=ppt/slides/_rels/slide2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20.xml"/><Relationship Id="rId1" Type="http://schemas.openxmlformats.org/officeDocument/2006/relationships/slideLayout" Target="../slideLayouts/slideLayout1.xml"/><Relationship Id="rId4" Type="http://schemas.openxmlformats.org/officeDocument/2006/relationships/image" Target="../media/image74.jpe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3.xml"/><Relationship Id="rId1" Type="http://schemas.openxmlformats.org/officeDocument/2006/relationships/slideLayout" Target="../slideLayouts/slideLayout1.xml"/></Relationships>
</file>

<file path=ppt/slides/_rels/slide2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21.xml"/><Relationship Id="rId1" Type="http://schemas.openxmlformats.org/officeDocument/2006/relationships/slideLayout" Target="../slideLayouts/slideLayout1.xml"/><Relationship Id="rId4" Type="http://schemas.openxmlformats.org/officeDocument/2006/relationships/image" Target="../media/image74.jpeg"/></Relationships>
</file>

<file path=ppt/slides/_rels/slide2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22.xml"/><Relationship Id="rId1" Type="http://schemas.openxmlformats.org/officeDocument/2006/relationships/slideLayout" Target="../slideLayouts/slideLayout1.xml"/><Relationship Id="rId4" Type="http://schemas.openxmlformats.org/officeDocument/2006/relationships/image" Target="../media/image74.jpeg"/></Relationships>
</file>

<file path=ppt/slides/_rels/slide2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23.xml"/><Relationship Id="rId1" Type="http://schemas.openxmlformats.org/officeDocument/2006/relationships/slideLayout" Target="../slideLayouts/slideLayout1.xml"/><Relationship Id="rId4" Type="http://schemas.openxmlformats.org/officeDocument/2006/relationships/image" Target="../media/image74.jpeg"/></Relationships>
</file>

<file path=ppt/slides/_rels/slide2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24.xml"/><Relationship Id="rId1" Type="http://schemas.openxmlformats.org/officeDocument/2006/relationships/slideLayout" Target="../slideLayouts/slideLayout1.xml"/><Relationship Id="rId4" Type="http://schemas.openxmlformats.org/officeDocument/2006/relationships/image" Target="../media/image74.jpeg"/></Relationships>
</file>

<file path=ppt/slides/_rels/slide2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25.xml"/><Relationship Id="rId1" Type="http://schemas.openxmlformats.org/officeDocument/2006/relationships/slideLayout" Target="../slideLayouts/slideLayout1.xml"/><Relationship Id="rId4" Type="http://schemas.openxmlformats.org/officeDocument/2006/relationships/image" Target="../media/image74.jpeg"/></Relationships>
</file>

<file path=ppt/slides/_rels/slide2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26.xml"/><Relationship Id="rId1" Type="http://schemas.openxmlformats.org/officeDocument/2006/relationships/slideLayout" Target="../slideLayouts/slideLayout1.xml"/><Relationship Id="rId4" Type="http://schemas.openxmlformats.org/officeDocument/2006/relationships/image" Target="../media/image74.jpeg"/></Relationships>
</file>

<file path=ppt/slides/_rels/slide2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27.xml"/><Relationship Id="rId1" Type="http://schemas.openxmlformats.org/officeDocument/2006/relationships/slideLayout" Target="../slideLayouts/slideLayout1.xml"/><Relationship Id="rId4" Type="http://schemas.openxmlformats.org/officeDocument/2006/relationships/image" Target="../media/image74.jpeg"/></Relationships>
</file>

<file path=ppt/slides/_rels/slide227.xml.rels><?xml version="1.0" encoding="UTF-8" standalone="yes"?>
<Relationships xmlns="http://schemas.openxmlformats.org/package/2006/relationships"><Relationship Id="rId3" Type="http://schemas.openxmlformats.org/officeDocument/2006/relationships/slide" Target="slide228.xml"/><Relationship Id="rId2" Type="http://schemas.openxmlformats.org/officeDocument/2006/relationships/image" Target="../media/image74.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29.xml"/><Relationship Id="rId1" Type="http://schemas.openxmlformats.org/officeDocument/2006/relationships/slideLayout" Target="../slideLayouts/slideLayout1.xml"/><Relationship Id="rId4" Type="http://schemas.openxmlformats.org/officeDocument/2006/relationships/image" Target="../media/image74.jpeg"/></Relationships>
</file>

<file path=ppt/slides/_rels/slide2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30.xml"/><Relationship Id="rId1" Type="http://schemas.openxmlformats.org/officeDocument/2006/relationships/slideLayout" Target="../slideLayouts/slideLayout1.xml"/><Relationship Id="rId4" Type="http://schemas.openxmlformats.org/officeDocument/2006/relationships/image" Target="../media/image74.jpe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4.xml"/><Relationship Id="rId1" Type="http://schemas.openxmlformats.org/officeDocument/2006/relationships/slideLayout" Target="../slideLayouts/slideLayout1.xml"/></Relationships>
</file>

<file path=ppt/slides/_rels/slide2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31.xml"/><Relationship Id="rId1" Type="http://schemas.openxmlformats.org/officeDocument/2006/relationships/slideLayout" Target="../slideLayouts/slideLayout1.xml"/><Relationship Id="rId4" Type="http://schemas.openxmlformats.org/officeDocument/2006/relationships/image" Target="../media/image74.jpeg"/></Relationships>
</file>

<file path=ppt/slides/_rels/slide2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32.xml"/><Relationship Id="rId1" Type="http://schemas.openxmlformats.org/officeDocument/2006/relationships/slideLayout" Target="../slideLayouts/slideLayout7.xml"/><Relationship Id="rId4" Type="http://schemas.openxmlformats.org/officeDocument/2006/relationships/image" Target="../media/image74.jpeg"/></Relationships>
</file>

<file path=ppt/slides/_rels/slide2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33.xml"/><Relationship Id="rId1" Type="http://schemas.openxmlformats.org/officeDocument/2006/relationships/slideLayout" Target="../slideLayouts/slideLayout1.xml"/><Relationship Id="rId4" Type="http://schemas.openxmlformats.org/officeDocument/2006/relationships/image" Target="../media/image74.jpeg"/></Relationships>
</file>

<file path=ppt/slides/_rels/slide2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34.xml"/><Relationship Id="rId1" Type="http://schemas.openxmlformats.org/officeDocument/2006/relationships/slideLayout" Target="../slideLayouts/slideLayout1.xml"/><Relationship Id="rId4" Type="http://schemas.openxmlformats.org/officeDocument/2006/relationships/image" Target="../media/image74.jpeg"/></Relationships>
</file>

<file path=ppt/slides/_rels/slide234.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1.xml"/><Relationship Id="rId6" Type="http://schemas.openxmlformats.org/officeDocument/2006/relationships/image" Target="../media/image74.jpeg"/><Relationship Id="rId5" Type="http://schemas.openxmlformats.org/officeDocument/2006/relationships/image" Target="../media/image20.png"/><Relationship Id="rId4" Type="http://schemas.openxmlformats.org/officeDocument/2006/relationships/slide" Target="slide206.xml"/></Relationships>
</file>

<file path=ppt/slides/_rels/slide235.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1.xml"/></Relationships>
</file>

<file path=ppt/slides/_rels/slide236.xml.rels><?xml version="1.0" encoding="UTF-8" standalone="yes"?>
<Relationships xmlns="http://schemas.openxmlformats.org/package/2006/relationships"><Relationship Id="rId3" Type="http://schemas.openxmlformats.org/officeDocument/2006/relationships/slide" Target="slide239.xml"/><Relationship Id="rId2" Type="http://schemas.openxmlformats.org/officeDocument/2006/relationships/slide" Target="slide237.xml"/><Relationship Id="rId1" Type="http://schemas.openxmlformats.org/officeDocument/2006/relationships/slideLayout" Target="../slideLayouts/slideLayout1.xml"/><Relationship Id="rId5" Type="http://schemas.openxmlformats.org/officeDocument/2006/relationships/slide" Target="slide266.xml"/><Relationship Id="rId4" Type="http://schemas.openxmlformats.org/officeDocument/2006/relationships/slide" Target="slide248.xml"/></Relationships>
</file>

<file path=ppt/slides/_rels/slide2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38.xml"/><Relationship Id="rId1" Type="http://schemas.openxmlformats.org/officeDocument/2006/relationships/slideLayout" Target="../slideLayouts/slideLayout1.xml"/></Relationships>
</file>

<file path=ppt/slides/_rels/slide23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diagramLayout" Target="../diagrams/layout1.xml"/><Relationship Id="rId7" Type="http://schemas.openxmlformats.org/officeDocument/2006/relationships/slide" Target="slide236.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4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 Target="slide3.xml"/><Relationship Id="rId1" Type="http://schemas.openxmlformats.org/officeDocument/2006/relationships/slideLayout" Target="../slideLayouts/slideLayout1.xml"/></Relationships>
</file>

<file path=ppt/slides/_rels/slide2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41.xml"/><Relationship Id="rId1" Type="http://schemas.openxmlformats.org/officeDocument/2006/relationships/slideLayout" Target="../slideLayouts/slideLayout7.xml"/></Relationships>
</file>

<file path=ppt/slides/_rels/slide2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42.xml"/><Relationship Id="rId1" Type="http://schemas.openxmlformats.org/officeDocument/2006/relationships/slideLayout" Target="../slideLayouts/slideLayout7.xml"/></Relationships>
</file>

<file path=ppt/slides/_rels/slide2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43.xml"/><Relationship Id="rId1" Type="http://schemas.openxmlformats.org/officeDocument/2006/relationships/slideLayout" Target="../slideLayouts/slideLayout7.xml"/></Relationships>
</file>

<file path=ppt/slides/_rels/slide2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44.xml"/><Relationship Id="rId1" Type="http://schemas.openxmlformats.org/officeDocument/2006/relationships/slideLayout" Target="../slideLayouts/slideLayout7.xml"/></Relationships>
</file>

<file path=ppt/slides/_rels/slide2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45.xml"/><Relationship Id="rId1" Type="http://schemas.openxmlformats.org/officeDocument/2006/relationships/slideLayout" Target="../slideLayouts/slideLayout7.xml"/></Relationships>
</file>

<file path=ppt/slides/_rels/slide2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46.xml"/><Relationship Id="rId1" Type="http://schemas.openxmlformats.org/officeDocument/2006/relationships/slideLayout" Target="../slideLayouts/slideLayout7.xml"/></Relationships>
</file>

<file path=ppt/slides/_rels/slide2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47.xml"/><Relationship Id="rId1" Type="http://schemas.openxmlformats.org/officeDocument/2006/relationships/slideLayout" Target="../slideLayouts/slideLayout7.xml"/></Relationships>
</file>

<file path=ppt/slides/_rels/slide24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 Target="slide236.xml"/><Relationship Id="rId1" Type="http://schemas.openxmlformats.org/officeDocument/2006/relationships/slideLayout" Target="../slideLayouts/slideLayout7.xml"/></Relationships>
</file>

<file path=ppt/slides/_rels/slide2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49.xml"/><Relationship Id="rId1" Type="http://schemas.openxmlformats.org/officeDocument/2006/relationships/slideLayout" Target="../slideLayouts/slideLayout7.xml"/></Relationships>
</file>

<file path=ppt/slides/_rels/slide249.xml.rels><?xml version="1.0" encoding="UTF-8" standalone="yes"?>
<Relationships xmlns="http://schemas.openxmlformats.org/package/2006/relationships"><Relationship Id="rId3" Type="http://schemas.openxmlformats.org/officeDocument/2006/relationships/slide" Target="slide250.xml"/><Relationship Id="rId2" Type="http://schemas.openxmlformats.org/officeDocument/2006/relationships/image" Target="../media/image74.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6.xml"/><Relationship Id="rId1" Type="http://schemas.openxmlformats.org/officeDocument/2006/relationships/slideLayout" Target="../slideLayouts/slideLayout1.xml"/></Relationships>
</file>

<file path=ppt/slides/_rels/slide250.xml.rels><?xml version="1.0" encoding="UTF-8" standalone="yes"?>
<Relationships xmlns="http://schemas.openxmlformats.org/package/2006/relationships"><Relationship Id="rId3" Type="http://schemas.openxmlformats.org/officeDocument/2006/relationships/slide" Target="slide251.xml"/><Relationship Id="rId2" Type="http://schemas.openxmlformats.org/officeDocument/2006/relationships/image" Target="../media/image74.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51.xml.rels><?xml version="1.0" encoding="UTF-8" standalone="yes"?>
<Relationships xmlns="http://schemas.openxmlformats.org/package/2006/relationships"><Relationship Id="rId3" Type="http://schemas.openxmlformats.org/officeDocument/2006/relationships/slide" Target="slide252.xml"/><Relationship Id="rId2" Type="http://schemas.openxmlformats.org/officeDocument/2006/relationships/image" Target="../media/image74.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52.xml.rels><?xml version="1.0" encoding="UTF-8" standalone="yes"?>
<Relationships xmlns="http://schemas.openxmlformats.org/package/2006/relationships"><Relationship Id="rId3" Type="http://schemas.openxmlformats.org/officeDocument/2006/relationships/slide" Target="slide253.xml"/><Relationship Id="rId2" Type="http://schemas.openxmlformats.org/officeDocument/2006/relationships/image" Target="../media/image74.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53.xml.rels><?xml version="1.0" encoding="UTF-8" standalone="yes"?>
<Relationships xmlns="http://schemas.openxmlformats.org/package/2006/relationships"><Relationship Id="rId3" Type="http://schemas.openxmlformats.org/officeDocument/2006/relationships/slide" Target="slide258.xml"/><Relationship Id="rId2" Type="http://schemas.openxmlformats.org/officeDocument/2006/relationships/image" Target="../media/image74.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54.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7.xml"/><Relationship Id="rId5" Type="http://schemas.openxmlformats.org/officeDocument/2006/relationships/slide" Target="slide83.xml"/><Relationship Id="rId4" Type="http://schemas.openxmlformats.org/officeDocument/2006/relationships/image" Target="../media/image84.jpeg"/></Relationships>
</file>

<file path=ppt/slides/_rels/slide255.xml.rels><?xml version="1.0" encoding="UTF-8" standalone="yes"?>
<Relationships xmlns="http://schemas.openxmlformats.org/package/2006/relationships"><Relationship Id="rId3" Type="http://schemas.openxmlformats.org/officeDocument/2006/relationships/slide" Target="slide97.xml"/><Relationship Id="rId2" Type="http://schemas.openxmlformats.org/officeDocument/2006/relationships/slide" Target="slide94.xml"/><Relationship Id="rId1" Type="http://schemas.openxmlformats.org/officeDocument/2006/relationships/slideLayout" Target="../slideLayouts/slideLayout7.xml"/><Relationship Id="rId6" Type="http://schemas.openxmlformats.org/officeDocument/2006/relationships/slide" Target="slide100.xml"/><Relationship Id="rId5" Type="http://schemas.openxmlformats.org/officeDocument/2006/relationships/slide" Target="slide3.xml"/><Relationship Id="rId4" Type="http://schemas.openxmlformats.org/officeDocument/2006/relationships/slide" Target="slide98.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8.xml.rels><?xml version="1.0" encoding="UTF-8" standalone="yes"?>
<Relationships xmlns="http://schemas.openxmlformats.org/package/2006/relationships"><Relationship Id="rId3" Type="http://schemas.openxmlformats.org/officeDocument/2006/relationships/slide" Target="slide259.xml"/><Relationship Id="rId2" Type="http://schemas.openxmlformats.org/officeDocument/2006/relationships/image" Target="../media/image74.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59.xml.rels><?xml version="1.0" encoding="UTF-8" standalone="yes"?>
<Relationships xmlns="http://schemas.openxmlformats.org/package/2006/relationships"><Relationship Id="rId3" Type="http://schemas.openxmlformats.org/officeDocument/2006/relationships/slide" Target="slide260.xml"/><Relationship Id="rId2" Type="http://schemas.openxmlformats.org/officeDocument/2006/relationships/image" Target="../media/image74.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7.xml"/><Relationship Id="rId1" Type="http://schemas.openxmlformats.org/officeDocument/2006/relationships/slideLayout" Target="../slideLayouts/slideLayout1.xml"/></Relationships>
</file>

<file path=ppt/slides/_rels/slide260.xml.rels><?xml version="1.0" encoding="UTF-8" standalone="yes"?>
<Relationships xmlns="http://schemas.openxmlformats.org/package/2006/relationships"><Relationship Id="rId3" Type="http://schemas.openxmlformats.org/officeDocument/2006/relationships/slide" Target="slide264.xml"/><Relationship Id="rId2" Type="http://schemas.openxmlformats.org/officeDocument/2006/relationships/image" Target="../media/image74.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61.xml.rels><?xml version="1.0" encoding="UTF-8" standalone="yes"?>
<Relationships xmlns="http://schemas.openxmlformats.org/package/2006/relationships"><Relationship Id="rId3" Type="http://schemas.openxmlformats.org/officeDocument/2006/relationships/slide" Target="slide97.xml"/><Relationship Id="rId2" Type="http://schemas.openxmlformats.org/officeDocument/2006/relationships/slide" Target="slide94.xml"/><Relationship Id="rId1" Type="http://schemas.openxmlformats.org/officeDocument/2006/relationships/slideLayout" Target="../slideLayouts/slideLayout7.xml"/><Relationship Id="rId6" Type="http://schemas.openxmlformats.org/officeDocument/2006/relationships/slide" Target="slide100.xml"/><Relationship Id="rId5" Type="http://schemas.openxmlformats.org/officeDocument/2006/relationships/slide" Target="slide3.xml"/><Relationship Id="rId4" Type="http://schemas.openxmlformats.org/officeDocument/2006/relationships/slide" Target="slide98.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4.xml.rels><?xml version="1.0" encoding="UTF-8" standalone="yes"?>
<Relationships xmlns="http://schemas.openxmlformats.org/package/2006/relationships"><Relationship Id="rId3" Type="http://schemas.openxmlformats.org/officeDocument/2006/relationships/slide" Target="slide265.xml"/><Relationship Id="rId2" Type="http://schemas.openxmlformats.org/officeDocument/2006/relationships/image" Target="../media/image74.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65.xml.rels><?xml version="1.0" encoding="UTF-8" standalone="yes"?>
<Relationships xmlns="http://schemas.openxmlformats.org/package/2006/relationships"><Relationship Id="rId3" Type="http://schemas.openxmlformats.org/officeDocument/2006/relationships/slide" Target="slide236.xml"/><Relationship Id="rId2" Type="http://schemas.openxmlformats.org/officeDocument/2006/relationships/image" Target="../media/image74.jpeg"/><Relationship Id="rId1" Type="http://schemas.openxmlformats.org/officeDocument/2006/relationships/slideLayout" Target="../slideLayouts/slideLayout1.xml"/><Relationship Id="rId4" Type="http://schemas.openxmlformats.org/officeDocument/2006/relationships/image" Target="../media/image85.png"/></Relationships>
</file>

<file path=ppt/slides/_rels/slide266.xml.rels><?xml version="1.0" encoding="UTF-8" standalone="yes"?>
<Relationships xmlns="http://schemas.openxmlformats.org/package/2006/relationships"><Relationship Id="rId3" Type="http://schemas.openxmlformats.org/officeDocument/2006/relationships/slide" Target="slide267.xml"/><Relationship Id="rId2" Type="http://schemas.openxmlformats.org/officeDocument/2006/relationships/image" Target="../media/image74.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67.xml.rels><?xml version="1.0" encoding="UTF-8" standalone="yes"?>
<Relationships xmlns="http://schemas.openxmlformats.org/package/2006/relationships"><Relationship Id="rId3" Type="http://schemas.openxmlformats.org/officeDocument/2006/relationships/slide" Target="slide266.xml"/><Relationship Id="rId2" Type="http://schemas.openxmlformats.org/officeDocument/2006/relationships/image" Target="../media/image74.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68.xml.rels><?xml version="1.0" encoding="UTF-8" standalone="yes"?>
<Relationships xmlns="http://schemas.openxmlformats.org/package/2006/relationships"><Relationship Id="rId3" Type="http://schemas.openxmlformats.org/officeDocument/2006/relationships/slide" Target="slide269.xml"/><Relationship Id="rId2" Type="http://schemas.openxmlformats.org/officeDocument/2006/relationships/image" Target="../media/image74.jpeg"/><Relationship Id="rId1" Type="http://schemas.openxmlformats.org/officeDocument/2006/relationships/slideLayout" Target="../slideLayouts/slideLayout1.xml"/><Relationship Id="rId5" Type="http://schemas.openxmlformats.org/officeDocument/2006/relationships/image" Target="../media/image86.png"/><Relationship Id="rId4" Type="http://schemas.openxmlformats.org/officeDocument/2006/relationships/image" Target="../media/image3.png"/></Relationships>
</file>

<file path=ppt/slides/_rels/slide269.xml.rels><?xml version="1.0" encoding="UTF-8" standalone="yes"?>
<Relationships xmlns="http://schemas.openxmlformats.org/package/2006/relationships"><Relationship Id="rId3" Type="http://schemas.openxmlformats.org/officeDocument/2006/relationships/slide" Target="slide270.xml"/><Relationship Id="rId2" Type="http://schemas.openxmlformats.org/officeDocument/2006/relationships/image" Target="../media/image87.jpeg"/><Relationship Id="rId1" Type="http://schemas.openxmlformats.org/officeDocument/2006/relationships/slideLayout" Target="../slideLayouts/slideLayout1.xml"/><Relationship Id="rId5" Type="http://schemas.openxmlformats.org/officeDocument/2006/relationships/image" Target="../media/image44.jp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8.xml"/><Relationship Id="rId1" Type="http://schemas.openxmlformats.org/officeDocument/2006/relationships/slideLayout" Target="../slideLayouts/slideLayout1.xml"/></Relationships>
</file>

<file path=ppt/slides/_rels/slide270.xml.rels><?xml version="1.0" encoding="UTF-8" standalone="yes"?>
<Relationships xmlns="http://schemas.openxmlformats.org/package/2006/relationships"><Relationship Id="rId3" Type="http://schemas.openxmlformats.org/officeDocument/2006/relationships/slide" Target="slide271.xml"/><Relationship Id="rId2" Type="http://schemas.openxmlformats.org/officeDocument/2006/relationships/image" Target="../media/image74.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71.xml.rels><?xml version="1.0" encoding="UTF-8" standalone="yes"?>
<Relationships xmlns="http://schemas.openxmlformats.org/package/2006/relationships"><Relationship Id="rId3" Type="http://schemas.openxmlformats.org/officeDocument/2006/relationships/slide" Target="slide272.xml"/><Relationship Id="rId2" Type="http://schemas.openxmlformats.org/officeDocument/2006/relationships/image" Target="../media/image87.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72.xml.rels><?xml version="1.0" encoding="UTF-8" standalone="yes"?>
<Relationships xmlns="http://schemas.openxmlformats.org/package/2006/relationships"><Relationship Id="rId3" Type="http://schemas.openxmlformats.org/officeDocument/2006/relationships/slide" Target="slide273.xml"/><Relationship Id="rId2" Type="http://schemas.openxmlformats.org/officeDocument/2006/relationships/image" Target="../media/image87.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73.xml.rels><?xml version="1.0" encoding="UTF-8" standalone="yes"?>
<Relationships xmlns="http://schemas.openxmlformats.org/package/2006/relationships"><Relationship Id="rId3" Type="http://schemas.openxmlformats.org/officeDocument/2006/relationships/slide" Target="slide274.xml"/><Relationship Id="rId2" Type="http://schemas.openxmlformats.org/officeDocument/2006/relationships/image" Target="../media/image87.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74.xml.rels><?xml version="1.0" encoding="UTF-8" standalone="yes"?>
<Relationships xmlns="http://schemas.openxmlformats.org/package/2006/relationships"><Relationship Id="rId3" Type="http://schemas.openxmlformats.org/officeDocument/2006/relationships/slide" Target="slide275.xml"/><Relationship Id="rId2" Type="http://schemas.openxmlformats.org/officeDocument/2006/relationships/image" Target="../media/image74.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75.xml.rels><?xml version="1.0" encoding="UTF-8" standalone="yes"?>
<Relationships xmlns="http://schemas.openxmlformats.org/package/2006/relationships"><Relationship Id="rId3" Type="http://schemas.openxmlformats.org/officeDocument/2006/relationships/slide" Target="slide276.xml"/><Relationship Id="rId2" Type="http://schemas.openxmlformats.org/officeDocument/2006/relationships/image" Target="../media/image87.jpeg"/><Relationship Id="rId1" Type="http://schemas.openxmlformats.org/officeDocument/2006/relationships/slideLayout" Target="../slideLayouts/slideLayout1.xml"/><Relationship Id="rId5" Type="http://schemas.openxmlformats.org/officeDocument/2006/relationships/image" Target="../media/image88.jpg"/><Relationship Id="rId4" Type="http://schemas.openxmlformats.org/officeDocument/2006/relationships/image" Target="../media/image3.png"/></Relationships>
</file>

<file path=ppt/slides/_rels/slide276.xml.rels><?xml version="1.0" encoding="UTF-8" standalone="yes"?>
<Relationships xmlns="http://schemas.openxmlformats.org/package/2006/relationships"><Relationship Id="rId3" Type="http://schemas.openxmlformats.org/officeDocument/2006/relationships/slide" Target="slide277.xml"/><Relationship Id="rId2" Type="http://schemas.openxmlformats.org/officeDocument/2006/relationships/image" Target="../media/image87.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77.xml.rels><?xml version="1.0" encoding="UTF-8" standalone="yes"?>
<Relationships xmlns="http://schemas.openxmlformats.org/package/2006/relationships"><Relationship Id="rId3" Type="http://schemas.openxmlformats.org/officeDocument/2006/relationships/slide" Target="slide278.xml"/><Relationship Id="rId2" Type="http://schemas.openxmlformats.org/officeDocument/2006/relationships/image" Target="../media/image87.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78.xml.rels><?xml version="1.0" encoding="UTF-8" standalone="yes"?>
<Relationships xmlns="http://schemas.openxmlformats.org/package/2006/relationships"><Relationship Id="rId3" Type="http://schemas.openxmlformats.org/officeDocument/2006/relationships/slide" Target="slide279.xml"/><Relationship Id="rId2" Type="http://schemas.openxmlformats.org/officeDocument/2006/relationships/image" Target="../media/image87.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7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80.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9.xml"/><Relationship Id="rId1" Type="http://schemas.openxmlformats.org/officeDocument/2006/relationships/slideLayout" Target="../slideLayouts/slideLayout1.xml"/></Relationships>
</file>

<file path=ppt/slides/_rels/slide280.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7.jpe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slide" Target="slide281.xml"/></Relationships>
</file>

<file path=ppt/slides/_rels/slide281.xml.rels><?xml version="1.0" encoding="UTF-8" standalone="yes"?>
<Relationships xmlns="http://schemas.openxmlformats.org/package/2006/relationships"><Relationship Id="rId3" Type="http://schemas.openxmlformats.org/officeDocument/2006/relationships/slide" Target="slide282.xml"/><Relationship Id="rId2" Type="http://schemas.openxmlformats.org/officeDocument/2006/relationships/image" Target="../media/image87.jpeg"/><Relationship Id="rId1" Type="http://schemas.openxmlformats.org/officeDocument/2006/relationships/slideLayout" Target="../slideLayouts/slideLayout1.xml"/><Relationship Id="rId5" Type="http://schemas.openxmlformats.org/officeDocument/2006/relationships/image" Target="../media/image90.jpg"/><Relationship Id="rId4" Type="http://schemas.openxmlformats.org/officeDocument/2006/relationships/image" Target="../media/image3.png"/></Relationships>
</file>

<file path=ppt/slides/_rels/slide282.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87.jpe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slide" Target="slide283.xml"/></Relationships>
</file>

<file path=ppt/slides/_rels/slide283.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87.jpe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slide" Target="slide284.xml"/></Relationships>
</file>

<file path=ppt/slides/_rels/slide284.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87.jpe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slide" Target="slide285.xml"/></Relationships>
</file>

<file path=ppt/slides/_rels/slide285.xml.rels><?xml version="1.0" encoding="UTF-8" standalone="yes"?>
<Relationships xmlns="http://schemas.openxmlformats.org/package/2006/relationships"><Relationship Id="rId3" Type="http://schemas.openxmlformats.org/officeDocument/2006/relationships/slide" Target="slide286.xml"/><Relationship Id="rId2" Type="http://schemas.openxmlformats.org/officeDocument/2006/relationships/image" Target="../media/image87.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86.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87.jpe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slide" Target="slide287.xml"/></Relationships>
</file>

<file path=ppt/slides/_rels/slide287.xml.rels><?xml version="1.0" encoding="UTF-8" standalone="yes"?>
<Relationships xmlns="http://schemas.openxmlformats.org/package/2006/relationships"><Relationship Id="rId3" Type="http://schemas.openxmlformats.org/officeDocument/2006/relationships/slide" Target="slide236.xml"/><Relationship Id="rId2" Type="http://schemas.openxmlformats.org/officeDocument/2006/relationships/image" Target="../media/image87.jpe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3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slide" Target="slide4.xml"/><Relationship Id="rId1" Type="http://schemas.openxmlformats.org/officeDocument/2006/relationships/slideLayout" Target="../slideLayouts/slideLayout1.xml"/><Relationship Id="rId6" Type="http://schemas.openxmlformats.org/officeDocument/2006/relationships/slide" Target="slide56.xml"/><Relationship Id="rId5" Type="http://schemas.openxmlformats.org/officeDocument/2006/relationships/slide" Target="slide43.xml"/><Relationship Id="rId4" Type="http://schemas.openxmlformats.org/officeDocument/2006/relationships/slide" Target="slide25.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32.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32.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33.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35.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35.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5.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slide" Target="slide3.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44.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45.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slide" Target="slide46.xml"/><Relationship Id="rId2" Type="http://schemas.openxmlformats.org/officeDocument/2006/relationships/image" Target="../media/image26.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47.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slide" Target="slide48.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49.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50.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6.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51.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52.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53.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54.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55.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 Target="slide3.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57.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58.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59.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 Target="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3.png"/></Relationships>
</file>

<file path=ppt/slides/_rels/slide60.xml.rels><?xml version="1.0" encoding="UTF-8" standalone="yes"?>
<Relationships xmlns="http://schemas.openxmlformats.org/package/2006/relationships"><Relationship Id="rId3" Type="http://schemas.openxmlformats.org/officeDocument/2006/relationships/slide" Target="slide63.xml"/><Relationship Id="rId2" Type="http://schemas.openxmlformats.org/officeDocument/2006/relationships/slide" Target="slide61.xml"/><Relationship Id="rId1" Type="http://schemas.openxmlformats.org/officeDocument/2006/relationships/slideLayout" Target="../slideLayouts/slideLayout1.xml"/><Relationship Id="rId6" Type="http://schemas.openxmlformats.org/officeDocument/2006/relationships/slide" Target="slide75.xml"/><Relationship Id="rId5" Type="http://schemas.openxmlformats.org/officeDocument/2006/relationships/slide" Target="slide72.xml"/><Relationship Id="rId4" Type="http://schemas.openxmlformats.org/officeDocument/2006/relationships/slide" Target="slide65.xml"/></Relationships>
</file>

<file path=ppt/slides/_rels/slide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62.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 Target="slide60.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64.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 Target="slide60.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66.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67.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slide" Target="slide68.xml"/></Relationships>
</file>

<file path=ppt/slides/_rels/slide68.xml.rels><?xml version="1.0" encoding="UTF-8" standalone="yes"?>
<Relationships xmlns="http://schemas.openxmlformats.org/package/2006/relationships"><Relationship Id="rId3" Type="http://schemas.openxmlformats.org/officeDocument/2006/relationships/slide" Target="slide69.xml"/><Relationship Id="rId2" Type="http://schemas.openxmlformats.org/officeDocument/2006/relationships/image" Target="../media/image15.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70.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71.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 Target="slide60.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73.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74.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 Target="slide60.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76.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 Target="slide60.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slide" Target="slide89.xml"/><Relationship Id="rId2" Type="http://schemas.openxmlformats.org/officeDocument/2006/relationships/slide" Target="slide78.xml"/><Relationship Id="rId1" Type="http://schemas.openxmlformats.org/officeDocument/2006/relationships/slideLayout" Target="../slideLayouts/slideLayout1.xml"/><Relationship Id="rId4" Type="http://schemas.openxmlformats.org/officeDocument/2006/relationships/slide" Target="slide97.xml"/></Relationships>
</file>

<file path=ppt/slides/_rels/slide7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79.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slide" Target="slide80.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1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80.xml.rels><?xml version="1.0" encoding="UTF-8" standalone="yes"?>
<Relationships xmlns="http://schemas.openxmlformats.org/package/2006/relationships"><Relationship Id="rId3" Type="http://schemas.openxmlformats.org/officeDocument/2006/relationships/slide" Target="slide81.xml"/><Relationship Id="rId2" Type="http://schemas.openxmlformats.org/officeDocument/2006/relationships/image" Target="../media/image3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81.xml.rels><?xml version="1.0" encoding="UTF-8" standalone="yes"?>
<Relationships xmlns="http://schemas.openxmlformats.org/package/2006/relationships"><Relationship Id="rId3" Type="http://schemas.openxmlformats.org/officeDocument/2006/relationships/slide" Target="slide82.xml"/><Relationship Id="rId2" Type="http://schemas.openxmlformats.org/officeDocument/2006/relationships/image" Target="../media/image3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82.xml.rels><?xml version="1.0" encoding="UTF-8" standalone="yes"?>
<Relationships xmlns="http://schemas.openxmlformats.org/package/2006/relationships"><Relationship Id="rId3" Type="http://schemas.openxmlformats.org/officeDocument/2006/relationships/slide" Target="slide83.xml"/><Relationship Id="rId2" Type="http://schemas.openxmlformats.org/officeDocument/2006/relationships/image" Target="../media/image33.gif"/><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83.xml.rels><?xml version="1.0" encoding="UTF-8" standalone="yes"?>
<Relationships xmlns="http://schemas.openxmlformats.org/package/2006/relationships"><Relationship Id="rId3" Type="http://schemas.openxmlformats.org/officeDocument/2006/relationships/slide" Target="slide84.xml"/><Relationship Id="rId2" Type="http://schemas.openxmlformats.org/officeDocument/2006/relationships/image" Target="../media/image33.gif"/><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84.xml.rels><?xml version="1.0" encoding="UTF-8" standalone="yes"?>
<Relationships xmlns="http://schemas.openxmlformats.org/package/2006/relationships"><Relationship Id="rId3" Type="http://schemas.openxmlformats.org/officeDocument/2006/relationships/slide" Target="slide85.xml"/><Relationship Id="rId2" Type="http://schemas.openxmlformats.org/officeDocument/2006/relationships/image" Target="../media/image34.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85.xml.rels><?xml version="1.0" encoding="UTF-8" standalone="yes"?>
<Relationships xmlns="http://schemas.openxmlformats.org/package/2006/relationships"><Relationship Id="rId3" Type="http://schemas.openxmlformats.org/officeDocument/2006/relationships/slide" Target="slide86.xml"/><Relationship Id="rId2" Type="http://schemas.openxmlformats.org/officeDocument/2006/relationships/image" Target="../media/image35.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86.xml.rels><?xml version="1.0" encoding="UTF-8" standalone="yes"?>
<Relationships xmlns="http://schemas.openxmlformats.org/package/2006/relationships"><Relationship Id="rId3" Type="http://schemas.openxmlformats.org/officeDocument/2006/relationships/slide" Target="slide87.xml"/><Relationship Id="rId2" Type="http://schemas.openxmlformats.org/officeDocument/2006/relationships/image" Target="../media/image36.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8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 Target="slide77.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89.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90.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9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91.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92.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93.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94.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95.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96.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 Target="slide77.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hyperlink" Target="http://www.google.com.sa/url?sa=i&amp;rct=j&amp;q=&amp;esrc=s&amp;source=images&amp;cd=&amp;cad=rja&amp;docid=9P1bWICW04P9sM&amp;tbnid=56pwtFSdJbHnMM:&amp;ved=0CAUQjRw&amp;url=http://aft243.org/&amp;ei=9WrgUobNDKGw0QWAvICgAg&amp;psig=AFQjCNHR0IeAXyoKw0FDkLrR9_uJwutYSA&amp;ust=1390525199520720" TargetMode="Externa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slide" Target="slide98.xml"/></Relationships>
</file>

<file path=ppt/slides/_rels/slide9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99.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100.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pic>
        <p:nvPicPr>
          <p:cNvPr id="18434" name="Picture 2" descr="http://www.ar-des.com/sites/default/files/ksu_1.png?1391685715"/>
          <p:cNvPicPr>
            <a:picLocks noChangeAspect="1" noChangeArrowheads="1"/>
          </p:cNvPicPr>
          <p:nvPr/>
        </p:nvPicPr>
        <p:blipFill>
          <a:blip r:embed="rId2">
            <a:clrChange>
              <a:clrFrom>
                <a:srgbClr val="FFFFFF"/>
              </a:clrFrom>
              <a:clrTo>
                <a:srgbClr val="FFFFFF">
                  <a:alpha val="0"/>
                </a:srgbClr>
              </a:clrTo>
            </a:clrChange>
          </a:blip>
          <a:srcRect l="3766" t="23810" r="55187" b="34275"/>
          <a:stretch>
            <a:fillRect/>
          </a:stretch>
        </p:blipFill>
        <p:spPr bwMode="auto">
          <a:xfrm>
            <a:off x="7000924" y="121248"/>
            <a:ext cx="1928794" cy="735984"/>
          </a:xfrm>
          <a:prstGeom prst="rect">
            <a:avLst/>
          </a:prstGeom>
          <a:noFill/>
        </p:spPr>
      </p:pic>
      <p:sp>
        <p:nvSpPr>
          <p:cNvPr id="17" name="مربع نص 16"/>
          <p:cNvSpPr txBox="1"/>
          <p:nvPr/>
        </p:nvSpPr>
        <p:spPr>
          <a:xfrm>
            <a:off x="838200" y="1676400"/>
            <a:ext cx="7067962" cy="1323439"/>
          </a:xfrm>
          <a:prstGeom prst="rect">
            <a:avLst/>
          </a:prstGeom>
          <a:noFill/>
        </p:spPr>
        <p:txBody>
          <a:bodyPr wrap="none" rtlCol="1">
            <a:spAutoFit/>
          </a:bodyPr>
          <a:lstStyle/>
          <a:p>
            <a:r>
              <a:rPr lang="ar-SA" sz="8000" dirty="0" smtClean="0">
                <a:solidFill>
                  <a:schemeClr val="tx2">
                    <a:lumMod val="75000"/>
                  </a:schemeClr>
                </a:solidFill>
                <a:cs typeface="DecoType Naskh Variants" pitchFamily="2" charset="-78"/>
              </a:rPr>
              <a:t>بسم الله الرحمن الرحيم</a:t>
            </a: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19" name="مربع نص 18"/>
          <p:cNvSpPr txBox="1"/>
          <p:nvPr/>
        </p:nvSpPr>
        <p:spPr>
          <a:xfrm>
            <a:off x="4659029" y="3202857"/>
            <a:ext cx="3323346" cy="830997"/>
          </a:xfrm>
          <a:prstGeom prst="rect">
            <a:avLst/>
          </a:prstGeom>
          <a:noFill/>
        </p:spPr>
        <p:txBody>
          <a:bodyPr wrap="none" rtlCol="1">
            <a:spAutoFit/>
          </a:bodyPr>
          <a:lstStyle/>
          <a:p>
            <a:r>
              <a:rPr lang="ar-SA" sz="4800" dirty="0" smtClean="0">
                <a:solidFill>
                  <a:schemeClr val="tx2">
                    <a:lumMod val="75000"/>
                  </a:schemeClr>
                </a:solidFill>
                <a:cs typeface="DecoType Naskh Variants" pitchFamily="2" charset="-78"/>
              </a:rPr>
              <a:t>الحمد لله رب العالمين</a:t>
            </a:r>
          </a:p>
        </p:txBody>
      </p:sp>
      <p:sp>
        <p:nvSpPr>
          <p:cNvPr id="20" name="مربع نص 19"/>
          <p:cNvSpPr txBox="1"/>
          <p:nvPr/>
        </p:nvSpPr>
        <p:spPr>
          <a:xfrm>
            <a:off x="1905000" y="3964857"/>
            <a:ext cx="4421403" cy="830997"/>
          </a:xfrm>
          <a:prstGeom prst="rect">
            <a:avLst/>
          </a:prstGeom>
          <a:noFill/>
        </p:spPr>
        <p:txBody>
          <a:bodyPr wrap="none" rtlCol="1">
            <a:spAutoFit/>
          </a:bodyPr>
          <a:lstStyle/>
          <a:p>
            <a:r>
              <a:rPr lang="ar-SA" sz="4800" dirty="0" smtClean="0">
                <a:solidFill>
                  <a:schemeClr val="tx2">
                    <a:lumMod val="75000"/>
                  </a:schemeClr>
                </a:solidFill>
                <a:cs typeface="DecoType Naskh Variants" pitchFamily="2" charset="-78"/>
              </a:rPr>
              <a:t>وأفضل الصلاة وأتم التسليم</a:t>
            </a:r>
          </a:p>
        </p:txBody>
      </p:sp>
      <p:sp>
        <p:nvSpPr>
          <p:cNvPr id="21" name="مربع نص 20"/>
          <p:cNvSpPr txBox="1"/>
          <p:nvPr/>
        </p:nvSpPr>
        <p:spPr>
          <a:xfrm>
            <a:off x="1447800" y="4955457"/>
            <a:ext cx="6452408" cy="830997"/>
          </a:xfrm>
          <a:prstGeom prst="rect">
            <a:avLst/>
          </a:prstGeom>
          <a:noFill/>
        </p:spPr>
        <p:txBody>
          <a:bodyPr wrap="none" rtlCol="1">
            <a:spAutoFit/>
          </a:bodyPr>
          <a:lstStyle/>
          <a:p>
            <a:r>
              <a:rPr lang="ar-SA" sz="4800" dirty="0" smtClean="0">
                <a:solidFill>
                  <a:schemeClr val="tx2">
                    <a:lumMod val="75000"/>
                  </a:schemeClr>
                </a:solidFill>
                <a:cs typeface="DecoType Naskh Variants" pitchFamily="2" charset="-78"/>
              </a:rPr>
              <a:t>على سيدنا محمد وعلى آله وصحبه أجمعين</a:t>
            </a:r>
          </a:p>
        </p:txBody>
      </p:sp>
      <p:cxnSp>
        <p:nvCxnSpPr>
          <p:cNvPr id="24" name="رابط مستقيم 23"/>
          <p:cNvCxnSpPr/>
          <p:nvPr/>
        </p:nvCxnSpPr>
        <p:spPr bwMode="auto">
          <a:xfrm rot="10800000">
            <a:off x="-32" y="150811"/>
            <a:ext cx="6929454" cy="1588"/>
          </a:xfrm>
          <a:prstGeom prst="line">
            <a:avLst/>
          </a:prstGeom>
          <a:solidFill>
            <a:schemeClr val="accent1"/>
          </a:solidFill>
          <a:ln w="3175" cap="flat" cmpd="sng" algn="ctr">
            <a:solidFill>
              <a:schemeClr val="bg1">
                <a:lumMod val="65000"/>
              </a:schemeClr>
            </a:solidFill>
            <a:prstDash val="solid"/>
            <a:round/>
            <a:headEnd type="none" w="med" len="med"/>
            <a:tailEnd type="none" w="med" len="med"/>
          </a:ln>
          <a:effectLst/>
        </p:spPr>
      </p:cxnSp>
      <p:cxnSp>
        <p:nvCxnSpPr>
          <p:cNvPr id="25" name="رابط مستقيم 24"/>
          <p:cNvCxnSpPr/>
          <p:nvPr/>
        </p:nvCxnSpPr>
        <p:spPr bwMode="auto">
          <a:xfrm rot="10800000">
            <a:off x="-32" y="838201"/>
            <a:ext cx="6929454" cy="1588"/>
          </a:xfrm>
          <a:prstGeom prst="line">
            <a:avLst/>
          </a:prstGeom>
          <a:solidFill>
            <a:schemeClr val="accent1"/>
          </a:solidFill>
          <a:ln w="3175" cap="flat" cmpd="sng" algn="ctr">
            <a:solidFill>
              <a:schemeClr val="bg1">
                <a:lumMod val="65000"/>
              </a:schemeClr>
            </a:solidFill>
            <a:prstDash val="solid"/>
            <a:round/>
            <a:headEnd type="none" w="med" len="med"/>
            <a:tailEnd type="none" w="med" len="med"/>
          </a:ln>
          <a:effectLst/>
        </p:spPr>
      </p:cxnSp>
      <p:sp>
        <p:nvSpPr>
          <p:cNvPr id="23" name="مربع نص 22"/>
          <p:cNvSpPr txBox="1"/>
          <p:nvPr/>
        </p:nvSpPr>
        <p:spPr>
          <a:xfrm>
            <a:off x="6172200" y="914400"/>
            <a:ext cx="2836033" cy="369332"/>
          </a:xfrm>
          <a:prstGeom prst="rect">
            <a:avLst/>
          </a:prstGeom>
          <a:noFill/>
        </p:spPr>
        <p:txBody>
          <a:bodyPr wrap="none" rtlCol="1">
            <a:spAutoFit/>
          </a:bodyPr>
          <a:lstStyle/>
          <a:p>
            <a:r>
              <a:rPr lang="ar-SA" dirty="0" smtClean="0">
                <a:latin typeface="GE Dinar Two" pitchFamily="18" charset="-78"/>
                <a:ea typeface="GE Dinar Two" pitchFamily="18" charset="-78"/>
                <a:cs typeface="GE Dinar Two" pitchFamily="18" charset="-78"/>
              </a:rPr>
              <a:t>مركز التدريب وخدمة المجتمع</a:t>
            </a:r>
            <a:endParaRPr lang="ar-SA" dirty="0">
              <a:latin typeface="GE Dinar Two" pitchFamily="18" charset="-78"/>
              <a:ea typeface="GE Dinar Two" pitchFamily="18" charset="-78"/>
              <a:cs typeface="GE Dinar Two" pitchFamily="18" charset="-78"/>
            </a:endParaRPr>
          </a:p>
        </p:txBody>
      </p:sp>
    </p:spTree>
  </p:cSld>
  <p:clrMapOvr>
    <a:masterClrMapping/>
  </p:clrMapOvr>
  <p:transition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45720" y="-23949"/>
            <a:ext cx="9144000" cy="6858000"/>
          </a:xfrm>
          <a:prstGeom prst="rect">
            <a:avLst/>
          </a:prstGeom>
          <a:solidFill>
            <a:schemeClr val="accent1">
              <a:lumMod val="40000"/>
              <a:lumOff val="60000"/>
              <a:alpha val="63000"/>
            </a:schemeClr>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pic>
        <p:nvPicPr>
          <p:cNvPr id="15364" name="Picture 4" descr="http://image.slidesharecdn.com/tqm-1232816633511006-2/95/total-quality-management-29-728.jpg?cb=1232795171"/>
          <p:cNvPicPr>
            <a:picLocks noChangeAspect="1" noChangeArrowheads="1"/>
          </p:cNvPicPr>
          <p:nvPr/>
        </p:nvPicPr>
        <p:blipFill>
          <a:blip r:embed="rId2"/>
          <a:srcRect/>
          <a:stretch>
            <a:fillRect/>
          </a:stretch>
        </p:blipFill>
        <p:spPr bwMode="auto">
          <a:xfrm>
            <a:off x="707571" y="2743200"/>
            <a:ext cx="3886200" cy="2914651"/>
          </a:xfrm>
          <a:prstGeom prst="rect">
            <a:avLst/>
          </a:prstGeom>
          <a:noFill/>
        </p:spPr>
      </p:pic>
      <p:pic>
        <p:nvPicPr>
          <p:cNvPr id="8" name="Picture 10" descr="http://japanologie.arts.kuleuven.be/lab/sites/japanologie.arts.kuleuven.be.ijcm13/files/uploads/inline_images/glossy_3d_blue_arrow_left.png">
            <a:hlinkClick r:id="rId3" action="ppaction://hlinksldjump"/>
          </p:cNvPr>
          <p:cNvPicPr>
            <a:picLocks noChangeAspect="1" noChangeArrowheads="1"/>
          </p:cNvPicPr>
          <p:nvPr/>
        </p:nvPicPr>
        <p:blipFill>
          <a:blip r:embed="rId4"/>
          <a:srcRect/>
          <a:stretch>
            <a:fillRect/>
          </a:stretch>
        </p:blipFill>
        <p:spPr bwMode="auto">
          <a:xfrm>
            <a:off x="0" y="5562600"/>
            <a:ext cx="1295400" cy="1295400"/>
          </a:xfrm>
          <a:prstGeom prst="rect">
            <a:avLst/>
          </a:prstGeom>
          <a:noFill/>
        </p:spPr>
      </p:pic>
      <p:sp>
        <p:nvSpPr>
          <p:cNvPr id="2" name="مربع نص 1"/>
          <p:cNvSpPr txBox="1"/>
          <p:nvPr/>
        </p:nvSpPr>
        <p:spPr>
          <a:xfrm>
            <a:off x="5562600" y="304507"/>
            <a:ext cx="3581400" cy="2246769"/>
          </a:xfrm>
          <a:prstGeom prst="rect">
            <a:avLst/>
          </a:prstGeom>
          <a:no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rtlCol="1">
            <a:spAutoFit/>
          </a:bodyPr>
          <a:lstStyle/>
          <a:p>
            <a:pPr algn="just"/>
            <a:r>
              <a:rPr lang="ar-SA" sz="2800" dirty="0">
                <a:solidFill>
                  <a:srgbClr val="17375E"/>
                </a:solidFill>
                <a:cs typeface="DecoType Naskh Variants" pitchFamily="2" charset="-78"/>
              </a:rPr>
              <a:t>فيليب </a:t>
            </a:r>
            <a:r>
              <a:rPr lang="ar-SA" sz="2800" dirty="0" err="1">
                <a:solidFill>
                  <a:srgbClr val="17375E"/>
                </a:solidFill>
                <a:cs typeface="DecoType Naskh Variants" pitchFamily="2" charset="-78"/>
              </a:rPr>
              <a:t>بايارد</a:t>
            </a:r>
            <a:r>
              <a:rPr lang="ar-SA" sz="2800" dirty="0">
                <a:solidFill>
                  <a:srgbClr val="17375E"/>
                </a:solidFill>
                <a:cs typeface="DecoType Naskh Variants" pitchFamily="2" charset="-78"/>
              </a:rPr>
              <a:t> </a:t>
            </a:r>
            <a:r>
              <a:rPr lang="en-US" sz="2800" i="1" dirty="0" err="1">
                <a:solidFill>
                  <a:srgbClr val="17375E"/>
                </a:solidFill>
                <a:cs typeface="DecoType Naskh Variants" pitchFamily="2" charset="-78"/>
              </a:rPr>
              <a:t>Phill</a:t>
            </a:r>
            <a:r>
              <a:rPr lang="en-US" sz="2800" i="1" dirty="0">
                <a:solidFill>
                  <a:srgbClr val="17375E"/>
                </a:solidFill>
                <a:cs typeface="DecoType Naskh Variants" pitchFamily="2" charset="-78"/>
              </a:rPr>
              <a:t> Crosby</a:t>
            </a:r>
            <a:endParaRPr lang="ar-SA" sz="2800" i="1" dirty="0">
              <a:solidFill>
                <a:srgbClr val="17375E"/>
              </a:solidFill>
              <a:cs typeface="DecoType Naskh Variants" pitchFamily="2" charset="-78"/>
            </a:endParaRPr>
          </a:p>
          <a:p>
            <a:pPr algn="just"/>
            <a:r>
              <a:rPr lang="ar-SA" sz="2800" dirty="0" smtClean="0">
                <a:solidFill>
                  <a:srgbClr val="17375E"/>
                </a:solidFill>
                <a:cs typeface="DecoType Naskh Variants" pitchFamily="2" charset="-78"/>
              </a:rPr>
              <a:t>(</a:t>
            </a:r>
            <a:r>
              <a:rPr lang="ar-SA" sz="2800" dirty="0">
                <a:solidFill>
                  <a:srgbClr val="17375E"/>
                </a:solidFill>
                <a:cs typeface="DecoType Naskh Variants" pitchFamily="2" charset="-78"/>
              </a:rPr>
              <a:t>18 يونيو 1926 - 18 أغسطس 2001) هو رجل أعمال ومؤلف ساهم في نظرية الإدارة وممارسات إدارة الجودة</a:t>
            </a:r>
            <a:r>
              <a:rPr lang="ar-SA" sz="2800" dirty="0" smtClean="0">
                <a:solidFill>
                  <a:srgbClr val="17375E"/>
                </a:solidFill>
                <a:cs typeface="DecoType Naskh Variants" pitchFamily="2" charset="-78"/>
              </a:rPr>
              <a:t>.</a:t>
            </a:r>
          </a:p>
        </p:txBody>
      </p:sp>
      <p:sp>
        <p:nvSpPr>
          <p:cNvPr id="9" name="مربع نص 8"/>
          <p:cNvSpPr txBox="1"/>
          <p:nvPr/>
        </p:nvSpPr>
        <p:spPr>
          <a:xfrm>
            <a:off x="304800" y="324101"/>
            <a:ext cx="3429000" cy="1384995"/>
          </a:xfrm>
          <a:prstGeom prst="rect">
            <a:avLst/>
          </a:prstGeom>
          <a:no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rtlCol="1">
            <a:spAutoFit/>
          </a:bodyPr>
          <a:lstStyle/>
          <a:p>
            <a:pPr algn="just"/>
            <a:r>
              <a:rPr lang="ar-SA" sz="2800" dirty="0" smtClean="0">
                <a:solidFill>
                  <a:srgbClr val="17375E"/>
                </a:solidFill>
                <a:cs typeface="DecoType Naskh Variants" pitchFamily="2" charset="-78"/>
              </a:rPr>
              <a:t>بدأ  </a:t>
            </a:r>
            <a:r>
              <a:rPr lang="en-US" sz="2800" i="1" dirty="0" err="1" smtClean="0">
                <a:solidFill>
                  <a:srgbClr val="17375E"/>
                </a:solidFill>
                <a:cs typeface="DecoType Naskh Variants" pitchFamily="2" charset="-78"/>
              </a:rPr>
              <a:t>Phill</a:t>
            </a:r>
            <a:r>
              <a:rPr lang="en-US" sz="2800" i="1" dirty="0" smtClean="0">
                <a:solidFill>
                  <a:srgbClr val="17375E"/>
                </a:solidFill>
                <a:cs typeface="DecoType Naskh Variants" pitchFamily="2" charset="-78"/>
              </a:rPr>
              <a:t> Crosby</a:t>
            </a:r>
            <a:r>
              <a:rPr lang="ar-SA" sz="2800" i="1" dirty="0" smtClean="0">
                <a:solidFill>
                  <a:srgbClr val="17375E"/>
                </a:solidFill>
                <a:cs typeface="DecoType Naskh Variants" pitchFamily="2" charset="-78"/>
              </a:rPr>
              <a:t> </a:t>
            </a:r>
            <a:r>
              <a:rPr lang="ar-SA" sz="2800" dirty="0" smtClean="0">
                <a:solidFill>
                  <a:srgbClr val="17375E"/>
                </a:solidFill>
                <a:cs typeface="DecoType Naskh Variants" pitchFamily="2" charset="-78"/>
              </a:rPr>
              <a:t> </a:t>
            </a:r>
            <a:r>
              <a:rPr lang="ar-SA" sz="2800" dirty="0">
                <a:solidFill>
                  <a:srgbClr val="17375E"/>
                </a:solidFill>
                <a:cs typeface="DecoType Naskh Variants" pitchFamily="2" charset="-78"/>
              </a:rPr>
              <a:t>برنامج العيوب الصفرية في مصنع شركة مارتن أورلاندو بولاية فلوريدا</a:t>
            </a:r>
            <a:r>
              <a:rPr lang="ar-SA" sz="2800" dirty="0" smtClean="0">
                <a:solidFill>
                  <a:srgbClr val="17375E"/>
                </a:solidFill>
                <a:cs typeface="DecoType Naskh Variants" pitchFamily="2" charset="-78"/>
              </a:rPr>
              <a:t>.</a:t>
            </a:r>
          </a:p>
        </p:txBody>
      </p:sp>
      <p:sp>
        <p:nvSpPr>
          <p:cNvPr id="10" name="مربع نص 9"/>
          <p:cNvSpPr txBox="1"/>
          <p:nvPr/>
        </p:nvSpPr>
        <p:spPr>
          <a:xfrm>
            <a:off x="4801892" y="3959177"/>
            <a:ext cx="4179707" cy="2246769"/>
          </a:xfrm>
          <a:prstGeom prst="rect">
            <a:avLst/>
          </a:prstGeom>
          <a:no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rtlCol="1">
            <a:spAutoFit/>
          </a:bodyPr>
          <a:lstStyle/>
          <a:p>
            <a:pPr algn="just"/>
            <a:r>
              <a:rPr lang="ar-SA" sz="2800" dirty="0" smtClean="0">
                <a:solidFill>
                  <a:srgbClr val="17375E"/>
                </a:solidFill>
                <a:cs typeface="DecoType Naskh Variants" pitchFamily="2" charset="-78"/>
              </a:rPr>
              <a:t>بصفته </a:t>
            </a:r>
            <a:r>
              <a:rPr lang="ar-SA" sz="2800" dirty="0">
                <a:solidFill>
                  <a:srgbClr val="17375E"/>
                </a:solidFill>
                <a:cs typeface="DecoType Naskh Variants" pitchFamily="2" charset="-78"/>
              </a:rPr>
              <a:t>مدير مراقبة الجودة في برنامج صواريخ </a:t>
            </a:r>
            <a:r>
              <a:rPr lang="en-US" sz="2800" dirty="0" smtClean="0">
                <a:solidFill>
                  <a:srgbClr val="17375E"/>
                </a:solidFill>
                <a:cs typeface="DecoType Naskh Variants" pitchFamily="2" charset="-78"/>
              </a:rPr>
              <a:t>Pershing</a:t>
            </a:r>
            <a:r>
              <a:rPr lang="ar-SA" sz="2800" dirty="0" smtClean="0">
                <a:solidFill>
                  <a:srgbClr val="17375E"/>
                </a:solidFill>
                <a:cs typeface="DecoType Naskh Variants" pitchFamily="2" charset="-78"/>
              </a:rPr>
              <a:t>، </a:t>
            </a:r>
            <a:r>
              <a:rPr lang="ar-SA" sz="2800" dirty="0">
                <a:solidFill>
                  <a:srgbClr val="17375E"/>
                </a:solidFill>
                <a:cs typeface="DecoType Naskh Variants" pitchFamily="2" charset="-78"/>
              </a:rPr>
              <a:t>حصل كروسبي على </a:t>
            </a:r>
            <a:r>
              <a:rPr lang="ar-SA" sz="2800" dirty="0" smtClean="0">
                <a:solidFill>
                  <a:srgbClr val="17375E"/>
                </a:solidFill>
                <a:cs typeface="DecoType Naskh Variants" pitchFamily="2" charset="-78"/>
              </a:rPr>
              <a:t>تخفيض </a:t>
            </a:r>
            <a:r>
              <a:rPr lang="ar-SA" sz="2800" dirty="0">
                <a:solidFill>
                  <a:srgbClr val="17375E"/>
                </a:solidFill>
                <a:cs typeface="DecoType Naskh Variants" pitchFamily="2" charset="-78"/>
              </a:rPr>
              <a:t>بنسبة 25 في المائة في معدل </a:t>
            </a:r>
            <a:r>
              <a:rPr lang="ar-SA" sz="2800" dirty="0" smtClean="0">
                <a:solidFill>
                  <a:srgbClr val="17375E"/>
                </a:solidFill>
                <a:cs typeface="DecoType Naskh Variants" pitchFamily="2" charset="-78"/>
              </a:rPr>
              <a:t>المرتجع  </a:t>
            </a:r>
            <a:r>
              <a:rPr lang="ar-SA" sz="2800" dirty="0">
                <a:solidFill>
                  <a:srgbClr val="17375E"/>
                </a:solidFill>
                <a:cs typeface="DecoType Naskh Variants" pitchFamily="2" charset="-78"/>
              </a:rPr>
              <a:t>الإجمالي وخفض تكاليف </a:t>
            </a:r>
            <a:r>
              <a:rPr lang="ar-SA" sz="2800" dirty="0" smtClean="0">
                <a:solidFill>
                  <a:srgbClr val="17375E"/>
                </a:solidFill>
                <a:cs typeface="DecoType Naskh Variants" pitchFamily="2" charset="-78"/>
              </a:rPr>
              <a:t>المعيب  </a:t>
            </a:r>
            <a:r>
              <a:rPr lang="ar-SA" sz="2800" dirty="0">
                <a:solidFill>
                  <a:srgbClr val="17375E"/>
                </a:solidFill>
                <a:cs typeface="DecoType Naskh Variants" pitchFamily="2" charset="-78"/>
              </a:rPr>
              <a:t>بنسبة 30 في المائة</a:t>
            </a:r>
            <a:r>
              <a:rPr lang="ar-SA" dirty="0"/>
              <a:t>.</a:t>
            </a:r>
          </a:p>
        </p:txBody>
      </p:sp>
    </p:spTree>
    <p:extLst>
      <p:ext uri="{BB962C8B-B14F-4D97-AF65-F5344CB8AC3E}">
        <p14:creationId xmlns:p14="http://schemas.microsoft.com/office/powerpoint/2010/main" val="2277647429"/>
      </p:ext>
    </p:extLst>
  </p:cSld>
  <p:clrMapOvr>
    <a:masterClrMapping/>
  </p:clrMapOvr>
  <p:transition advClick="0"/>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5" name="مربع نص 4"/>
          <p:cNvSpPr txBox="1"/>
          <p:nvPr/>
        </p:nvSpPr>
        <p:spPr>
          <a:xfrm>
            <a:off x="0" y="0"/>
            <a:ext cx="9144000" cy="1323439"/>
          </a:xfrm>
          <a:prstGeom prst="rect">
            <a:avLst/>
          </a:prstGeom>
          <a:noFill/>
        </p:spPr>
        <p:txBody>
          <a:bodyPr wrap="square" rtlCol="1">
            <a:spAutoFit/>
          </a:bodyPr>
          <a:lstStyle/>
          <a:p>
            <a:pPr>
              <a:buFont typeface="Wingdings" pitchFamily="2" charset="2"/>
              <a:buChar char=""/>
            </a:pPr>
            <a:r>
              <a:rPr lang="ar-SA" sz="8000" dirty="0" smtClean="0">
                <a:solidFill>
                  <a:srgbClr val="90B6E4"/>
                </a:solidFill>
                <a:cs typeface="DecoType Naskh Variants" pitchFamily="2" charset="-78"/>
              </a:rPr>
              <a:t>التخطيط الإستراتيجي</a:t>
            </a:r>
          </a:p>
        </p:txBody>
      </p:sp>
      <p:sp>
        <p:nvSpPr>
          <p:cNvPr id="6" name="مستطيل 5"/>
          <p:cNvSpPr/>
          <p:nvPr/>
        </p:nvSpPr>
        <p:spPr>
          <a:xfrm>
            <a:off x="0" y="2438400"/>
            <a:ext cx="8534400" cy="3046988"/>
          </a:xfrm>
          <a:prstGeom prst="rect">
            <a:avLst/>
          </a:prstGeom>
        </p:spPr>
        <p:txBody>
          <a:bodyPr wrap="square">
            <a:spAutoFit/>
          </a:bodyPr>
          <a:lstStyle/>
          <a:p>
            <a:pPr marL="4763" indent="4763" algn="just"/>
            <a:r>
              <a:rPr lang="ar-SA" sz="4800" dirty="0" smtClean="0">
                <a:solidFill>
                  <a:srgbClr val="17375E"/>
                </a:solidFill>
                <a:cs typeface="DecoType Naskh Variants" pitchFamily="2" charset="-78"/>
              </a:rPr>
              <a:t>التخطيط الإستراتيجي هو التخطيط المستقبلي طويل الأمد الذي يقوم بوضع الأهداف العامة (الأهداف الإستراتيجية) للمؤسسة والوسائل الكفيلة بتحقيق هذه الأهداف. </a:t>
            </a:r>
          </a:p>
        </p:txBody>
      </p:sp>
      <p:pic>
        <p:nvPicPr>
          <p:cNvPr id="7"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4953000"/>
            <a:ext cx="1905000" cy="1905000"/>
          </a:xfrm>
          <a:prstGeom prst="rect">
            <a:avLst/>
          </a:prstGeom>
          <a:noFill/>
        </p:spPr>
      </p:pic>
    </p:spTree>
    <p:extLst>
      <p:ext uri="{BB962C8B-B14F-4D97-AF65-F5344CB8AC3E}">
        <p14:creationId xmlns:p14="http://schemas.microsoft.com/office/powerpoint/2010/main" val="3775468134"/>
      </p:ext>
    </p:extLst>
  </p:cSld>
  <p:clrMapOvr>
    <a:masterClrMapping/>
  </p:clrMapOvr>
  <p:transition advClick="0"/>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5" name="مربع نص 4"/>
          <p:cNvSpPr txBox="1"/>
          <p:nvPr/>
        </p:nvSpPr>
        <p:spPr>
          <a:xfrm>
            <a:off x="0" y="0"/>
            <a:ext cx="9144000" cy="1323439"/>
          </a:xfrm>
          <a:prstGeom prst="rect">
            <a:avLst/>
          </a:prstGeom>
          <a:noFill/>
        </p:spPr>
        <p:txBody>
          <a:bodyPr wrap="square" rtlCol="1">
            <a:spAutoFit/>
          </a:bodyPr>
          <a:lstStyle/>
          <a:p>
            <a:pPr>
              <a:buFont typeface="Wingdings" pitchFamily="2" charset="2"/>
              <a:buChar char=""/>
            </a:pPr>
            <a:r>
              <a:rPr lang="ar-SA" sz="8000" dirty="0" smtClean="0">
                <a:solidFill>
                  <a:srgbClr val="90B6E4"/>
                </a:solidFill>
                <a:cs typeface="DecoType Naskh Variants" pitchFamily="2" charset="-78"/>
              </a:rPr>
              <a:t>التخطيط الإستراتيجي</a:t>
            </a:r>
          </a:p>
        </p:txBody>
      </p:sp>
      <p:sp>
        <p:nvSpPr>
          <p:cNvPr id="6" name="مستطيل 5"/>
          <p:cNvSpPr/>
          <p:nvPr/>
        </p:nvSpPr>
        <p:spPr>
          <a:xfrm>
            <a:off x="1" y="1447800"/>
            <a:ext cx="8458199" cy="4524315"/>
          </a:xfrm>
          <a:prstGeom prst="rect">
            <a:avLst/>
          </a:prstGeom>
        </p:spPr>
        <p:txBody>
          <a:bodyPr wrap="square">
            <a:spAutoFit/>
          </a:bodyPr>
          <a:lstStyle/>
          <a:p>
            <a:pPr algn="just"/>
            <a:r>
              <a:rPr lang="ar-SA" sz="4400" dirty="0" smtClean="0">
                <a:solidFill>
                  <a:srgbClr val="C00000"/>
                </a:solidFill>
                <a:cs typeface="DecoType Naskh Variants" pitchFamily="2" charset="-78"/>
              </a:rPr>
              <a:t> </a:t>
            </a:r>
            <a:r>
              <a:rPr lang="ar-SA" sz="4800" dirty="0" smtClean="0">
                <a:solidFill>
                  <a:srgbClr val="17375E"/>
                </a:solidFill>
                <a:cs typeface="DecoType Naskh Variants" pitchFamily="2" charset="-78"/>
              </a:rPr>
              <a:t>الأهداف الإستراتيجية</a:t>
            </a:r>
          </a:p>
          <a:p>
            <a:pPr algn="just"/>
            <a:r>
              <a:rPr lang="ar-SA" sz="4800" dirty="0" smtClean="0">
                <a:solidFill>
                  <a:srgbClr val="17375E"/>
                </a:solidFill>
                <a:cs typeface="DecoType Naskh Variants" pitchFamily="2" charset="-78"/>
              </a:rPr>
              <a:t>الأهداف الإستراتيجية هي: النتائج المرغوب تحقيها في فترة زمنية بعيدة مصحوبة برغبات ونوايا تسعى لتوظيف الإمكانيات والقدرات المتاحة وغير المتاحة للوصول إلى النتائج المطلوبة عبر خطوات محددة مسبقًا محققة بذلك رؤيتها المستقبلية .</a:t>
            </a:r>
          </a:p>
        </p:txBody>
      </p:sp>
      <p:pic>
        <p:nvPicPr>
          <p:cNvPr id="7"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4953000"/>
            <a:ext cx="1905000" cy="1905000"/>
          </a:xfrm>
          <a:prstGeom prst="rect">
            <a:avLst/>
          </a:prstGeom>
          <a:noFill/>
        </p:spPr>
      </p:pic>
    </p:spTree>
    <p:extLst>
      <p:ext uri="{BB962C8B-B14F-4D97-AF65-F5344CB8AC3E}">
        <p14:creationId xmlns:p14="http://schemas.microsoft.com/office/powerpoint/2010/main" val="2759247879"/>
      </p:ext>
    </p:extLst>
  </p:cSld>
  <p:clrMapOvr>
    <a:masterClrMapping/>
  </p:clrMapOvr>
  <p:transition advClick="0"/>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5" name="مربع نص 4"/>
          <p:cNvSpPr txBox="1"/>
          <p:nvPr/>
        </p:nvSpPr>
        <p:spPr>
          <a:xfrm>
            <a:off x="0" y="0"/>
            <a:ext cx="9144000" cy="1323439"/>
          </a:xfrm>
          <a:prstGeom prst="rect">
            <a:avLst/>
          </a:prstGeom>
          <a:noFill/>
        </p:spPr>
        <p:txBody>
          <a:bodyPr wrap="square" rtlCol="1">
            <a:spAutoFit/>
          </a:bodyPr>
          <a:lstStyle/>
          <a:p>
            <a:pPr>
              <a:buFont typeface="Wingdings" pitchFamily="2" charset="2"/>
              <a:buChar char=""/>
            </a:pPr>
            <a:r>
              <a:rPr lang="ar-SA" sz="8000" dirty="0" smtClean="0">
                <a:solidFill>
                  <a:srgbClr val="90B6E4"/>
                </a:solidFill>
                <a:cs typeface="DecoType Naskh Variants" pitchFamily="2" charset="-78"/>
              </a:rPr>
              <a:t>التخطيط الإستراتيجي</a:t>
            </a:r>
          </a:p>
        </p:txBody>
      </p:sp>
      <p:sp>
        <p:nvSpPr>
          <p:cNvPr id="6" name="مستطيل 5"/>
          <p:cNvSpPr/>
          <p:nvPr/>
        </p:nvSpPr>
        <p:spPr>
          <a:xfrm>
            <a:off x="1" y="1143000"/>
            <a:ext cx="8458200" cy="5078313"/>
          </a:xfrm>
          <a:prstGeom prst="rect">
            <a:avLst/>
          </a:prstGeom>
        </p:spPr>
        <p:txBody>
          <a:bodyPr wrap="square">
            <a:spAutoFit/>
          </a:bodyPr>
          <a:lstStyle/>
          <a:p>
            <a:pPr algn="just"/>
            <a:r>
              <a:rPr lang="ar-SA" sz="3200" dirty="0" smtClean="0">
                <a:solidFill>
                  <a:srgbClr val="C00000"/>
                </a:solidFill>
                <a:cs typeface="DecoType Naskh Variants" pitchFamily="2" charset="-78"/>
              </a:rPr>
              <a:t> </a:t>
            </a:r>
            <a:r>
              <a:rPr lang="ar-SA" sz="3600" dirty="0" smtClean="0">
                <a:solidFill>
                  <a:srgbClr val="17375E"/>
                </a:solidFill>
                <a:cs typeface="DecoType Naskh Variants" pitchFamily="2" charset="-78"/>
              </a:rPr>
              <a:t>صفات التخطيط الإستراتيجي</a:t>
            </a:r>
          </a:p>
          <a:p>
            <a:pPr algn="just">
              <a:buFont typeface="Wingdings" pitchFamily="2" charset="2"/>
              <a:buChar char=""/>
            </a:pPr>
            <a:r>
              <a:rPr lang="ar-SA" sz="3600" dirty="0" smtClean="0">
                <a:solidFill>
                  <a:srgbClr val="17375E"/>
                </a:solidFill>
                <a:cs typeface="DecoType Naskh Variants" pitchFamily="2" charset="-78"/>
              </a:rPr>
              <a:t>يغطي التخطيط الإستراتيجي فترة زمنية طويلة نسبياً؛</a:t>
            </a:r>
          </a:p>
          <a:p>
            <a:pPr algn="just">
              <a:buFont typeface="Wingdings" pitchFamily="2" charset="2"/>
              <a:buChar char=""/>
            </a:pPr>
            <a:r>
              <a:rPr lang="ar-SA" sz="3600" dirty="0" smtClean="0">
                <a:solidFill>
                  <a:srgbClr val="17375E"/>
                </a:solidFill>
                <a:cs typeface="DecoType Naskh Variants" pitchFamily="2" charset="-78"/>
              </a:rPr>
              <a:t>جميع </a:t>
            </a:r>
            <a:r>
              <a:rPr lang="ar-SA" sz="3600" dirty="0" err="1" smtClean="0">
                <a:solidFill>
                  <a:srgbClr val="17375E"/>
                </a:solidFill>
                <a:cs typeface="DecoType Naskh Variants" pitchFamily="2" charset="-78"/>
              </a:rPr>
              <a:t>التخطيطات</a:t>
            </a:r>
            <a:r>
              <a:rPr lang="ar-SA" sz="3600" dirty="0" smtClean="0">
                <a:solidFill>
                  <a:srgbClr val="17375E"/>
                </a:solidFill>
                <a:cs typeface="DecoType Naskh Variants" pitchFamily="2" charset="-78"/>
              </a:rPr>
              <a:t> الأخرى تنطلق منه؛</a:t>
            </a:r>
          </a:p>
          <a:p>
            <a:pPr algn="just">
              <a:buFont typeface="Wingdings" pitchFamily="2" charset="2"/>
              <a:buChar char=""/>
            </a:pPr>
            <a:r>
              <a:rPr lang="ar-SA" sz="3600" dirty="0" smtClean="0">
                <a:solidFill>
                  <a:srgbClr val="17375E"/>
                </a:solidFill>
                <a:cs typeface="DecoType Naskh Variants" pitchFamily="2" charset="-78"/>
              </a:rPr>
              <a:t>تشرف عليه الإدارة العليا؛</a:t>
            </a:r>
          </a:p>
          <a:p>
            <a:pPr algn="just">
              <a:buFont typeface="Wingdings" pitchFamily="2" charset="2"/>
              <a:buChar char=""/>
            </a:pPr>
            <a:r>
              <a:rPr lang="ar-SA" sz="3600" dirty="0" smtClean="0">
                <a:solidFill>
                  <a:srgbClr val="17375E"/>
                </a:solidFill>
                <a:cs typeface="DecoType Naskh Variants" pitchFamily="2" charset="-78"/>
              </a:rPr>
              <a:t>يحشد جميع الطاقات والموارد نحو تحقيق رؤية المؤسسة المستقبلية؛</a:t>
            </a:r>
          </a:p>
          <a:p>
            <a:pPr algn="just">
              <a:buFont typeface="Wingdings" pitchFamily="2" charset="2"/>
              <a:buChar char=""/>
            </a:pPr>
            <a:r>
              <a:rPr lang="ar-SA" sz="3600" dirty="0" smtClean="0">
                <a:solidFill>
                  <a:srgbClr val="17375E"/>
                </a:solidFill>
                <a:cs typeface="DecoType Naskh Variants" pitchFamily="2" charset="-78"/>
              </a:rPr>
              <a:t>يحتوي على الرؤية والرسالة والقيم والأهداف الإستراتيجية وآليات     	مراجعتها  وتطويرها؛</a:t>
            </a:r>
          </a:p>
          <a:p>
            <a:pPr algn="just">
              <a:buFont typeface="Wingdings" pitchFamily="2" charset="2"/>
              <a:buChar char=""/>
            </a:pPr>
            <a:r>
              <a:rPr lang="ar-SA" sz="3600" dirty="0" smtClean="0">
                <a:solidFill>
                  <a:srgbClr val="17375E"/>
                </a:solidFill>
                <a:cs typeface="DecoType Naskh Variants" pitchFamily="2" charset="-78"/>
              </a:rPr>
              <a:t>يرتكز على معلومات تفصيلية عن الوضع الراهن للمنشأة والفرص</a:t>
            </a:r>
          </a:p>
          <a:p>
            <a:pPr algn="just"/>
            <a:r>
              <a:rPr lang="ar-SA" sz="3600" dirty="0" smtClean="0">
                <a:solidFill>
                  <a:srgbClr val="17375E"/>
                </a:solidFill>
                <a:cs typeface="DecoType Naskh Variants" pitchFamily="2" charset="-78"/>
              </a:rPr>
              <a:t> 	والتحديات الخارجية .</a:t>
            </a:r>
          </a:p>
        </p:txBody>
      </p:sp>
      <p:pic>
        <p:nvPicPr>
          <p:cNvPr id="7"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5791200"/>
            <a:ext cx="1066800" cy="1066800"/>
          </a:xfrm>
          <a:prstGeom prst="rect">
            <a:avLst/>
          </a:prstGeom>
          <a:noFill/>
        </p:spPr>
      </p:pic>
    </p:spTree>
    <p:extLst>
      <p:ext uri="{BB962C8B-B14F-4D97-AF65-F5344CB8AC3E}">
        <p14:creationId xmlns:p14="http://schemas.microsoft.com/office/powerpoint/2010/main" val="1309069634"/>
      </p:ext>
    </p:extLst>
  </p:cSld>
  <p:clrMapOvr>
    <a:masterClrMapping/>
  </p:clrMapOvr>
  <p:transition advClick="0"/>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5" name="مربع نص 4"/>
          <p:cNvSpPr txBox="1"/>
          <p:nvPr/>
        </p:nvSpPr>
        <p:spPr>
          <a:xfrm>
            <a:off x="0" y="0"/>
            <a:ext cx="9144000" cy="1323439"/>
          </a:xfrm>
          <a:prstGeom prst="rect">
            <a:avLst/>
          </a:prstGeom>
          <a:noFill/>
        </p:spPr>
        <p:txBody>
          <a:bodyPr wrap="square" rtlCol="1">
            <a:spAutoFit/>
          </a:bodyPr>
          <a:lstStyle/>
          <a:p>
            <a:pPr>
              <a:buFont typeface="Wingdings" pitchFamily="2" charset="2"/>
              <a:buChar char=""/>
            </a:pPr>
            <a:r>
              <a:rPr lang="ar-SA" sz="8000" dirty="0" smtClean="0">
                <a:solidFill>
                  <a:srgbClr val="90B6E4"/>
                </a:solidFill>
                <a:cs typeface="DecoType Naskh Variants" pitchFamily="2" charset="-78"/>
              </a:rPr>
              <a:t>التخطيط الإستراتيجي</a:t>
            </a:r>
          </a:p>
        </p:txBody>
      </p:sp>
      <p:sp>
        <p:nvSpPr>
          <p:cNvPr id="6" name="مستطيل 5"/>
          <p:cNvSpPr/>
          <p:nvPr/>
        </p:nvSpPr>
        <p:spPr>
          <a:xfrm>
            <a:off x="1" y="1143000"/>
            <a:ext cx="8763000" cy="5078313"/>
          </a:xfrm>
          <a:prstGeom prst="rect">
            <a:avLst/>
          </a:prstGeom>
        </p:spPr>
        <p:txBody>
          <a:bodyPr wrap="square">
            <a:spAutoFit/>
          </a:bodyPr>
          <a:lstStyle/>
          <a:p>
            <a:pPr algn="just"/>
            <a:r>
              <a:rPr lang="ar-SA" sz="3200" dirty="0" smtClean="0">
                <a:solidFill>
                  <a:srgbClr val="C00000"/>
                </a:solidFill>
                <a:cs typeface="DecoType Naskh Variants" pitchFamily="2" charset="-78"/>
              </a:rPr>
              <a:t> </a:t>
            </a:r>
            <a:r>
              <a:rPr lang="ar-SA" sz="3600" dirty="0" smtClean="0">
                <a:solidFill>
                  <a:srgbClr val="17375E"/>
                </a:solidFill>
                <a:cs typeface="DecoType Naskh Variants" pitchFamily="2" charset="-78"/>
              </a:rPr>
              <a:t>مراحل  التخطيط الإستراتيجي</a:t>
            </a:r>
          </a:p>
          <a:p>
            <a:pPr algn="just"/>
            <a:endParaRPr lang="ar-SA" sz="3600" dirty="0" smtClean="0">
              <a:solidFill>
                <a:srgbClr val="17375E"/>
              </a:solidFill>
              <a:cs typeface="DecoType Naskh Variants" pitchFamily="2" charset="-78"/>
            </a:endParaRPr>
          </a:p>
          <a:p>
            <a:pPr marL="742950" indent="-742950" algn="just">
              <a:buFont typeface="+mj-cs"/>
              <a:buAutoNum type="arabic1Minus"/>
            </a:pPr>
            <a:r>
              <a:rPr lang="ar-SA" sz="3600" dirty="0" smtClean="0">
                <a:solidFill>
                  <a:srgbClr val="8E0000"/>
                </a:solidFill>
                <a:cs typeface="DecoType Naskh Variants" pitchFamily="2" charset="-78"/>
              </a:rPr>
              <a:t>تجميع المعلومات وتحليلها ودراستها</a:t>
            </a:r>
          </a:p>
          <a:p>
            <a:pPr algn="just"/>
            <a:endParaRPr lang="ar-SA" sz="3600" dirty="0" smtClean="0">
              <a:solidFill>
                <a:srgbClr val="17375E"/>
              </a:solidFill>
              <a:cs typeface="DecoType Naskh Variants" pitchFamily="2" charset="-78"/>
            </a:endParaRPr>
          </a:p>
          <a:p>
            <a:pPr algn="just"/>
            <a:r>
              <a:rPr lang="ar-SA" sz="3600" dirty="0" smtClean="0">
                <a:solidFill>
                  <a:srgbClr val="17375E"/>
                </a:solidFill>
                <a:cs typeface="DecoType Naskh Variants" pitchFamily="2" charset="-78"/>
              </a:rPr>
              <a:t>التعرف على الوضع الراهن للمؤسسة من خلال تحديد نقاط الضعف ونقاط القوة وتقييم التنظيم الداخلي وتقييم الأداء لكل مجالات العمل داخل المؤسسة ودراسة وتحليل عوامل الخطر والفرص المتاحة في البيئة المحطة بالمؤسسة ، ومن ثم تحديد الفجوة الإستراتيجية التي تحول بين المؤسسة  ورؤيتها.</a:t>
            </a:r>
          </a:p>
        </p:txBody>
      </p:sp>
      <p:pic>
        <p:nvPicPr>
          <p:cNvPr id="7"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5715000"/>
            <a:ext cx="1143000" cy="1143000"/>
          </a:xfrm>
          <a:prstGeom prst="rect">
            <a:avLst/>
          </a:prstGeom>
          <a:noFill/>
        </p:spPr>
      </p:pic>
    </p:spTree>
    <p:extLst>
      <p:ext uri="{BB962C8B-B14F-4D97-AF65-F5344CB8AC3E}">
        <p14:creationId xmlns:p14="http://schemas.microsoft.com/office/powerpoint/2010/main" val="1437312244"/>
      </p:ext>
    </p:extLst>
  </p:cSld>
  <p:clrMapOvr>
    <a:masterClrMapping/>
  </p:clrMapOvr>
  <p:transition advClick="0"/>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5" name="مربع نص 4"/>
          <p:cNvSpPr txBox="1"/>
          <p:nvPr/>
        </p:nvSpPr>
        <p:spPr>
          <a:xfrm>
            <a:off x="0" y="0"/>
            <a:ext cx="9144000" cy="1323439"/>
          </a:xfrm>
          <a:prstGeom prst="rect">
            <a:avLst/>
          </a:prstGeom>
          <a:noFill/>
        </p:spPr>
        <p:txBody>
          <a:bodyPr wrap="square" rtlCol="1">
            <a:spAutoFit/>
          </a:bodyPr>
          <a:lstStyle/>
          <a:p>
            <a:pPr>
              <a:buFont typeface="Wingdings" pitchFamily="2" charset="2"/>
              <a:buChar char=""/>
            </a:pPr>
            <a:r>
              <a:rPr lang="ar-SA" sz="8000" dirty="0" smtClean="0">
                <a:solidFill>
                  <a:srgbClr val="90B6E4"/>
                </a:solidFill>
                <a:cs typeface="DecoType Naskh Variants" pitchFamily="2" charset="-78"/>
              </a:rPr>
              <a:t>التخطيط الإستراتيجي</a:t>
            </a:r>
          </a:p>
        </p:txBody>
      </p:sp>
      <p:sp>
        <p:nvSpPr>
          <p:cNvPr id="6" name="مستطيل 5"/>
          <p:cNvSpPr/>
          <p:nvPr/>
        </p:nvSpPr>
        <p:spPr>
          <a:xfrm>
            <a:off x="1" y="1143000"/>
            <a:ext cx="8610600" cy="2308324"/>
          </a:xfrm>
          <a:prstGeom prst="rect">
            <a:avLst/>
          </a:prstGeom>
        </p:spPr>
        <p:txBody>
          <a:bodyPr wrap="square">
            <a:spAutoFit/>
          </a:bodyPr>
          <a:lstStyle/>
          <a:p>
            <a:pPr algn="just"/>
            <a:r>
              <a:rPr lang="ar-SA" sz="3200" dirty="0" smtClean="0">
                <a:solidFill>
                  <a:srgbClr val="C00000"/>
                </a:solidFill>
                <a:cs typeface="DecoType Naskh Variants" pitchFamily="2" charset="-78"/>
              </a:rPr>
              <a:t> </a:t>
            </a:r>
            <a:r>
              <a:rPr lang="ar-SA" sz="3600" dirty="0" smtClean="0">
                <a:solidFill>
                  <a:srgbClr val="17375E"/>
                </a:solidFill>
                <a:cs typeface="DecoType Naskh Variants" pitchFamily="2" charset="-78"/>
              </a:rPr>
              <a:t>مراحل  التخطيط الإستراتيجي</a:t>
            </a:r>
          </a:p>
          <a:p>
            <a:pPr algn="just"/>
            <a:endParaRPr lang="ar-SA" sz="3600" dirty="0" smtClean="0">
              <a:solidFill>
                <a:srgbClr val="17375E"/>
              </a:solidFill>
              <a:cs typeface="DecoType Naskh Variants" pitchFamily="2" charset="-78"/>
            </a:endParaRPr>
          </a:p>
          <a:p>
            <a:pPr marL="742950" indent="-742950" algn="just">
              <a:buFont typeface="+mj-cs"/>
              <a:buAutoNum type="arabic1Minus" startAt="2"/>
            </a:pPr>
            <a:r>
              <a:rPr lang="ar-SA" sz="3600" dirty="0" smtClean="0">
                <a:solidFill>
                  <a:srgbClr val="8E0000"/>
                </a:solidFill>
                <a:cs typeface="DecoType Naskh Variants" pitchFamily="2" charset="-78"/>
              </a:rPr>
              <a:t>وضع الأهداف الإستراتيجية لسد الفجوة الإستراتيجية التي تحول بين المؤسسة  ورؤيتها </a:t>
            </a:r>
            <a:r>
              <a:rPr lang="ar-SA" sz="3600" dirty="0" smtClean="0">
                <a:solidFill>
                  <a:srgbClr val="17375E"/>
                </a:solidFill>
                <a:cs typeface="DecoType Naskh Variants" pitchFamily="2" charset="-78"/>
              </a:rPr>
              <a:t>.</a:t>
            </a:r>
          </a:p>
        </p:txBody>
      </p:sp>
      <p:pic>
        <p:nvPicPr>
          <p:cNvPr id="7"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4953000"/>
            <a:ext cx="1905000" cy="1905000"/>
          </a:xfrm>
          <a:prstGeom prst="rect">
            <a:avLst/>
          </a:prstGeom>
          <a:noFill/>
        </p:spPr>
      </p:pic>
    </p:spTree>
    <p:extLst>
      <p:ext uri="{BB962C8B-B14F-4D97-AF65-F5344CB8AC3E}">
        <p14:creationId xmlns:p14="http://schemas.microsoft.com/office/powerpoint/2010/main" val="631103953"/>
      </p:ext>
    </p:extLst>
  </p:cSld>
  <p:clrMapOvr>
    <a:masterClrMapping/>
  </p:clrMapOvr>
  <p:transition advClick="0"/>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5" name="مربع نص 4"/>
          <p:cNvSpPr txBox="1"/>
          <p:nvPr/>
        </p:nvSpPr>
        <p:spPr>
          <a:xfrm>
            <a:off x="0" y="0"/>
            <a:ext cx="9144000" cy="1323439"/>
          </a:xfrm>
          <a:prstGeom prst="rect">
            <a:avLst/>
          </a:prstGeom>
          <a:noFill/>
        </p:spPr>
        <p:txBody>
          <a:bodyPr wrap="square" rtlCol="1">
            <a:spAutoFit/>
          </a:bodyPr>
          <a:lstStyle/>
          <a:p>
            <a:pPr>
              <a:buFont typeface="Wingdings" pitchFamily="2" charset="2"/>
              <a:buChar char=""/>
            </a:pPr>
            <a:r>
              <a:rPr lang="ar-SA" sz="8000" dirty="0" smtClean="0">
                <a:solidFill>
                  <a:srgbClr val="90B6E4"/>
                </a:solidFill>
                <a:cs typeface="DecoType Naskh Variants" pitchFamily="2" charset="-78"/>
              </a:rPr>
              <a:t>التخطيط الإستراتيجي</a:t>
            </a:r>
          </a:p>
        </p:txBody>
      </p:sp>
      <p:sp>
        <p:nvSpPr>
          <p:cNvPr id="6" name="مستطيل 5"/>
          <p:cNvSpPr/>
          <p:nvPr/>
        </p:nvSpPr>
        <p:spPr>
          <a:xfrm>
            <a:off x="1" y="1143000"/>
            <a:ext cx="8610600" cy="2092881"/>
          </a:xfrm>
          <a:prstGeom prst="rect">
            <a:avLst/>
          </a:prstGeom>
        </p:spPr>
        <p:txBody>
          <a:bodyPr wrap="square">
            <a:spAutoFit/>
          </a:bodyPr>
          <a:lstStyle/>
          <a:p>
            <a:pPr algn="just"/>
            <a:r>
              <a:rPr lang="ar-SA" sz="3200" dirty="0" smtClean="0">
                <a:solidFill>
                  <a:srgbClr val="C00000"/>
                </a:solidFill>
                <a:cs typeface="DecoType Naskh Variants" pitchFamily="2" charset="-78"/>
              </a:rPr>
              <a:t> </a:t>
            </a:r>
            <a:r>
              <a:rPr lang="ar-SA" sz="3600" dirty="0" smtClean="0">
                <a:solidFill>
                  <a:srgbClr val="17375E"/>
                </a:solidFill>
                <a:cs typeface="DecoType Naskh Variants" pitchFamily="2" charset="-78"/>
              </a:rPr>
              <a:t>مراحل  التخطيط الإستراتيجي</a:t>
            </a:r>
          </a:p>
          <a:p>
            <a:pPr marL="742950" indent="-742950" algn="just"/>
            <a:endParaRPr lang="ar-SA" sz="1100" dirty="0" smtClean="0">
              <a:solidFill>
                <a:srgbClr val="17375E"/>
              </a:solidFill>
              <a:cs typeface="DecoType Naskh Variants" pitchFamily="2" charset="-78"/>
            </a:endParaRPr>
          </a:p>
          <a:p>
            <a:pPr marL="742950" indent="-742950" algn="just">
              <a:buFont typeface="+mj-cs"/>
              <a:buAutoNum type="arabic1Minus" startAt="3"/>
            </a:pPr>
            <a:r>
              <a:rPr lang="ar-SA" sz="3600" dirty="0" smtClean="0">
                <a:solidFill>
                  <a:srgbClr val="8E0000"/>
                </a:solidFill>
                <a:cs typeface="DecoType Naskh Variants" pitchFamily="2" charset="-78"/>
              </a:rPr>
              <a:t>بناء الخطة الإستراتيجية</a:t>
            </a:r>
          </a:p>
          <a:p>
            <a:pPr marL="742950" indent="-742950" algn="just"/>
            <a:endParaRPr lang="ar-SA" sz="1100" dirty="0" smtClean="0">
              <a:solidFill>
                <a:srgbClr val="17375E"/>
              </a:solidFill>
              <a:cs typeface="DecoType Naskh Variants" pitchFamily="2" charset="-78"/>
            </a:endParaRPr>
          </a:p>
          <a:p>
            <a:pPr marL="742950" indent="-742950" algn="just"/>
            <a:r>
              <a:rPr lang="ar-SA" sz="3600" dirty="0" smtClean="0">
                <a:solidFill>
                  <a:srgbClr val="17375E"/>
                </a:solidFill>
                <a:cs typeface="DecoType Naskh Variants" pitchFamily="2" charset="-78"/>
              </a:rPr>
              <a:t>	يتم بناء الخطة الإستراتيجية لتشمل على :</a:t>
            </a:r>
          </a:p>
        </p:txBody>
      </p:sp>
      <p:sp>
        <p:nvSpPr>
          <p:cNvPr id="7" name="مستطيل 6"/>
          <p:cNvSpPr/>
          <p:nvPr/>
        </p:nvSpPr>
        <p:spPr>
          <a:xfrm>
            <a:off x="1219200" y="3429000"/>
            <a:ext cx="5791200" cy="3046988"/>
          </a:xfrm>
          <a:prstGeom prst="rect">
            <a:avLst/>
          </a:prstGeom>
        </p:spPr>
        <p:txBody>
          <a:bodyPr wrap="square">
            <a:spAutoFit/>
          </a:bodyPr>
          <a:lstStyle/>
          <a:p>
            <a:pPr marL="742950" indent="-742950" algn="just">
              <a:buFont typeface="Wingdings" pitchFamily="2" charset="2"/>
              <a:buChar char="v"/>
            </a:pPr>
            <a:r>
              <a:rPr lang="ar-SA" sz="3200" dirty="0" smtClean="0">
                <a:solidFill>
                  <a:srgbClr val="17375E"/>
                </a:solidFill>
                <a:cs typeface="DecoType Naskh Variants" pitchFamily="2" charset="-78"/>
              </a:rPr>
              <a:t>الرسالة المؤسسة؛</a:t>
            </a:r>
          </a:p>
          <a:p>
            <a:pPr marL="742950" indent="-742950" algn="just">
              <a:buFont typeface="Wingdings" pitchFamily="2" charset="2"/>
              <a:buChar char="v"/>
            </a:pPr>
            <a:r>
              <a:rPr lang="ar-SA" sz="3200" dirty="0" smtClean="0">
                <a:solidFill>
                  <a:srgbClr val="17375E"/>
                </a:solidFill>
                <a:cs typeface="DecoType Naskh Variants" pitchFamily="2" charset="-78"/>
              </a:rPr>
              <a:t>رؤية المؤسسة؛</a:t>
            </a:r>
          </a:p>
          <a:p>
            <a:pPr marL="742950" indent="-742950" algn="just">
              <a:buFont typeface="Wingdings" pitchFamily="2" charset="2"/>
              <a:buChar char="v"/>
            </a:pPr>
            <a:r>
              <a:rPr lang="ar-SA" sz="3200" dirty="0" smtClean="0">
                <a:solidFill>
                  <a:srgbClr val="17375E"/>
                </a:solidFill>
                <a:cs typeface="DecoType Naskh Variants" pitchFamily="2" charset="-78"/>
              </a:rPr>
              <a:t>قيم المؤسسة؛</a:t>
            </a:r>
          </a:p>
          <a:p>
            <a:pPr marL="742950" indent="-742950" algn="just">
              <a:buFont typeface="Wingdings" pitchFamily="2" charset="2"/>
              <a:buChar char="v"/>
            </a:pPr>
            <a:r>
              <a:rPr lang="ar-SA" sz="3200" dirty="0" smtClean="0">
                <a:solidFill>
                  <a:srgbClr val="17375E"/>
                </a:solidFill>
                <a:cs typeface="DecoType Naskh Variants" pitchFamily="2" charset="-78"/>
              </a:rPr>
              <a:t>الأهداف الإستراتيجية؛</a:t>
            </a:r>
          </a:p>
          <a:p>
            <a:pPr marL="742950" indent="-742950" algn="just">
              <a:buFont typeface="Wingdings" pitchFamily="2" charset="2"/>
              <a:buChar char="v"/>
            </a:pPr>
            <a:r>
              <a:rPr lang="ar-SA" sz="3200" dirty="0" smtClean="0">
                <a:solidFill>
                  <a:srgbClr val="17375E"/>
                </a:solidFill>
                <a:cs typeface="DecoType Naskh Variants" pitchFamily="2" charset="-78"/>
              </a:rPr>
              <a:t>مؤشرات الأداء الأساسية؛</a:t>
            </a:r>
          </a:p>
          <a:p>
            <a:pPr marL="742950" indent="-742950" algn="just">
              <a:buFont typeface="Wingdings" pitchFamily="2" charset="2"/>
              <a:buChar char="v"/>
            </a:pPr>
            <a:r>
              <a:rPr lang="ar-SA" sz="3200" dirty="0" smtClean="0">
                <a:solidFill>
                  <a:srgbClr val="17375E"/>
                </a:solidFill>
                <a:cs typeface="DecoType Naskh Variants" pitchFamily="2" charset="-78"/>
              </a:rPr>
              <a:t>الموارد اللازمة.</a:t>
            </a:r>
          </a:p>
        </p:txBody>
      </p:sp>
      <p:pic>
        <p:nvPicPr>
          <p:cNvPr id="8"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4953000"/>
            <a:ext cx="1905000" cy="1905000"/>
          </a:xfrm>
          <a:prstGeom prst="rect">
            <a:avLst/>
          </a:prstGeom>
          <a:noFill/>
        </p:spPr>
      </p:pic>
    </p:spTree>
    <p:extLst>
      <p:ext uri="{BB962C8B-B14F-4D97-AF65-F5344CB8AC3E}">
        <p14:creationId xmlns:p14="http://schemas.microsoft.com/office/powerpoint/2010/main" val="4043345123"/>
      </p:ext>
    </p:extLst>
  </p:cSld>
  <p:clrMapOvr>
    <a:masterClrMapping/>
  </p:clrMapOvr>
  <p:transition advClick="0"/>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5" name="مربع نص 4"/>
          <p:cNvSpPr txBox="1"/>
          <p:nvPr/>
        </p:nvSpPr>
        <p:spPr>
          <a:xfrm>
            <a:off x="0" y="0"/>
            <a:ext cx="9144000" cy="1323439"/>
          </a:xfrm>
          <a:prstGeom prst="rect">
            <a:avLst/>
          </a:prstGeom>
          <a:noFill/>
        </p:spPr>
        <p:txBody>
          <a:bodyPr wrap="square" rtlCol="1">
            <a:spAutoFit/>
          </a:bodyPr>
          <a:lstStyle/>
          <a:p>
            <a:pPr>
              <a:buFont typeface="Wingdings" pitchFamily="2" charset="2"/>
              <a:buChar char=""/>
            </a:pPr>
            <a:r>
              <a:rPr lang="ar-SA" sz="8000" dirty="0" smtClean="0">
                <a:solidFill>
                  <a:srgbClr val="90B6E4"/>
                </a:solidFill>
                <a:cs typeface="DecoType Naskh Variants" pitchFamily="2" charset="-78"/>
              </a:rPr>
              <a:t>التخطيط الإستراتيجي</a:t>
            </a:r>
          </a:p>
        </p:txBody>
      </p:sp>
      <p:sp>
        <p:nvSpPr>
          <p:cNvPr id="6" name="مربع نص 5"/>
          <p:cNvSpPr txBox="1"/>
          <p:nvPr/>
        </p:nvSpPr>
        <p:spPr>
          <a:xfrm>
            <a:off x="0" y="1981200"/>
            <a:ext cx="8686800" cy="3416320"/>
          </a:xfrm>
          <a:prstGeom prst="rect">
            <a:avLst/>
          </a:prstGeom>
          <a:noFill/>
        </p:spPr>
        <p:txBody>
          <a:bodyPr wrap="square" rtlCol="1">
            <a:spAutoFit/>
          </a:bodyPr>
          <a:lstStyle/>
          <a:p>
            <a:pPr marL="742950" indent="-742950" algn="just"/>
            <a:r>
              <a:rPr lang="ar-SA" sz="3600" dirty="0" smtClean="0">
                <a:solidFill>
                  <a:srgbClr val="17375E"/>
                </a:solidFill>
                <a:cs typeface="DecoType Naskh Variants" pitchFamily="2" charset="-78"/>
              </a:rPr>
              <a:t>مراحل  التخطيط الإستراتيجي</a:t>
            </a:r>
            <a:endParaRPr lang="ar-SA" sz="3600" dirty="0" smtClean="0">
              <a:solidFill>
                <a:srgbClr val="8E0000"/>
              </a:solidFill>
              <a:cs typeface="DecoType Naskh Variants" pitchFamily="2" charset="-78"/>
            </a:endParaRPr>
          </a:p>
          <a:p>
            <a:pPr marL="742950" indent="-742950" algn="just">
              <a:buFont typeface="+mj-cs"/>
              <a:buAutoNum type="arabic1Minus" startAt="4"/>
            </a:pPr>
            <a:endParaRPr lang="ar-SA" sz="3600" dirty="0" smtClean="0">
              <a:solidFill>
                <a:srgbClr val="8E0000"/>
              </a:solidFill>
              <a:cs typeface="DecoType Naskh Variants" pitchFamily="2" charset="-78"/>
            </a:endParaRPr>
          </a:p>
          <a:p>
            <a:pPr marL="742950" indent="-742950" algn="just">
              <a:buFont typeface="+mj-cs"/>
              <a:buAutoNum type="arabic1Minus" startAt="4"/>
            </a:pPr>
            <a:r>
              <a:rPr lang="ar-SA" sz="3600" dirty="0" smtClean="0">
                <a:solidFill>
                  <a:srgbClr val="8E0000"/>
                </a:solidFill>
                <a:cs typeface="DecoType Naskh Variants" pitchFamily="2" charset="-78"/>
              </a:rPr>
              <a:t>إعداد الخطط الطارئة</a:t>
            </a:r>
          </a:p>
          <a:p>
            <a:pPr algn="just"/>
            <a:r>
              <a:rPr lang="ar-SA" sz="3600" dirty="0" smtClean="0">
                <a:solidFill>
                  <a:srgbClr val="17375E"/>
                </a:solidFill>
                <a:cs typeface="DecoType Naskh Variants" pitchFamily="2" charset="-78"/>
              </a:rPr>
              <a:t>ينبغي أن تحوي الخطة الإستراتيجية على سيناريوهات محتملة للحالات الطارئة في المؤسسة أو البيئة الخارجية وخطط بديلة للتعامل مع هذه الطوارئ المحتملة.</a:t>
            </a:r>
          </a:p>
        </p:txBody>
      </p:sp>
      <p:pic>
        <p:nvPicPr>
          <p:cNvPr id="7"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4953000"/>
            <a:ext cx="1905000" cy="1905000"/>
          </a:xfrm>
          <a:prstGeom prst="rect">
            <a:avLst/>
          </a:prstGeom>
          <a:noFill/>
        </p:spPr>
      </p:pic>
    </p:spTree>
    <p:extLst>
      <p:ext uri="{BB962C8B-B14F-4D97-AF65-F5344CB8AC3E}">
        <p14:creationId xmlns:p14="http://schemas.microsoft.com/office/powerpoint/2010/main" val="1268473915"/>
      </p:ext>
    </p:extLst>
  </p:cSld>
  <p:clrMapOvr>
    <a:masterClrMapping/>
  </p:clrMapOvr>
  <p:transition advClick="0"/>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5" name="مربع نص 4"/>
          <p:cNvSpPr txBox="1"/>
          <p:nvPr/>
        </p:nvSpPr>
        <p:spPr>
          <a:xfrm>
            <a:off x="0" y="0"/>
            <a:ext cx="9144000" cy="1323439"/>
          </a:xfrm>
          <a:prstGeom prst="rect">
            <a:avLst/>
          </a:prstGeom>
          <a:noFill/>
        </p:spPr>
        <p:txBody>
          <a:bodyPr wrap="square" rtlCol="1">
            <a:spAutoFit/>
          </a:bodyPr>
          <a:lstStyle/>
          <a:p>
            <a:pPr>
              <a:buFont typeface="Wingdings" pitchFamily="2" charset="2"/>
              <a:buChar char=""/>
            </a:pPr>
            <a:r>
              <a:rPr lang="ar-SA" sz="8000" dirty="0" smtClean="0">
                <a:solidFill>
                  <a:srgbClr val="90B6E4"/>
                </a:solidFill>
                <a:cs typeface="DecoType Naskh Variants" pitchFamily="2" charset="-78"/>
              </a:rPr>
              <a:t>التخطيط الإستراتيجي</a:t>
            </a:r>
          </a:p>
        </p:txBody>
      </p:sp>
      <p:sp>
        <p:nvSpPr>
          <p:cNvPr id="6" name="مربع نص 5"/>
          <p:cNvSpPr txBox="1"/>
          <p:nvPr/>
        </p:nvSpPr>
        <p:spPr>
          <a:xfrm>
            <a:off x="0" y="1752600"/>
            <a:ext cx="8610600" cy="3416320"/>
          </a:xfrm>
          <a:prstGeom prst="rect">
            <a:avLst/>
          </a:prstGeom>
          <a:noFill/>
        </p:spPr>
        <p:txBody>
          <a:bodyPr wrap="square" rtlCol="1">
            <a:spAutoFit/>
          </a:bodyPr>
          <a:lstStyle/>
          <a:p>
            <a:pPr marL="742950" indent="-742950" algn="just"/>
            <a:r>
              <a:rPr lang="ar-SA" sz="3600" dirty="0" smtClean="0">
                <a:solidFill>
                  <a:srgbClr val="17375E"/>
                </a:solidFill>
                <a:cs typeface="DecoType Naskh Variants" pitchFamily="2" charset="-78"/>
              </a:rPr>
              <a:t>مراحل  التخطيط الإستراتيجي</a:t>
            </a:r>
            <a:endParaRPr lang="ar-SA" sz="3600" dirty="0" smtClean="0">
              <a:solidFill>
                <a:srgbClr val="8E0000"/>
              </a:solidFill>
              <a:cs typeface="DecoType Naskh Variants" pitchFamily="2" charset="-78"/>
            </a:endParaRPr>
          </a:p>
          <a:p>
            <a:pPr marL="742950" indent="-742950" algn="just">
              <a:buFont typeface="+mj-cs"/>
              <a:buAutoNum type="arabic1Minus" startAt="5"/>
            </a:pPr>
            <a:endParaRPr lang="ar-SA" sz="3600" dirty="0" smtClean="0">
              <a:solidFill>
                <a:srgbClr val="8E0000"/>
              </a:solidFill>
              <a:cs typeface="DecoType Naskh Variants" pitchFamily="2" charset="-78"/>
            </a:endParaRPr>
          </a:p>
          <a:p>
            <a:pPr marL="742950" indent="-742950" algn="just">
              <a:buFont typeface="+mj-cs"/>
              <a:buAutoNum type="arabic1Minus" startAt="5"/>
            </a:pPr>
            <a:r>
              <a:rPr lang="ar-SA" sz="3600" dirty="0" smtClean="0">
                <a:solidFill>
                  <a:srgbClr val="8E0000"/>
                </a:solidFill>
                <a:cs typeface="DecoType Naskh Variants" pitchFamily="2" charset="-78"/>
              </a:rPr>
              <a:t>هيكلة </a:t>
            </a:r>
            <a:r>
              <a:rPr lang="ar-SA" sz="3600" dirty="0" smtClean="0">
                <a:solidFill>
                  <a:srgbClr val="8E0000"/>
                </a:solidFill>
                <a:cs typeface="DecoType Naskh Variants" pitchFamily="2" charset="-78"/>
              </a:rPr>
              <a:t>المؤسسة </a:t>
            </a:r>
            <a:r>
              <a:rPr lang="ar-SA" sz="3600" dirty="0" smtClean="0">
                <a:solidFill>
                  <a:srgbClr val="8E0000"/>
                </a:solidFill>
                <a:cs typeface="DecoType Naskh Variants" pitchFamily="2" charset="-78"/>
              </a:rPr>
              <a:t>وتنظيم الأعمال</a:t>
            </a:r>
          </a:p>
          <a:p>
            <a:pPr algn="just"/>
            <a:r>
              <a:rPr lang="ar-SA" sz="3600" dirty="0" smtClean="0">
                <a:solidFill>
                  <a:srgbClr val="17375E"/>
                </a:solidFill>
                <a:cs typeface="DecoType Naskh Variants" pitchFamily="2" charset="-78"/>
              </a:rPr>
              <a:t>تحتوي الخطة الإستراتيجية على وصف لهيكلة المؤسسة التي تساعد على تحقيق أهداف الخطة الإستراتيجية وتحوي على وصف لتنظيم أعمال المؤسسة بما </a:t>
            </a:r>
            <a:r>
              <a:rPr lang="ar-SA" sz="3600" dirty="0" err="1" smtClean="0">
                <a:solidFill>
                  <a:srgbClr val="17375E"/>
                </a:solidFill>
                <a:cs typeface="DecoType Naskh Variants" pitchFamily="2" charset="-78"/>
              </a:rPr>
              <a:t>يتوائم</a:t>
            </a:r>
            <a:r>
              <a:rPr lang="ar-SA" sz="3600" dirty="0" smtClean="0">
                <a:solidFill>
                  <a:srgbClr val="17375E"/>
                </a:solidFill>
                <a:cs typeface="DecoType Naskh Variants" pitchFamily="2" charset="-78"/>
              </a:rPr>
              <a:t> مع متطلبات تحقيق الخطة الإستراتيجية.</a:t>
            </a:r>
          </a:p>
        </p:txBody>
      </p:sp>
      <p:pic>
        <p:nvPicPr>
          <p:cNvPr id="7"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4953000"/>
            <a:ext cx="1905000" cy="1905000"/>
          </a:xfrm>
          <a:prstGeom prst="rect">
            <a:avLst/>
          </a:prstGeom>
          <a:noFill/>
        </p:spPr>
      </p:pic>
    </p:spTree>
    <p:extLst>
      <p:ext uri="{BB962C8B-B14F-4D97-AF65-F5344CB8AC3E}">
        <p14:creationId xmlns:p14="http://schemas.microsoft.com/office/powerpoint/2010/main" val="3983014574"/>
      </p:ext>
    </p:extLst>
  </p:cSld>
  <p:clrMapOvr>
    <a:masterClrMapping/>
  </p:clrMapOvr>
  <p:transition advClick="0"/>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5" name="مربع نص 4"/>
          <p:cNvSpPr txBox="1"/>
          <p:nvPr/>
        </p:nvSpPr>
        <p:spPr>
          <a:xfrm>
            <a:off x="0" y="0"/>
            <a:ext cx="9144000" cy="1323439"/>
          </a:xfrm>
          <a:prstGeom prst="rect">
            <a:avLst/>
          </a:prstGeom>
          <a:noFill/>
        </p:spPr>
        <p:txBody>
          <a:bodyPr wrap="square" rtlCol="1">
            <a:spAutoFit/>
          </a:bodyPr>
          <a:lstStyle/>
          <a:p>
            <a:pPr>
              <a:buFont typeface="Wingdings" pitchFamily="2" charset="2"/>
              <a:buChar char=""/>
            </a:pPr>
            <a:r>
              <a:rPr lang="ar-SA" sz="8000" dirty="0" smtClean="0">
                <a:solidFill>
                  <a:srgbClr val="90B6E4"/>
                </a:solidFill>
                <a:cs typeface="DecoType Naskh Variants" pitchFamily="2" charset="-78"/>
              </a:rPr>
              <a:t>التخطيط الإستراتيجي</a:t>
            </a:r>
          </a:p>
        </p:txBody>
      </p:sp>
      <p:sp>
        <p:nvSpPr>
          <p:cNvPr id="6" name="مستطيل 5"/>
          <p:cNvSpPr/>
          <p:nvPr/>
        </p:nvSpPr>
        <p:spPr>
          <a:xfrm>
            <a:off x="0" y="2209800"/>
            <a:ext cx="8686800" cy="2308324"/>
          </a:xfrm>
          <a:prstGeom prst="rect">
            <a:avLst/>
          </a:prstGeom>
        </p:spPr>
        <p:txBody>
          <a:bodyPr wrap="square">
            <a:spAutoFit/>
          </a:bodyPr>
          <a:lstStyle/>
          <a:p>
            <a:r>
              <a:rPr lang="ar-SA" sz="2400" dirty="0" smtClean="0">
                <a:solidFill>
                  <a:srgbClr val="17375E"/>
                </a:solidFill>
                <a:cs typeface="DecoType Naskh Variants" pitchFamily="2" charset="-78"/>
              </a:rPr>
              <a:t>الخطة التنفيذية:</a:t>
            </a:r>
          </a:p>
          <a:p>
            <a:r>
              <a:rPr lang="ar-SA" sz="2400" dirty="0" smtClean="0">
                <a:solidFill>
                  <a:srgbClr val="17375E"/>
                </a:solidFill>
                <a:cs typeface="DecoType Naskh Variants" pitchFamily="2" charset="-78"/>
              </a:rPr>
              <a:t>هي عبارة عن وثيقة تتضمن تفصيلات عن :</a:t>
            </a:r>
          </a:p>
          <a:p>
            <a:pPr>
              <a:buFont typeface="Wingdings" pitchFamily="2" charset="2"/>
              <a:buChar char=""/>
            </a:pPr>
            <a:r>
              <a:rPr lang="ar-SA" sz="2400" dirty="0" smtClean="0">
                <a:solidFill>
                  <a:srgbClr val="17375E"/>
                </a:solidFill>
                <a:cs typeface="DecoType Naskh Variants" pitchFamily="2" charset="-78"/>
              </a:rPr>
              <a:t>الاستراتيجيات التنفيذية والمهام التي تريد المؤسسة القيام </a:t>
            </a:r>
            <a:r>
              <a:rPr lang="ar-SA" sz="2400" dirty="0" err="1" smtClean="0">
                <a:solidFill>
                  <a:srgbClr val="17375E"/>
                </a:solidFill>
                <a:cs typeface="DecoType Naskh Variants" pitchFamily="2" charset="-78"/>
              </a:rPr>
              <a:t>بها</a:t>
            </a:r>
            <a:r>
              <a:rPr lang="ar-SA" sz="2400" dirty="0" smtClean="0">
                <a:solidFill>
                  <a:srgbClr val="17375E"/>
                </a:solidFill>
                <a:cs typeface="DecoType Naskh Variants" pitchFamily="2" charset="-78"/>
              </a:rPr>
              <a:t>؛</a:t>
            </a:r>
          </a:p>
          <a:p>
            <a:pPr>
              <a:buFont typeface="Wingdings" pitchFamily="2" charset="2"/>
              <a:buChar char=""/>
            </a:pPr>
            <a:r>
              <a:rPr lang="ar-SA" sz="2400" dirty="0" smtClean="0">
                <a:solidFill>
                  <a:srgbClr val="17375E"/>
                </a:solidFill>
                <a:cs typeface="DecoType Naskh Variants" pitchFamily="2" charset="-78"/>
              </a:rPr>
              <a:t>الأشخاص الذين سيقومون بتنفيذ هذه المهام خلال فترة زمنية محددة .</a:t>
            </a:r>
          </a:p>
          <a:p>
            <a:pPr>
              <a:buFont typeface="Wingdings" pitchFamily="2" charset="2"/>
              <a:buChar char=""/>
            </a:pPr>
            <a:endParaRPr lang="ar-SA" sz="2400" dirty="0" smtClean="0">
              <a:solidFill>
                <a:srgbClr val="17375E"/>
              </a:solidFill>
              <a:cs typeface="DecoType Naskh Variants" pitchFamily="2" charset="-78"/>
            </a:endParaRPr>
          </a:p>
          <a:p>
            <a:r>
              <a:rPr lang="ar-SA" sz="2400" dirty="0" smtClean="0">
                <a:solidFill>
                  <a:srgbClr val="17375E"/>
                </a:solidFill>
                <a:cs typeface="DecoType Naskh Variants" pitchFamily="2" charset="-78"/>
              </a:rPr>
              <a:t>تستطيع المؤسسة من خلال إتباعها وتنفيذها بدقة لتحقيق أهدافها الإستراتيجية ومن ثم رسالتها ورؤيتها.</a:t>
            </a:r>
          </a:p>
        </p:txBody>
      </p:sp>
      <p:pic>
        <p:nvPicPr>
          <p:cNvPr id="7"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4953000"/>
            <a:ext cx="1905000" cy="1905000"/>
          </a:xfrm>
          <a:prstGeom prst="rect">
            <a:avLst/>
          </a:prstGeom>
          <a:noFill/>
        </p:spPr>
      </p:pic>
    </p:spTree>
    <p:extLst>
      <p:ext uri="{BB962C8B-B14F-4D97-AF65-F5344CB8AC3E}">
        <p14:creationId xmlns:p14="http://schemas.microsoft.com/office/powerpoint/2010/main" val="1547839910"/>
      </p:ext>
    </p:extLst>
  </p:cSld>
  <p:clrMapOvr>
    <a:masterClrMapping/>
  </p:clrMapOvr>
  <p:transition advClick="0"/>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5" name="مربع نص 4"/>
          <p:cNvSpPr txBox="1"/>
          <p:nvPr/>
        </p:nvSpPr>
        <p:spPr>
          <a:xfrm>
            <a:off x="0" y="0"/>
            <a:ext cx="9144000" cy="1323439"/>
          </a:xfrm>
          <a:prstGeom prst="rect">
            <a:avLst/>
          </a:prstGeom>
          <a:noFill/>
        </p:spPr>
        <p:txBody>
          <a:bodyPr wrap="square" rtlCol="1">
            <a:spAutoFit/>
          </a:bodyPr>
          <a:lstStyle/>
          <a:p>
            <a:pPr>
              <a:buFont typeface="Wingdings" pitchFamily="2" charset="2"/>
              <a:buChar char=""/>
            </a:pPr>
            <a:r>
              <a:rPr lang="ar-SA" sz="8000" dirty="0" smtClean="0">
                <a:solidFill>
                  <a:srgbClr val="90B6E4"/>
                </a:solidFill>
                <a:cs typeface="DecoType Naskh Variants" pitchFamily="2" charset="-78"/>
              </a:rPr>
              <a:t>التخطيط الإستراتيجي</a:t>
            </a:r>
          </a:p>
        </p:txBody>
      </p:sp>
      <p:sp>
        <p:nvSpPr>
          <p:cNvPr id="6" name="مستطيل 5"/>
          <p:cNvSpPr/>
          <p:nvPr/>
        </p:nvSpPr>
        <p:spPr>
          <a:xfrm>
            <a:off x="0" y="1143000"/>
            <a:ext cx="8686800" cy="4154984"/>
          </a:xfrm>
          <a:prstGeom prst="rect">
            <a:avLst/>
          </a:prstGeom>
        </p:spPr>
        <p:txBody>
          <a:bodyPr wrap="square">
            <a:spAutoFit/>
          </a:bodyPr>
          <a:lstStyle/>
          <a:p>
            <a:r>
              <a:rPr lang="ar-SA" sz="2400" dirty="0" smtClean="0">
                <a:solidFill>
                  <a:srgbClr val="17375E"/>
                </a:solidFill>
                <a:cs typeface="DecoType Naskh Variants" pitchFamily="2" charset="-78"/>
              </a:rPr>
              <a:t>تابع الخطة التنفيذية:</a:t>
            </a:r>
          </a:p>
          <a:p>
            <a:endParaRPr lang="ar-SA" sz="1200" dirty="0" smtClean="0">
              <a:solidFill>
                <a:srgbClr val="17375E"/>
              </a:solidFill>
              <a:cs typeface="DecoType Naskh Variants" pitchFamily="2" charset="-78"/>
            </a:endParaRPr>
          </a:p>
          <a:p>
            <a:r>
              <a:rPr lang="ar-SA" sz="2400" dirty="0" smtClean="0">
                <a:solidFill>
                  <a:srgbClr val="17375E"/>
                </a:solidFill>
                <a:cs typeface="DecoType Naskh Variants" pitchFamily="2" charset="-78"/>
              </a:rPr>
              <a:t>تحدد الخطط التنفيذية النشاطات المراد تنفيذها وتصف ما هو المطلوب لذلك، ويتم ذلك من خلال تجزئة الأهداف إلى عدة موضوعات ومن ثم يتم تطوير الإستراتيجيات التي تمكننا من الوصول إلى الأهداف وتحقيقها، وهذه الاستراتيجيات تشمل مجموعة من المهمات التي ترتكز على النشاطات المراد القيام </a:t>
            </a:r>
            <a:r>
              <a:rPr lang="ar-SA" sz="2400" dirty="0" err="1" smtClean="0">
                <a:solidFill>
                  <a:srgbClr val="17375E"/>
                </a:solidFill>
                <a:cs typeface="DecoType Naskh Variants" pitchFamily="2" charset="-78"/>
              </a:rPr>
              <a:t>بها</a:t>
            </a:r>
            <a:r>
              <a:rPr lang="ar-SA" sz="2400" dirty="0" smtClean="0">
                <a:solidFill>
                  <a:srgbClr val="17375E"/>
                </a:solidFill>
                <a:cs typeface="DecoType Naskh Variants" pitchFamily="2" charset="-78"/>
              </a:rPr>
              <a:t>، وهذه المهمات تسمى تكتيكات.</a:t>
            </a:r>
          </a:p>
          <a:p>
            <a:endParaRPr lang="ar-SA" sz="1200" dirty="0" smtClean="0">
              <a:solidFill>
                <a:srgbClr val="17375E"/>
              </a:solidFill>
              <a:cs typeface="DecoType Naskh Variants" pitchFamily="2" charset="-78"/>
            </a:endParaRPr>
          </a:p>
          <a:p>
            <a:r>
              <a:rPr lang="ar-SA" sz="2400" dirty="0" smtClean="0">
                <a:solidFill>
                  <a:srgbClr val="17375E"/>
                </a:solidFill>
                <a:cs typeface="DecoType Naskh Variants" pitchFamily="2" charset="-78"/>
              </a:rPr>
              <a:t>و تشمل الخطة التنفيذية  قرار مسبق </a:t>
            </a:r>
          </a:p>
          <a:p>
            <a:pPr>
              <a:buFont typeface="Wingdings" pitchFamily="2" charset="2"/>
              <a:buChar char=""/>
            </a:pPr>
            <a:r>
              <a:rPr lang="ar-SA" sz="2400" dirty="0" smtClean="0">
                <a:solidFill>
                  <a:srgbClr val="17375E"/>
                </a:solidFill>
                <a:cs typeface="DecoType Naskh Variants" pitchFamily="2" charset="-78"/>
              </a:rPr>
              <a:t>بتحديد المسؤوليات بخصوص تنفيذ هذه النشاطات</a:t>
            </a:r>
          </a:p>
          <a:p>
            <a:pPr>
              <a:buFont typeface="Wingdings" pitchFamily="2" charset="2"/>
              <a:buChar char=""/>
            </a:pPr>
            <a:r>
              <a:rPr lang="ar-SA" sz="2400" dirty="0" err="1" smtClean="0">
                <a:solidFill>
                  <a:srgbClr val="17375E"/>
                </a:solidFill>
                <a:cs typeface="DecoType Naskh Variants" pitchFamily="2" charset="-78"/>
              </a:rPr>
              <a:t>بِـ</a:t>
            </a:r>
            <a:r>
              <a:rPr lang="ar-SA" sz="2400" dirty="0" smtClean="0">
                <a:solidFill>
                  <a:srgbClr val="17375E"/>
                </a:solidFill>
                <a:cs typeface="DecoType Naskh Variants" pitchFamily="2" charset="-78"/>
              </a:rPr>
              <a:t> المهام المجدولة زمنياً</a:t>
            </a:r>
          </a:p>
          <a:p>
            <a:pPr>
              <a:buFont typeface="Wingdings" pitchFamily="2" charset="2"/>
              <a:buChar char=""/>
            </a:pPr>
            <a:r>
              <a:rPr lang="ar-SA" sz="2400" dirty="0" smtClean="0">
                <a:solidFill>
                  <a:srgbClr val="17375E"/>
                </a:solidFill>
                <a:cs typeface="DecoType Naskh Variants" pitchFamily="2" charset="-78"/>
              </a:rPr>
              <a:t>بتحديد الأولويات في تنفيذ النشاطات المختلفة</a:t>
            </a:r>
          </a:p>
          <a:p>
            <a:pPr>
              <a:buFont typeface="Wingdings" pitchFamily="2" charset="2"/>
              <a:buChar char=""/>
            </a:pPr>
            <a:r>
              <a:rPr lang="ar-SA" sz="2400" dirty="0" smtClean="0">
                <a:solidFill>
                  <a:srgbClr val="17375E"/>
                </a:solidFill>
                <a:cs typeface="DecoType Naskh Variants" pitchFamily="2" charset="-78"/>
              </a:rPr>
              <a:t>بتحديد احتياجات كل نشاط من الموارد البشرية المالية.</a:t>
            </a:r>
          </a:p>
        </p:txBody>
      </p:sp>
      <p:pic>
        <p:nvPicPr>
          <p:cNvPr id="7"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4953000"/>
            <a:ext cx="1905000" cy="1905000"/>
          </a:xfrm>
          <a:prstGeom prst="rect">
            <a:avLst/>
          </a:prstGeom>
          <a:noFill/>
        </p:spPr>
      </p:pic>
    </p:spTree>
    <p:extLst>
      <p:ext uri="{BB962C8B-B14F-4D97-AF65-F5344CB8AC3E}">
        <p14:creationId xmlns:p14="http://schemas.microsoft.com/office/powerpoint/2010/main" val="3258561797"/>
      </p:ext>
    </p:extLst>
  </p:cSld>
  <p:clrMapOvr>
    <a:masterClrMapping/>
  </p:clrMapOvr>
  <p:transition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pic>
        <p:nvPicPr>
          <p:cNvPr id="14338" name="Picture 2" descr="https://media.licdn.com/mpr/mpr/shrinknp_800_800/AAEAAQAAAAAAAAXVAAAAJDFhMzBlMzIyLTdjZmUtNGU2Ni04N2JjLTk2NWZhYjdlMjIxZQ.png"/>
          <p:cNvPicPr>
            <a:picLocks noChangeAspect="1" noChangeArrowheads="1"/>
          </p:cNvPicPr>
          <p:nvPr/>
        </p:nvPicPr>
        <p:blipFill>
          <a:blip r:embed="rId2"/>
          <a:srcRect/>
          <a:stretch>
            <a:fillRect/>
          </a:stretch>
        </p:blipFill>
        <p:spPr bwMode="auto">
          <a:xfrm>
            <a:off x="6236677" y="0"/>
            <a:ext cx="2907323" cy="1905000"/>
          </a:xfrm>
          <a:prstGeom prst="rect">
            <a:avLst/>
          </a:prstGeom>
          <a:noFill/>
        </p:spPr>
      </p:pic>
      <p:pic>
        <p:nvPicPr>
          <p:cNvPr id="14340" name="Picture 4" descr="http://image.slidesharecdn.com/qualitymanagementgurus-140730042137-phpapp01/95/quality-management-gurus-research-by-behzaad-bahreyni-8-638.jpg?cb=1406694142"/>
          <p:cNvPicPr>
            <a:picLocks noChangeAspect="1" noChangeArrowheads="1"/>
          </p:cNvPicPr>
          <p:nvPr/>
        </p:nvPicPr>
        <p:blipFill>
          <a:blip r:embed="rId3"/>
          <a:srcRect/>
          <a:stretch>
            <a:fillRect/>
          </a:stretch>
        </p:blipFill>
        <p:spPr bwMode="auto">
          <a:xfrm>
            <a:off x="1676400" y="3795712"/>
            <a:ext cx="4078788" cy="3062288"/>
          </a:xfrm>
          <a:prstGeom prst="rect">
            <a:avLst/>
          </a:prstGeom>
          <a:noFill/>
        </p:spPr>
      </p:pic>
      <p:pic>
        <p:nvPicPr>
          <p:cNvPr id="14342" name="Picture 6" descr="http://www.industryweek.com/site-files/industryweek.com/files/uploads/2014/11/Juran-cover250f.jpg"/>
          <p:cNvPicPr>
            <a:picLocks noChangeAspect="1" noChangeArrowheads="1"/>
          </p:cNvPicPr>
          <p:nvPr/>
        </p:nvPicPr>
        <p:blipFill>
          <a:blip r:embed="rId4"/>
          <a:srcRect/>
          <a:stretch>
            <a:fillRect/>
          </a:stretch>
        </p:blipFill>
        <p:spPr bwMode="auto">
          <a:xfrm>
            <a:off x="6324600" y="2743200"/>
            <a:ext cx="2381250" cy="3286126"/>
          </a:xfrm>
          <a:prstGeom prst="rect">
            <a:avLst/>
          </a:prstGeom>
          <a:noFill/>
        </p:spPr>
      </p:pic>
      <p:sp>
        <p:nvSpPr>
          <p:cNvPr id="7" name="مربع نص 6"/>
          <p:cNvSpPr txBox="1"/>
          <p:nvPr/>
        </p:nvSpPr>
        <p:spPr>
          <a:xfrm>
            <a:off x="0" y="228600"/>
            <a:ext cx="5486400" cy="3139321"/>
          </a:xfrm>
          <a:prstGeom prst="rect">
            <a:avLst/>
          </a:prstGeom>
          <a:noFill/>
        </p:spPr>
        <p:txBody>
          <a:bodyPr wrap="square" rtlCol="1">
            <a:spAutoFit/>
          </a:bodyPr>
          <a:lstStyle/>
          <a:p>
            <a:r>
              <a:rPr lang="ar-SA" sz="6600" dirty="0" smtClean="0">
                <a:solidFill>
                  <a:srgbClr val="17375E"/>
                </a:solidFill>
                <a:cs typeface="DecoType Naskh Variants" pitchFamily="2" charset="-78"/>
              </a:rPr>
              <a:t>الجودة هي :</a:t>
            </a:r>
          </a:p>
          <a:p>
            <a:r>
              <a:rPr lang="ar-SA" sz="6600" dirty="0" smtClean="0">
                <a:solidFill>
                  <a:srgbClr val="17375E"/>
                </a:solidFill>
                <a:cs typeface="DecoType Naskh Variants" pitchFamily="2" charset="-78"/>
              </a:rPr>
              <a:t>دقة الاستخدام من وجهة نظر المستفيد</a:t>
            </a:r>
          </a:p>
        </p:txBody>
      </p:sp>
      <p:pic>
        <p:nvPicPr>
          <p:cNvPr id="8" name="Picture 10" descr="http://japanologie.arts.kuleuven.be/lab/sites/japanologie.arts.kuleuven.be.ijcm13/files/uploads/inline_images/glossy_3d_blue_arrow_left.png">
            <a:hlinkClick r:id="rId5" action="ppaction://hlinksldjump"/>
          </p:cNvPr>
          <p:cNvPicPr>
            <a:picLocks noChangeAspect="1" noChangeArrowheads="1"/>
          </p:cNvPicPr>
          <p:nvPr/>
        </p:nvPicPr>
        <p:blipFill>
          <a:blip r:embed="rId6"/>
          <a:srcRect/>
          <a:stretch>
            <a:fillRect/>
          </a:stretch>
        </p:blipFill>
        <p:spPr bwMode="auto">
          <a:xfrm>
            <a:off x="0" y="4953000"/>
            <a:ext cx="1905000" cy="1905000"/>
          </a:xfrm>
          <a:prstGeom prst="rect">
            <a:avLst/>
          </a:prstGeom>
          <a:noFill/>
        </p:spPr>
      </p:pic>
    </p:spTree>
  </p:cSld>
  <p:clrMapOvr>
    <a:masterClrMapping/>
  </p:clrMapOvr>
  <p:transition advClick="0"/>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5" name="مربع نص 4"/>
          <p:cNvSpPr txBox="1"/>
          <p:nvPr/>
        </p:nvSpPr>
        <p:spPr>
          <a:xfrm>
            <a:off x="0" y="0"/>
            <a:ext cx="9144000" cy="1323439"/>
          </a:xfrm>
          <a:prstGeom prst="rect">
            <a:avLst/>
          </a:prstGeom>
          <a:noFill/>
        </p:spPr>
        <p:txBody>
          <a:bodyPr wrap="square" rtlCol="1">
            <a:spAutoFit/>
          </a:bodyPr>
          <a:lstStyle/>
          <a:p>
            <a:pPr>
              <a:buFont typeface="Wingdings" pitchFamily="2" charset="2"/>
              <a:buChar char=""/>
            </a:pPr>
            <a:r>
              <a:rPr lang="ar-SA" sz="8000" dirty="0" smtClean="0">
                <a:solidFill>
                  <a:srgbClr val="90B6E4"/>
                </a:solidFill>
                <a:cs typeface="DecoType Naskh Variants" pitchFamily="2" charset="-78"/>
              </a:rPr>
              <a:t>التخطيط الإستراتيجي</a:t>
            </a:r>
          </a:p>
        </p:txBody>
      </p:sp>
      <p:sp>
        <p:nvSpPr>
          <p:cNvPr id="6" name="مستطيل 5"/>
          <p:cNvSpPr/>
          <p:nvPr/>
        </p:nvSpPr>
        <p:spPr>
          <a:xfrm>
            <a:off x="762000" y="1524000"/>
            <a:ext cx="7772400" cy="3200876"/>
          </a:xfrm>
          <a:prstGeom prst="rect">
            <a:avLst/>
          </a:prstGeom>
        </p:spPr>
        <p:txBody>
          <a:bodyPr wrap="square">
            <a:spAutoFit/>
          </a:bodyPr>
          <a:lstStyle/>
          <a:p>
            <a:r>
              <a:rPr lang="ar-SA" sz="3600" dirty="0" smtClean="0">
                <a:solidFill>
                  <a:srgbClr val="17375E"/>
                </a:solidFill>
                <a:cs typeface="DecoType Naskh Variants" pitchFamily="2" charset="-78"/>
              </a:rPr>
              <a:t>التحليل الإستراتيجي (التحليل الرباعي) </a:t>
            </a:r>
            <a:r>
              <a:rPr lang="en-US" sz="4000" i="1" dirty="0" smtClean="0">
                <a:solidFill>
                  <a:schemeClr val="tx2">
                    <a:lumMod val="75000"/>
                  </a:schemeClr>
                </a:solidFill>
                <a:latin typeface="Gabriola" pitchFamily="82" charset="0"/>
              </a:rPr>
              <a:t>SWOT  Analysis</a:t>
            </a:r>
            <a:endParaRPr lang="ar-SA" sz="8800" i="1" dirty="0" smtClean="0">
              <a:solidFill>
                <a:schemeClr val="tx2">
                  <a:lumMod val="75000"/>
                </a:schemeClr>
              </a:solidFill>
              <a:latin typeface="Gabriola" pitchFamily="82" charset="0"/>
            </a:endParaRPr>
          </a:p>
          <a:p>
            <a:endParaRPr lang="ar-SA" dirty="0" smtClean="0">
              <a:solidFill>
                <a:srgbClr val="17375E"/>
              </a:solidFill>
              <a:cs typeface="DecoType Naskh Variants" pitchFamily="2" charset="-78"/>
            </a:endParaRPr>
          </a:p>
          <a:p>
            <a:r>
              <a:rPr lang="ar-SA" sz="3600" dirty="0" smtClean="0">
                <a:solidFill>
                  <a:srgbClr val="17375E"/>
                </a:solidFill>
                <a:cs typeface="DecoType Naskh Variants" pitchFamily="2" charset="-78"/>
              </a:rPr>
              <a:t>أسلوب تحليلي في علم التخطيط الإستراتيجي (يمكن استخدامه أيضاً في العديد من العلوم) لتحديد عوامل القوة وعوامل الضعف ولتحديد الفرص وامخاطر والوقوف على الوضع الراهن للمؤسسة وذلك عبر:</a:t>
            </a:r>
          </a:p>
        </p:txBody>
      </p:sp>
      <p:sp>
        <p:nvSpPr>
          <p:cNvPr id="72706" name="AutoShape 2" descr="https://entrprnrshp.com/wp-content/uploads/2014/10/SWOT-analysis.jpg"/>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a:p>
        </p:txBody>
      </p:sp>
      <p:pic>
        <p:nvPicPr>
          <p:cNvPr id="72708" name="Picture 4" descr="https://entrprnrshp.com/wp-content/uploads/2014/10/SWOT-analysis.jpg"/>
          <p:cNvPicPr>
            <a:picLocks noChangeAspect="1" noChangeArrowheads="1"/>
          </p:cNvPicPr>
          <p:nvPr/>
        </p:nvPicPr>
        <p:blipFill>
          <a:blip r:embed="rId2" cstate="print"/>
          <a:srcRect/>
          <a:stretch>
            <a:fillRect/>
          </a:stretch>
        </p:blipFill>
        <p:spPr bwMode="auto">
          <a:xfrm>
            <a:off x="0" y="0"/>
            <a:ext cx="2209800" cy="1296416"/>
          </a:xfrm>
          <a:prstGeom prst="rect">
            <a:avLst/>
          </a:prstGeom>
          <a:noFill/>
        </p:spPr>
      </p:pic>
      <p:pic>
        <p:nvPicPr>
          <p:cNvPr id="72710" name="Picture 6" descr="http://cdn.free-power-point-templates.com/articles/wp-content/uploads/2013/12/What-is-a-SWOT-Analysis.jpg"/>
          <p:cNvPicPr>
            <a:picLocks noChangeAspect="1" noChangeArrowheads="1"/>
          </p:cNvPicPr>
          <p:nvPr/>
        </p:nvPicPr>
        <p:blipFill>
          <a:blip r:embed="rId3"/>
          <a:srcRect/>
          <a:stretch>
            <a:fillRect/>
          </a:stretch>
        </p:blipFill>
        <p:spPr bwMode="auto">
          <a:xfrm>
            <a:off x="1676400" y="5151120"/>
            <a:ext cx="2133600" cy="1706880"/>
          </a:xfrm>
          <a:prstGeom prst="rect">
            <a:avLst/>
          </a:prstGeom>
          <a:noFill/>
        </p:spPr>
      </p:pic>
      <p:pic>
        <p:nvPicPr>
          <p:cNvPr id="9" name="Picture 10" descr="http://japanologie.arts.kuleuven.be/lab/sites/japanologie.arts.kuleuven.be.ijcm13/files/uploads/inline_images/glossy_3d_blue_arrow_left.png">
            <a:hlinkClick r:id="rId4" action="ppaction://hlinksldjump"/>
          </p:cNvPr>
          <p:cNvPicPr>
            <a:picLocks noChangeAspect="1" noChangeArrowheads="1"/>
          </p:cNvPicPr>
          <p:nvPr/>
        </p:nvPicPr>
        <p:blipFill>
          <a:blip r:embed="rId5"/>
          <a:srcRect/>
          <a:stretch>
            <a:fillRect/>
          </a:stretch>
        </p:blipFill>
        <p:spPr bwMode="auto">
          <a:xfrm>
            <a:off x="0" y="4953000"/>
            <a:ext cx="1905000" cy="1905000"/>
          </a:xfrm>
          <a:prstGeom prst="rect">
            <a:avLst/>
          </a:prstGeom>
          <a:noFill/>
        </p:spPr>
      </p:pic>
    </p:spTree>
    <p:extLst>
      <p:ext uri="{BB962C8B-B14F-4D97-AF65-F5344CB8AC3E}">
        <p14:creationId xmlns:p14="http://schemas.microsoft.com/office/powerpoint/2010/main" val="560825768"/>
      </p:ext>
    </p:extLst>
  </p:cSld>
  <p:clrMapOvr>
    <a:masterClrMapping/>
  </p:clrMapOvr>
  <p:transition advClick="0"/>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5" name="مربع نص 4"/>
          <p:cNvSpPr txBox="1"/>
          <p:nvPr/>
        </p:nvSpPr>
        <p:spPr>
          <a:xfrm>
            <a:off x="0" y="0"/>
            <a:ext cx="9144000" cy="1323439"/>
          </a:xfrm>
          <a:prstGeom prst="rect">
            <a:avLst/>
          </a:prstGeom>
          <a:noFill/>
        </p:spPr>
        <p:txBody>
          <a:bodyPr wrap="square" rtlCol="1">
            <a:spAutoFit/>
          </a:bodyPr>
          <a:lstStyle/>
          <a:p>
            <a:pPr>
              <a:buFont typeface="Wingdings" pitchFamily="2" charset="2"/>
              <a:buChar char=""/>
            </a:pPr>
            <a:r>
              <a:rPr lang="ar-SA" sz="8000" dirty="0" smtClean="0">
                <a:solidFill>
                  <a:srgbClr val="90B6E4"/>
                </a:solidFill>
                <a:cs typeface="DecoType Naskh Variants" pitchFamily="2" charset="-78"/>
              </a:rPr>
              <a:t>التخطيط الإستراتيجي</a:t>
            </a:r>
          </a:p>
        </p:txBody>
      </p:sp>
      <p:sp>
        <p:nvSpPr>
          <p:cNvPr id="6" name="مستطيل 5"/>
          <p:cNvSpPr/>
          <p:nvPr/>
        </p:nvSpPr>
        <p:spPr>
          <a:xfrm>
            <a:off x="609600" y="1295400"/>
            <a:ext cx="7772400" cy="984885"/>
          </a:xfrm>
          <a:prstGeom prst="rect">
            <a:avLst/>
          </a:prstGeom>
        </p:spPr>
        <p:txBody>
          <a:bodyPr wrap="square">
            <a:spAutoFit/>
          </a:bodyPr>
          <a:lstStyle/>
          <a:p>
            <a:r>
              <a:rPr lang="ar-SA" sz="3600" dirty="0" smtClean="0">
                <a:solidFill>
                  <a:srgbClr val="17375E"/>
                </a:solidFill>
                <a:cs typeface="DecoType Naskh Variants" pitchFamily="2" charset="-78"/>
              </a:rPr>
              <a:t>تابع التحليل الإستراتيجي (التحليل الرباعي) </a:t>
            </a:r>
            <a:r>
              <a:rPr lang="en-US" sz="4000" i="1" dirty="0" smtClean="0">
                <a:solidFill>
                  <a:schemeClr val="tx2">
                    <a:lumMod val="75000"/>
                  </a:schemeClr>
                </a:solidFill>
                <a:latin typeface="Gabriola" pitchFamily="82" charset="0"/>
              </a:rPr>
              <a:t>SWOT  Analysis</a:t>
            </a:r>
            <a:endParaRPr lang="ar-SA" sz="8800" i="1" dirty="0" smtClean="0">
              <a:solidFill>
                <a:schemeClr val="tx2">
                  <a:lumMod val="75000"/>
                </a:schemeClr>
              </a:solidFill>
              <a:latin typeface="Gabriola" pitchFamily="82" charset="0"/>
            </a:endParaRPr>
          </a:p>
          <a:p>
            <a:endParaRPr lang="ar-SA" dirty="0" smtClean="0">
              <a:solidFill>
                <a:srgbClr val="17375E"/>
              </a:solidFill>
              <a:cs typeface="DecoType Naskh Variants" pitchFamily="2" charset="-78"/>
            </a:endParaRPr>
          </a:p>
        </p:txBody>
      </p:sp>
      <p:sp>
        <p:nvSpPr>
          <p:cNvPr id="72706" name="AutoShape 2" descr="https://entrprnrshp.com/wp-content/uploads/2014/10/SWOT-analysis.jpg"/>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a:p>
        </p:txBody>
      </p:sp>
      <p:pic>
        <p:nvPicPr>
          <p:cNvPr id="72708" name="Picture 4" descr="https://entrprnrshp.com/wp-content/uploads/2014/10/SWOT-analysis.jpg"/>
          <p:cNvPicPr>
            <a:picLocks noChangeAspect="1" noChangeArrowheads="1"/>
          </p:cNvPicPr>
          <p:nvPr/>
        </p:nvPicPr>
        <p:blipFill>
          <a:blip r:embed="rId2" cstate="print"/>
          <a:srcRect/>
          <a:stretch>
            <a:fillRect/>
          </a:stretch>
        </p:blipFill>
        <p:spPr bwMode="auto">
          <a:xfrm>
            <a:off x="0" y="0"/>
            <a:ext cx="2209800" cy="1296416"/>
          </a:xfrm>
          <a:prstGeom prst="rect">
            <a:avLst/>
          </a:prstGeom>
          <a:noFill/>
        </p:spPr>
      </p:pic>
      <p:pic>
        <p:nvPicPr>
          <p:cNvPr id="72710" name="Picture 6" descr="http://cdn.free-power-point-templates.com/articles/wp-content/uploads/2013/12/What-is-a-SWOT-Analysis.jpg"/>
          <p:cNvPicPr>
            <a:picLocks noChangeAspect="1" noChangeArrowheads="1"/>
          </p:cNvPicPr>
          <p:nvPr/>
        </p:nvPicPr>
        <p:blipFill>
          <a:blip r:embed="rId3"/>
          <a:srcRect/>
          <a:stretch>
            <a:fillRect/>
          </a:stretch>
        </p:blipFill>
        <p:spPr bwMode="auto">
          <a:xfrm>
            <a:off x="2362200" y="5151120"/>
            <a:ext cx="2133600" cy="1706880"/>
          </a:xfrm>
          <a:prstGeom prst="rect">
            <a:avLst/>
          </a:prstGeom>
          <a:noFill/>
        </p:spPr>
      </p:pic>
      <p:sp>
        <p:nvSpPr>
          <p:cNvPr id="9" name="مستطيل 8"/>
          <p:cNvSpPr/>
          <p:nvPr/>
        </p:nvSpPr>
        <p:spPr>
          <a:xfrm>
            <a:off x="0" y="2057400"/>
            <a:ext cx="8458200" cy="3539430"/>
          </a:xfrm>
          <a:prstGeom prst="rect">
            <a:avLst/>
          </a:prstGeom>
        </p:spPr>
        <p:txBody>
          <a:bodyPr wrap="square">
            <a:spAutoFit/>
          </a:bodyPr>
          <a:lstStyle/>
          <a:p>
            <a:pPr>
              <a:buFont typeface="Wingdings" pitchFamily="2" charset="2"/>
              <a:buChar char=""/>
            </a:pPr>
            <a:r>
              <a:rPr lang="ar-SA" sz="3600" dirty="0" smtClean="0">
                <a:solidFill>
                  <a:srgbClr val="17375E"/>
                </a:solidFill>
                <a:cs typeface="DecoType Naskh Variants" pitchFamily="2" charset="-78"/>
              </a:rPr>
              <a:t>دراسة وتحليل القدرات الداخلية للمؤسسة </a:t>
            </a:r>
          </a:p>
          <a:p>
            <a:pPr>
              <a:buFont typeface="Wingdings" pitchFamily="2" charset="2"/>
              <a:buChar char="×"/>
            </a:pPr>
            <a:r>
              <a:rPr lang="ar-SA" sz="3600" dirty="0" smtClean="0">
                <a:solidFill>
                  <a:srgbClr val="17375E"/>
                </a:solidFill>
                <a:cs typeface="DecoType Naskh Variants" pitchFamily="2" charset="-78"/>
              </a:rPr>
              <a:t>      تحديد نقاط القوة </a:t>
            </a:r>
            <a:r>
              <a:rPr lang="ar-SA" sz="4000" i="1" dirty="0" smtClean="0">
                <a:solidFill>
                  <a:schemeClr val="tx2">
                    <a:lumMod val="75000"/>
                  </a:schemeClr>
                </a:solidFill>
                <a:latin typeface="Gabriola" pitchFamily="82" charset="0"/>
              </a:rPr>
              <a:t>(</a:t>
            </a:r>
            <a:r>
              <a:rPr lang="en-US" sz="4000" i="1" dirty="0" smtClean="0">
                <a:solidFill>
                  <a:schemeClr val="tx2">
                    <a:lumMod val="75000"/>
                  </a:schemeClr>
                </a:solidFill>
                <a:latin typeface="Gabriola" pitchFamily="82" charset="0"/>
              </a:rPr>
              <a:t>Strengths</a:t>
            </a:r>
            <a:r>
              <a:rPr lang="ar-SA" sz="4000" i="1" dirty="0" smtClean="0">
                <a:solidFill>
                  <a:schemeClr val="tx2">
                    <a:lumMod val="75000"/>
                  </a:schemeClr>
                </a:solidFill>
                <a:latin typeface="Gabriola" pitchFamily="82" charset="0"/>
              </a:rPr>
              <a:t>)</a:t>
            </a:r>
            <a:r>
              <a:rPr lang="ar-SA" sz="3600" dirty="0" smtClean="0">
                <a:solidFill>
                  <a:srgbClr val="17375E"/>
                </a:solidFill>
                <a:cs typeface="DecoType Naskh Variants" pitchFamily="2" charset="-78"/>
              </a:rPr>
              <a:t>وهي الميزات والقدرات التي تتميز    </a:t>
            </a:r>
            <a:r>
              <a:rPr lang="ar-SA" sz="3600" dirty="0" err="1" smtClean="0">
                <a:solidFill>
                  <a:srgbClr val="17375E"/>
                </a:solidFill>
                <a:cs typeface="DecoType Naskh Variants" pitchFamily="2" charset="-78"/>
              </a:rPr>
              <a:t>بها</a:t>
            </a:r>
            <a:r>
              <a:rPr lang="ar-SA" sz="3600" dirty="0" smtClean="0">
                <a:solidFill>
                  <a:srgbClr val="17375E"/>
                </a:solidFill>
                <a:cs typeface="DecoType Naskh Variants" pitchFamily="2" charset="-78"/>
              </a:rPr>
              <a:t> المؤسسة وتساهم في تعزيز موقفها التنافسي.</a:t>
            </a:r>
          </a:p>
          <a:p>
            <a:pPr>
              <a:buFont typeface="Wingdings" pitchFamily="2" charset="2"/>
              <a:buChar char="×"/>
            </a:pPr>
            <a:r>
              <a:rPr lang="ar-SA" sz="3600" dirty="0" smtClean="0">
                <a:solidFill>
                  <a:srgbClr val="17375E"/>
                </a:solidFill>
                <a:cs typeface="DecoType Naskh Variants" pitchFamily="2" charset="-78"/>
              </a:rPr>
              <a:t>     نقاط الضعف </a:t>
            </a:r>
            <a:r>
              <a:rPr lang="ar-SA" sz="4000" i="1" dirty="0" smtClean="0">
                <a:solidFill>
                  <a:schemeClr val="tx2">
                    <a:lumMod val="75000"/>
                  </a:schemeClr>
                </a:solidFill>
                <a:latin typeface="Gabriola" pitchFamily="82" charset="0"/>
              </a:rPr>
              <a:t>(</a:t>
            </a:r>
            <a:r>
              <a:rPr lang="en-US" sz="4000" i="1" dirty="0" smtClean="0">
                <a:solidFill>
                  <a:schemeClr val="tx2">
                    <a:lumMod val="75000"/>
                  </a:schemeClr>
                </a:solidFill>
                <a:latin typeface="Gabriola" pitchFamily="82" charset="0"/>
              </a:rPr>
              <a:t>Weaknesses</a:t>
            </a:r>
            <a:r>
              <a:rPr lang="ar-SA" sz="4000" i="1" dirty="0" smtClean="0">
                <a:solidFill>
                  <a:schemeClr val="tx2">
                    <a:lumMod val="75000"/>
                  </a:schemeClr>
                </a:solidFill>
                <a:latin typeface="Gabriola" pitchFamily="82" charset="0"/>
              </a:rPr>
              <a:t>)</a:t>
            </a:r>
            <a:r>
              <a:rPr lang="ar-SA" sz="3600" dirty="0" smtClean="0">
                <a:solidFill>
                  <a:srgbClr val="17375E"/>
                </a:solidFill>
                <a:cs typeface="DecoType Naskh Variants" pitchFamily="2" charset="-78"/>
              </a:rPr>
              <a:t>وهي جوانب الخلل والقصور والضعف في بنية المؤسسة التنظيمية وفي مواردها وقدرتها على المنافسة.</a:t>
            </a:r>
          </a:p>
        </p:txBody>
      </p:sp>
      <p:pic>
        <p:nvPicPr>
          <p:cNvPr id="10" name="Picture 10" descr="http://japanologie.arts.kuleuven.be/lab/sites/japanologie.arts.kuleuven.be.ijcm13/files/uploads/inline_images/glossy_3d_blue_arrow_left.png">
            <a:hlinkClick r:id="rId4" action="ppaction://hlinksldjump"/>
          </p:cNvPr>
          <p:cNvPicPr>
            <a:picLocks noChangeAspect="1" noChangeArrowheads="1"/>
          </p:cNvPicPr>
          <p:nvPr/>
        </p:nvPicPr>
        <p:blipFill>
          <a:blip r:embed="rId5"/>
          <a:srcRect/>
          <a:stretch>
            <a:fillRect/>
          </a:stretch>
        </p:blipFill>
        <p:spPr bwMode="auto">
          <a:xfrm>
            <a:off x="0" y="4953000"/>
            <a:ext cx="1905000" cy="1905000"/>
          </a:xfrm>
          <a:prstGeom prst="rect">
            <a:avLst/>
          </a:prstGeom>
          <a:noFill/>
        </p:spPr>
      </p:pic>
    </p:spTree>
    <p:extLst>
      <p:ext uri="{BB962C8B-B14F-4D97-AF65-F5344CB8AC3E}">
        <p14:creationId xmlns:p14="http://schemas.microsoft.com/office/powerpoint/2010/main" val="2896081427"/>
      </p:ext>
    </p:extLst>
  </p:cSld>
  <p:clrMapOvr>
    <a:masterClrMapping/>
  </p:clrMapOvr>
  <p:transition advClick="0"/>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5" name="مربع نص 4"/>
          <p:cNvSpPr txBox="1"/>
          <p:nvPr/>
        </p:nvSpPr>
        <p:spPr>
          <a:xfrm>
            <a:off x="0" y="0"/>
            <a:ext cx="9144000" cy="1323439"/>
          </a:xfrm>
          <a:prstGeom prst="rect">
            <a:avLst/>
          </a:prstGeom>
          <a:noFill/>
        </p:spPr>
        <p:txBody>
          <a:bodyPr wrap="square" rtlCol="1">
            <a:spAutoFit/>
          </a:bodyPr>
          <a:lstStyle/>
          <a:p>
            <a:pPr>
              <a:buFont typeface="Wingdings" pitchFamily="2" charset="2"/>
              <a:buChar char=""/>
            </a:pPr>
            <a:r>
              <a:rPr lang="ar-SA" sz="8000" dirty="0" smtClean="0">
                <a:solidFill>
                  <a:srgbClr val="90B6E4"/>
                </a:solidFill>
                <a:cs typeface="DecoType Naskh Variants" pitchFamily="2" charset="-78"/>
              </a:rPr>
              <a:t>التخطيط الإستراتيجي</a:t>
            </a:r>
          </a:p>
        </p:txBody>
      </p:sp>
      <p:sp>
        <p:nvSpPr>
          <p:cNvPr id="6" name="مستطيل 5"/>
          <p:cNvSpPr/>
          <p:nvPr/>
        </p:nvSpPr>
        <p:spPr>
          <a:xfrm>
            <a:off x="609600" y="1371600"/>
            <a:ext cx="8077200" cy="1538883"/>
          </a:xfrm>
          <a:prstGeom prst="rect">
            <a:avLst/>
          </a:prstGeom>
        </p:spPr>
        <p:txBody>
          <a:bodyPr wrap="square">
            <a:spAutoFit/>
          </a:bodyPr>
          <a:lstStyle/>
          <a:p>
            <a:r>
              <a:rPr lang="ar-SA" sz="3600" dirty="0" smtClean="0">
                <a:solidFill>
                  <a:srgbClr val="17375E"/>
                </a:solidFill>
                <a:cs typeface="DecoType Naskh Variants" pitchFamily="2" charset="-78"/>
              </a:rPr>
              <a:t>تابع التحليل الإستراتيجي (التحليل الرباعي) </a:t>
            </a:r>
            <a:r>
              <a:rPr lang="en-US" sz="4000" i="1" dirty="0" smtClean="0">
                <a:solidFill>
                  <a:schemeClr val="tx2">
                    <a:lumMod val="75000"/>
                  </a:schemeClr>
                </a:solidFill>
                <a:latin typeface="Gabriola" pitchFamily="82" charset="0"/>
              </a:rPr>
              <a:t>SWOT  Analysis</a:t>
            </a:r>
            <a:endParaRPr lang="ar-SA" sz="8800" i="1" dirty="0" smtClean="0">
              <a:solidFill>
                <a:schemeClr val="tx2">
                  <a:lumMod val="75000"/>
                </a:schemeClr>
              </a:solidFill>
              <a:latin typeface="Gabriola" pitchFamily="82" charset="0"/>
            </a:endParaRPr>
          </a:p>
          <a:p>
            <a:endParaRPr lang="ar-SA" dirty="0" smtClean="0">
              <a:solidFill>
                <a:srgbClr val="17375E"/>
              </a:solidFill>
              <a:cs typeface="DecoType Naskh Variants" pitchFamily="2" charset="-78"/>
            </a:endParaRPr>
          </a:p>
          <a:p>
            <a:pPr>
              <a:buFont typeface="Wingdings" pitchFamily="2" charset="2"/>
              <a:buChar char=""/>
            </a:pPr>
            <a:r>
              <a:rPr lang="ar-SA" sz="3600" dirty="0" smtClean="0">
                <a:solidFill>
                  <a:srgbClr val="17375E"/>
                </a:solidFill>
                <a:cs typeface="DecoType Naskh Variants" pitchFamily="2" charset="-78"/>
              </a:rPr>
              <a:t>دراسة وتحليل العوامل الخارجية</a:t>
            </a:r>
          </a:p>
        </p:txBody>
      </p:sp>
      <p:sp>
        <p:nvSpPr>
          <p:cNvPr id="72706" name="AutoShape 2" descr="https://entrprnrshp.com/wp-content/uploads/2014/10/SWOT-analysis.jpg"/>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a:p>
        </p:txBody>
      </p:sp>
      <p:pic>
        <p:nvPicPr>
          <p:cNvPr id="72708" name="Picture 4" descr="https://entrprnrshp.com/wp-content/uploads/2014/10/SWOT-analysis.jpg"/>
          <p:cNvPicPr>
            <a:picLocks noChangeAspect="1" noChangeArrowheads="1"/>
          </p:cNvPicPr>
          <p:nvPr/>
        </p:nvPicPr>
        <p:blipFill>
          <a:blip r:embed="rId2" cstate="print"/>
          <a:srcRect/>
          <a:stretch>
            <a:fillRect/>
          </a:stretch>
        </p:blipFill>
        <p:spPr bwMode="auto">
          <a:xfrm>
            <a:off x="0" y="0"/>
            <a:ext cx="2209800" cy="1296416"/>
          </a:xfrm>
          <a:prstGeom prst="rect">
            <a:avLst/>
          </a:prstGeom>
          <a:noFill/>
        </p:spPr>
      </p:pic>
      <p:pic>
        <p:nvPicPr>
          <p:cNvPr id="72710" name="Picture 6" descr="http://cdn.free-power-point-templates.com/articles/wp-content/uploads/2013/12/What-is-a-SWOT-Analysis.jpg"/>
          <p:cNvPicPr>
            <a:picLocks noChangeAspect="1" noChangeArrowheads="1"/>
          </p:cNvPicPr>
          <p:nvPr/>
        </p:nvPicPr>
        <p:blipFill>
          <a:blip r:embed="rId3"/>
          <a:srcRect/>
          <a:stretch>
            <a:fillRect/>
          </a:stretch>
        </p:blipFill>
        <p:spPr bwMode="auto">
          <a:xfrm>
            <a:off x="1981200" y="5151120"/>
            <a:ext cx="2133600" cy="1706880"/>
          </a:xfrm>
          <a:prstGeom prst="rect">
            <a:avLst/>
          </a:prstGeom>
          <a:noFill/>
        </p:spPr>
      </p:pic>
      <p:sp>
        <p:nvSpPr>
          <p:cNvPr id="9" name="مستطيل 8"/>
          <p:cNvSpPr/>
          <p:nvPr/>
        </p:nvSpPr>
        <p:spPr>
          <a:xfrm>
            <a:off x="0" y="2993410"/>
            <a:ext cx="8382000" cy="2492990"/>
          </a:xfrm>
          <a:prstGeom prst="rect">
            <a:avLst/>
          </a:prstGeom>
        </p:spPr>
        <p:txBody>
          <a:bodyPr wrap="square">
            <a:spAutoFit/>
          </a:bodyPr>
          <a:lstStyle/>
          <a:p>
            <a:pPr>
              <a:buFont typeface="Wingdings" pitchFamily="2" charset="2"/>
              <a:buChar char="×"/>
            </a:pPr>
            <a:r>
              <a:rPr lang="ar-SA" sz="2400" dirty="0" smtClean="0">
                <a:solidFill>
                  <a:srgbClr val="17375E"/>
                </a:solidFill>
                <a:cs typeface="DecoType Naskh Variants" pitchFamily="2" charset="-78"/>
              </a:rPr>
              <a:t>التعرف على الفرص المتاحة </a:t>
            </a:r>
            <a:r>
              <a:rPr lang="ar-SA" sz="2800" i="1" dirty="0" smtClean="0">
                <a:solidFill>
                  <a:schemeClr val="tx2">
                    <a:lumMod val="75000"/>
                  </a:schemeClr>
                </a:solidFill>
                <a:latin typeface="Gabriola" pitchFamily="82" charset="0"/>
              </a:rPr>
              <a:t>(</a:t>
            </a:r>
            <a:r>
              <a:rPr lang="en-US" sz="2800" i="1" dirty="0" smtClean="0">
                <a:solidFill>
                  <a:schemeClr val="tx2">
                    <a:lumMod val="75000"/>
                  </a:schemeClr>
                </a:solidFill>
                <a:latin typeface="Gabriola" pitchFamily="82" charset="0"/>
              </a:rPr>
              <a:t>Opportunities</a:t>
            </a:r>
            <a:r>
              <a:rPr lang="ar-SA" sz="2800" i="1" dirty="0" smtClean="0">
                <a:solidFill>
                  <a:schemeClr val="tx2">
                    <a:lumMod val="75000"/>
                  </a:schemeClr>
                </a:solidFill>
                <a:latin typeface="Gabriola" pitchFamily="82" charset="0"/>
              </a:rPr>
              <a:t>) </a:t>
            </a:r>
            <a:r>
              <a:rPr lang="ar-SA" sz="2400" dirty="0" smtClean="0">
                <a:solidFill>
                  <a:srgbClr val="17375E"/>
                </a:solidFill>
                <a:cs typeface="DecoType Naskh Variants" pitchFamily="2" charset="-78"/>
              </a:rPr>
              <a:t>وهي عوامل خارجية حالية أو مستقبلية في المجتمع المحيط بالمؤسسة والسوق الداخلي والخارجي يساهم استغلالها والاستفادة منها في تحقيق أهداف المؤسسة.</a:t>
            </a:r>
            <a:r>
              <a:rPr lang="ar-SA" sz="2800" i="1" dirty="0" smtClean="0">
                <a:solidFill>
                  <a:schemeClr val="tx2">
                    <a:lumMod val="75000"/>
                  </a:schemeClr>
                </a:solidFill>
                <a:latin typeface="Gabriola" pitchFamily="82" charset="0"/>
              </a:rPr>
              <a:t> </a:t>
            </a:r>
          </a:p>
          <a:p>
            <a:pPr>
              <a:buFont typeface="Wingdings" pitchFamily="2" charset="2"/>
              <a:buChar char="×"/>
            </a:pPr>
            <a:r>
              <a:rPr lang="ar-SA" sz="2400" dirty="0" smtClean="0">
                <a:solidFill>
                  <a:srgbClr val="17375E"/>
                </a:solidFill>
                <a:cs typeface="DecoType Naskh Variants" pitchFamily="2" charset="-78"/>
              </a:rPr>
              <a:t>التعرف على الأخطار والتهديدات </a:t>
            </a:r>
            <a:r>
              <a:rPr lang="ar-SA" sz="2800" i="1" dirty="0" smtClean="0">
                <a:solidFill>
                  <a:schemeClr val="tx2">
                    <a:lumMod val="75000"/>
                  </a:schemeClr>
                </a:solidFill>
                <a:latin typeface="Gabriola" pitchFamily="82" charset="0"/>
              </a:rPr>
              <a:t>(</a:t>
            </a:r>
            <a:r>
              <a:rPr lang="en-US" sz="2800" i="1" dirty="0" smtClean="0">
                <a:solidFill>
                  <a:schemeClr val="tx2">
                    <a:lumMod val="75000"/>
                  </a:schemeClr>
                </a:solidFill>
                <a:latin typeface="Gabriola" pitchFamily="82" charset="0"/>
              </a:rPr>
              <a:t>Threats</a:t>
            </a:r>
            <a:r>
              <a:rPr lang="ar-SA" sz="2800" i="1" dirty="0" smtClean="0">
                <a:solidFill>
                  <a:schemeClr val="tx2">
                    <a:lumMod val="75000"/>
                  </a:schemeClr>
                </a:solidFill>
                <a:latin typeface="Gabriola" pitchFamily="82" charset="0"/>
              </a:rPr>
              <a:t>) </a:t>
            </a:r>
            <a:r>
              <a:rPr lang="ar-SA" sz="2400" dirty="0" smtClean="0">
                <a:solidFill>
                  <a:srgbClr val="17375E"/>
                </a:solidFill>
                <a:cs typeface="DecoType Naskh Variants" pitchFamily="2" charset="-78"/>
              </a:rPr>
              <a:t>وهي العوامل الخارجية المحيطة بالمؤسسة حالية أو مستقبلية قد تؤدي إلى تعثر أو فشل المؤسسة في تحقيق أهدافها وقد تكون هذه الأخطار نابعة عن المجتمع أو تنظيمات رسمية أو منافسين  </a:t>
            </a:r>
          </a:p>
        </p:txBody>
      </p:sp>
      <p:pic>
        <p:nvPicPr>
          <p:cNvPr id="10" name="Picture 10" descr="http://japanologie.arts.kuleuven.be/lab/sites/japanologie.arts.kuleuven.be.ijcm13/files/uploads/inline_images/glossy_3d_blue_arrow_left.png">
            <a:hlinkClick r:id="rId4" action="ppaction://hlinksldjump"/>
          </p:cNvPr>
          <p:cNvPicPr>
            <a:picLocks noChangeAspect="1" noChangeArrowheads="1"/>
          </p:cNvPicPr>
          <p:nvPr/>
        </p:nvPicPr>
        <p:blipFill>
          <a:blip r:embed="rId5"/>
          <a:srcRect/>
          <a:stretch>
            <a:fillRect/>
          </a:stretch>
        </p:blipFill>
        <p:spPr bwMode="auto">
          <a:xfrm>
            <a:off x="0" y="4953000"/>
            <a:ext cx="1905000" cy="1905000"/>
          </a:xfrm>
          <a:prstGeom prst="rect">
            <a:avLst/>
          </a:prstGeom>
          <a:noFill/>
        </p:spPr>
      </p:pic>
    </p:spTree>
    <p:extLst>
      <p:ext uri="{BB962C8B-B14F-4D97-AF65-F5344CB8AC3E}">
        <p14:creationId xmlns:p14="http://schemas.microsoft.com/office/powerpoint/2010/main" val="1840057716"/>
      </p:ext>
    </p:extLst>
  </p:cSld>
  <p:clrMapOvr>
    <a:masterClrMapping/>
  </p:clrMapOvr>
  <p:transition advClick="0"/>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ستطيل 5"/>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3" name="مربع نص 2"/>
          <p:cNvSpPr txBox="1"/>
          <p:nvPr/>
        </p:nvSpPr>
        <p:spPr>
          <a:xfrm>
            <a:off x="5692414" y="6273225"/>
            <a:ext cx="3451586" cy="584775"/>
          </a:xfrm>
          <a:prstGeom prst="rect">
            <a:avLst/>
          </a:prstGeom>
          <a:noFill/>
        </p:spPr>
        <p:txBody>
          <a:bodyPr wrap="none" rtlCol="1">
            <a:spAutoFit/>
          </a:bodyPr>
          <a:lstStyle/>
          <a:p>
            <a:r>
              <a:rPr lang="ar-SA" sz="3200" b="1" dirty="0" smtClean="0">
                <a:solidFill>
                  <a:srgbClr val="7030A0"/>
                </a:solidFill>
                <a:cs typeface="DecoType Naskh Variants" pitchFamily="2" charset="-78"/>
              </a:rPr>
              <a:t>الدكتور هشام عادل </a:t>
            </a:r>
            <a:r>
              <a:rPr lang="ar-SA" sz="3200" b="1" dirty="0" err="1" smtClean="0">
                <a:solidFill>
                  <a:srgbClr val="7030A0"/>
                </a:solidFill>
                <a:cs typeface="DecoType Naskh Variants" pitchFamily="2" charset="-78"/>
              </a:rPr>
              <a:t>عبهري</a:t>
            </a:r>
            <a:endParaRPr lang="ar-SA" sz="3200" b="1" dirty="0" smtClean="0">
              <a:solidFill>
                <a:srgbClr val="7030A0"/>
              </a:solidFill>
              <a:cs typeface="DecoType Naskh Variants" pitchFamily="2" charset="-78"/>
            </a:endParaRPr>
          </a:p>
        </p:txBody>
      </p:sp>
      <p:sp>
        <p:nvSpPr>
          <p:cNvPr id="8" name="مستطيل 7"/>
          <p:cNvSpPr/>
          <p:nvPr/>
        </p:nvSpPr>
        <p:spPr>
          <a:xfrm>
            <a:off x="304801" y="381000"/>
            <a:ext cx="8839200" cy="6124754"/>
          </a:xfrm>
          <a:prstGeom prst="rect">
            <a:avLst/>
          </a:prstGeom>
        </p:spPr>
        <p:txBody>
          <a:bodyPr wrap="square">
            <a:spAutoFit/>
          </a:bodyPr>
          <a:lstStyle/>
          <a:p>
            <a:pPr algn="ctr"/>
            <a:r>
              <a:rPr lang="ar-SA" sz="4400" dirty="0" smtClean="0">
                <a:solidFill>
                  <a:srgbClr val="C00000"/>
                </a:solidFill>
                <a:cs typeface="DecoType Naskh Variants" pitchFamily="2" charset="-78"/>
              </a:rPr>
              <a:t> </a:t>
            </a:r>
            <a:r>
              <a:rPr lang="ar-SA" sz="4400" dirty="0" smtClean="0">
                <a:solidFill>
                  <a:srgbClr val="17375E"/>
                </a:solidFill>
                <a:cs typeface="DecoType Naskh Variants" pitchFamily="2" charset="-78"/>
              </a:rPr>
              <a:t>الأهداف الإستراتيجية لجامعة الملك سعود</a:t>
            </a:r>
            <a:endParaRPr lang="ar-SA" sz="3600" dirty="0" smtClean="0">
              <a:solidFill>
                <a:srgbClr val="17375E"/>
              </a:solidFill>
              <a:cs typeface="DecoType Naskh Variants" pitchFamily="2" charset="-78"/>
            </a:endParaRPr>
          </a:p>
          <a:p>
            <a:pPr algn="ctr"/>
            <a:endParaRPr lang="ar-SA" sz="2800" dirty="0" smtClean="0">
              <a:solidFill>
                <a:srgbClr val="C00000"/>
              </a:solidFill>
              <a:cs typeface="DecoType Naskh Variants" pitchFamily="2" charset="-78"/>
            </a:endParaRPr>
          </a:p>
          <a:p>
            <a:pPr marL="4763" indent="4763"/>
            <a:r>
              <a:rPr lang="ar-SA" sz="3200" dirty="0" smtClean="0">
                <a:solidFill>
                  <a:srgbClr val="17375E"/>
                </a:solidFill>
                <a:cs typeface="DecoType Naskh Variants" pitchFamily="2" charset="-78"/>
              </a:rPr>
              <a:t>الهدف الإستراتيجي الأول: الإجادة في جميع المجالات ، والتميز في مجالات محددة.</a:t>
            </a:r>
          </a:p>
          <a:p>
            <a:pPr marL="4763" indent="4763"/>
            <a:r>
              <a:rPr lang="ar-SA" sz="3200" dirty="0" smtClean="0">
                <a:solidFill>
                  <a:srgbClr val="17375E"/>
                </a:solidFill>
                <a:cs typeface="DecoType Naskh Variants" pitchFamily="2" charset="-78"/>
              </a:rPr>
              <a:t>الهدف الإستراتيجي الثاني:أعضاء هيئة تدريس متميزون.</a:t>
            </a:r>
          </a:p>
          <a:p>
            <a:pPr marL="4763" indent="4763"/>
            <a:r>
              <a:rPr lang="ar-SA" sz="3200" dirty="0" smtClean="0">
                <a:solidFill>
                  <a:srgbClr val="17375E"/>
                </a:solidFill>
                <a:cs typeface="DecoType Naskh Variants" pitchFamily="2" charset="-78"/>
              </a:rPr>
              <a:t>الهدف الإستراتيجي الثالث:الكيف وليس الكم</a:t>
            </a:r>
          </a:p>
          <a:p>
            <a:pPr marL="4763" indent="4763"/>
            <a:r>
              <a:rPr lang="ar-SA" sz="3200" dirty="0" smtClean="0">
                <a:solidFill>
                  <a:srgbClr val="17375E"/>
                </a:solidFill>
                <a:cs typeface="DecoType Naskh Variants" pitchFamily="2" charset="-78"/>
              </a:rPr>
              <a:t>الهدف الإستراتيجي الرابع:تعزيز قدرات الخرجين</a:t>
            </a:r>
          </a:p>
          <a:p>
            <a:pPr marL="4763" indent="4763"/>
            <a:r>
              <a:rPr lang="ar-SA" sz="3200" dirty="0" smtClean="0">
                <a:solidFill>
                  <a:srgbClr val="17375E"/>
                </a:solidFill>
                <a:cs typeface="DecoType Naskh Variants" pitchFamily="2" charset="-78"/>
              </a:rPr>
              <a:t>الهدف الإستراتيجي الخامس:بناء جسور التواصل</a:t>
            </a:r>
          </a:p>
          <a:p>
            <a:pPr marL="4763" indent="4763"/>
            <a:r>
              <a:rPr lang="ar-SA" sz="3200" dirty="0" smtClean="0">
                <a:solidFill>
                  <a:srgbClr val="17375E"/>
                </a:solidFill>
                <a:cs typeface="DecoType Naskh Variants" pitchFamily="2" charset="-78"/>
              </a:rPr>
              <a:t>الهدف الإستراتيجي السادس:بيئة تعليمية داعمة</a:t>
            </a:r>
          </a:p>
          <a:p>
            <a:pPr marL="4763" indent="4763"/>
            <a:r>
              <a:rPr lang="ar-SA" sz="3200" dirty="0" smtClean="0">
                <a:solidFill>
                  <a:srgbClr val="17375E"/>
                </a:solidFill>
                <a:cs typeface="DecoType Naskh Variants" pitchFamily="2" charset="-78"/>
              </a:rPr>
              <a:t>الهدف الإستراتيجي السابع:مستقبل مالي مستدام</a:t>
            </a:r>
          </a:p>
          <a:p>
            <a:pPr marL="4763" indent="4763"/>
            <a:r>
              <a:rPr lang="ar-SA" sz="3200" dirty="0" smtClean="0">
                <a:solidFill>
                  <a:srgbClr val="17375E"/>
                </a:solidFill>
                <a:cs typeface="DecoType Naskh Variants" pitchFamily="2" charset="-78"/>
              </a:rPr>
              <a:t>الهدف الإستراتيجي الثامن:المرونة والمسائلة</a:t>
            </a:r>
          </a:p>
          <a:p>
            <a:pPr marL="4763" indent="4763"/>
            <a:r>
              <a:rPr lang="ar-SA" sz="4800" dirty="0" smtClean="0">
                <a:solidFill>
                  <a:srgbClr val="990099"/>
                </a:solidFill>
                <a:cs typeface="DecoType Naskh Variants" pitchFamily="2" charset="-78"/>
              </a:rPr>
              <a:t>الهدف الإستراتيجي التاسع:</a:t>
            </a:r>
            <a:r>
              <a:rPr lang="ar-SA" sz="4800" dirty="0" smtClean="0">
                <a:solidFill>
                  <a:srgbClr val="C00000"/>
                </a:solidFill>
                <a:cs typeface="DecoType Naskh Variants" pitchFamily="2" charset="-78"/>
              </a:rPr>
              <a:t>بناء هيكل إداري داعم</a:t>
            </a:r>
          </a:p>
          <a:p>
            <a:pPr marL="4763" indent="4763"/>
            <a:endParaRPr lang="ar-SA" sz="1600" dirty="0" smtClean="0">
              <a:solidFill>
                <a:srgbClr val="990099"/>
              </a:solidFill>
              <a:cs typeface="DecoType Naskh Variants" pitchFamily="2" charset="-78"/>
            </a:endParaRPr>
          </a:p>
        </p:txBody>
      </p:sp>
      <p:pic>
        <p:nvPicPr>
          <p:cNvPr id="7170" name="Picture 2" descr="http://static-p3.fotolia.com/jpg/00/05/09/00/400_F_5090081_0PylQ2mQd4sOIj5NcwmJcp7hLearFMK6.jpg"/>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rot="20526200" flipH="1">
            <a:off x="548614" y="2312179"/>
            <a:ext cx="2988169" cy="2988168"/>
          </a:xfrm>
          <a:prstGeom prst="rect">
            <a:avLst/>
          </a:prstGeom>
          <a:noFill/>
        </p:spPr>
      </p:pic>
    </p:spTree>
    <p:extLst>
      <p:ext uri="{BB962C8B-B14F-4D97-AF65-F5344CB8AC3E}">
        <p14:creationId xmlns:p14="http://schemas.microsoft.com/office/powerpoint/2010/main" val="2344782131"/>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مستطيل 8"/>
          <p:cNvSpPr/>
          <p:nvPr/>
        </p:nvSpPr>
        <p:spPr bwMode="auto">
          <a:xfrm>
            <a:off x="359"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3" name="مربع نص 2"/>
          <p:cNvSpPr txBox="1"/>
          <p:nvPr/>
        </p:nvSpPr>
        <p:spPr>
          <a:xfrm>
            <a:off x="5692414" y="6273225"/>
            <a:ext cx="3451586" cy="584775"/>
          </a:xfrm>
          <a:prstGeom prst="rect">
            <a:avLst/>
          </a:prstGeom>
          <a:noFill/>
        </p:spPr>
        <p:txBody>
          <a:bodyPr wrap="none" rtlCol="1">
            <a:spAutoFit/>
          </a:bodyPr>
          <a:lstStyle/>
          <a:p>
            <a:r>
              <a:rPr lang="ar-SA" sz="3200" b="1" dirty="0" smtClean="0">
                <a:solidFill>
                  <a:srgbClr val="7030A0"/>
                </a:solidFill>
                <a:cs typeface="DecoType Naskh Variants" pitchFamily="2" charset="-78"/>
              </a:rPr>
              <a:t>الدكتور هشام عادل </a:t>
            </a:r>
            <a:r>
              <a:rPr lang="ar-SA" sz="3200" b="1" dirty="0" err="1" smtClean="0">
                <a:solidFill>
                  <a:srgbClr val="7030A0"/>
                </a:solidFill>
                <a:cs typeface="DecoType Naskh Variants" pitchFamily="2" charset="-78"/>
              </a:rPr>
              <a:t>عبهري</a:t>
            </a:r>
            <a:endParaRPr lang="ar-SA" sz="3200" b="1" dirty="0" smtClean="0">
              <a:solidFill>
                <a:srgbClr val="7030A0"/>
              </a:solidFill>
              <a:cs typeface="DecoType Naskh Variants" pitchFamily="2" charset="-78"/>
            </a:endParaRPr>
          </a:p>
        </p:txBody>
      </p:sp>
      <p:sp>
        <p:nvSpPr>
          <p:cNvPr id="6" name="مستطيل 5"/>
          <p:cNvSpPr/>
          <p:nvPr/>
        </p:nvSpPr>
        <p:spPr>
          <a:xfrm>
            <a:off x="304800" y="0"/>
            <a:ext cx="8534399" cy="769441"/>
          </a:xfrm>
          <a:prstGeom prst="rect">
            <a:avLst/>
          </a:prstGeom>
        </p:spPr>
        <p:txBody>
          <a:bodyPr wrap="square">
            <a:spAutoFit/>
          </a:bodyPr>
          <a:lstStyle/>
          <a:p>
            <a:pPr algn="ctr"/>
            <a:r>
              <a:rPr lang="ar-SA" sz="4400" dirty="0" smtClean="0">
                <a:solidFill>
                  <a:srgbClr val="C00000"/>
                </a:solidFill>
                <a:cs typeface="DecoType Naskh Variants" pitchFamily="2" charset="-78"/>
              </a:rPr>
              <a:t> </a:t>
            </a:r>
            <a:r>
              <a:rPr lang="ar-SA" sz="4400" dirty="0" smtClean="0">
                <a:solidFill>
                  <a:srgbClr val="17375E"/>
                </a:solidFill>
                <a:cs typeface="DecoType Naskh Variants" pitchFamily="2" charset="-78"/>
              </a:rPr>
              <a:t>الهيكل التنظيمي لجامعة الملك سعود</a:t>
            </a:r>
          </a:p>
        </p:txBody>
      </p:sp>
      <p:pic>
        <p:nvPicPr>
          <p:cNvPr id="2" name="صورة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0" y="914400"/>
            <a:ext cx="7805201" cy="5518582"/>
          </a:xfrm>
          <a:prstGeom prst="rect">
            <a:avLst/>
          </a:prstGeom>
        </p:spPr>
      </p:pic>
      <p:sp>
        <p:nvSpPr>
          <p:cNvPr id="7" name="شكل بيضاوي 6"/>
          <p:cNvSpPr/>
          <p:nvPr/>
        </p:nvSpPr>
        <p:spPr>
          <a:xfrm>
            <a:off x="2286000" y="2667000"/>
            <a:ext cx="1295400" cy="2286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شكل بيضاوي 7"/>
          <p:cNvSpPr/>
          <p:nvPr/>
        </p:nvSpPr>
        <p:spPr>
          <a:xfrm>
            <a:off x="2944357" y="2895600"/>
            <a:ext cx="609600" cy="2286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1881332798"/>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ستطيل 6"/>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3" name="مربع نص 2"/>
          <p:cNvSpPr txBox="1"/>
          <p:nvPr/>
        </p:nvSpPr>
        <p:spPr>
          <a:xfrm>
            <a:off x="0" y="6273225"/>
            <a:ext cx="3451586" cy="584775"/>
          </a:xfrm>
          <a:prstGeom prst="rect">
            <a:avLst/>
          </a:prstGeom>
          <a:noFill/>
        </p:spPr>
        <p:txBody>
          <a:bodyPr wrap="none" rtlCol="1">
            <a:spAutoFit/>
          </a:bodyPr>
          <a:lstStyle/>
          <a:p>
            <a:r>
              <a:rPr lang="ar-SA" sz="3200" b="1" dirty="0" smtClean="0">
                <a:solidFill>
                  <a:srgbClr val="7030A0"/>
                </a:solidFill>
                <a:cs typeface="DecoType Naskh Variants" pitchFamily="2" charset="-78"/>
              </a:rPr>
              <a:t>الدكتور هشام عادل </a:t>
            </a:r>
            <a:r>
              <a:rPr lang="ar-SA" sz="3200" b="1" dirty="0" err="1" smtClean="0">
                <a:solidFill>
                  <a:srgbClr val="7030A0"/>
                </a:solidFill>
                <a:cs typeface="DecoType Naskh Variants" pitchFamily="2" charset="-78"/>
              </a:rPr>
              <a:t>عبهري</a:t>
            </a:r>
            <a:endParaRPr lang="ar-SA" sz="3200" b="1" dirty="0" smtClean="0">
              <a:solidFill>
                <a:srgbClr val="7030A0"/>
              </a:solidFill>
              <a:cs typeface="DecoType Naskh Variants" pitchFamily="2" charset="-78"/>
            </a:endParaRPr>
          </a:p>
        </p:txBody>
      </p:sp>
      <p:sp>
        <p:nvSpPr>
          <p:cNvPr id="8" name="مستطيل 7"/>
          <p:cNvSpPr/>
          <p:nvPr/>
        </p:nvSpPr>
        <p:spPr>
          <a:xfrm>
            <a:off x="0" y="228601"/>
            <a:ext cx="9144000" cy="6001643"/>
          </a:xfrm>
          <a:prstGeom prst="rect">
            <a:avLst/>
          </a:prstGeom>
        </p:spPr>
        <p:txBody>
          <a:bodyPr wrap="square">
            <a:spAutoFit/>
          </a:bodyPr>
          <a:lstStyle/>
          <a:p>
            <a:pPr algn="ctr"/>
            <a:r>
              <a:rPr lang="ar-SA" sz="4400" dirty="0" smtClean="0">
                <a:solidFill>
                  <a:srgbClr val="C00000"/>
                </a:solidFill>
                <a:cs typeface="DecoType Naskh Variants" pitchFamily="2" charset="-78"/>
              </a:rPr>
              <a:t> </a:t>
            </a:r>
            <a:r>
              <a:rPr lang="ar-SA" sz="4400" dirty="0" smtClean="0">
                <a:solidFill>
                  <a:srgbClr val="17375E"/>
                </a:solidFill>
                <a:cs typeface="DecoType Naskh Variants" pitchFamily="2" charset="-78"/>
              </a:rPr>
              <a:t>الأهداف الإستراتيجية لعمادة الجودة</a:t>
            </a:r>
          </a:p>
          <a:p>
            <a:pPr algn="ctr"/>
            <a:endParaRPr lang="ar-SA" sz="2000" dirty="0" smtClean="0">
              <a:solidFill>
                <a:srgbClr val="C00000"/>
              </a:solidFill>
              <a:cs typeface="DecoType Naskh Variants" pitchFamily="2" charset="-78"/>
            </a:endParaRPr>
          </a:p>
          <a:p>
            <a:pPr marL="4763" indent="4763"/>
            <a:r>
              <a:rPr lang="ar-SA" sz="4800" dirty="0" smtClean="0">
                <a:solidFill>
                  <a:srgbClr val="990099"/>
                </a:solidFill>
                <a:cs typeface="DecoType Naskh Variants" pitchFamily="2" charset="-78"/>
              </a:rPr>
              <a:t>الهدف الأول:</a:t>
            </a:r>
            <a:r>
              <a:rPr lang="ar-SA" sz="4800" dirty="0" smtClean="0">
                <a:solidFill>
                  <a:srgbClr val="C00000"/>
                </a:solidFill>
                <a:cs typeface="DecoType Naskh Variants" pitchFamily="2" charset="-78"/>
              </a:rPr>
              <a:t> تطوير العمل الإداري لرفع كفاءة الأداء وزيادة الإنتاجية في الوحدات الإدارية المختلفة بالجامعة.</a:t>
            </a:r>
          </a:p>
          <a:p>
            <a:pPr marL="4763" lvl="0" indent="4763"/>
            <a:r>
              <a:rPr lang="ar-SA" sz="2800" dirty="0" smtClean="0">
                <a:solidFill>
                  <a:srgbClr val="17375E"/>
                </a:solidFill>
                <a:cs typeface="DecoType Naskh Variants" pitchFamily="2" charset="-78"/>
              </a:rPr>
              <a:t>الهدف الثاني: إيجاد نظام شامل وفاعل للتقويم الذاتي وضمان الجودة.</a:t>
            </a:r>
          </a:p>
          <a:p>
            <a:pPr marL="4763" lvl="0" indent="4763"/>
            <a:r>
              <a:rPr lang="ar-SA" sz="2800" dirty="0" smtClean="0">
                <a:solidFill>
                  <a:srgbClr val="17375E"/>
                </a:solidFill>
                <a:cs typeface="DecoType Naskh Variants" pitchFamily="2" charset="-78"/>
              </a:rPr>
              <a:t>الهدف الثالث: تحسين قدرات منسوبي الجامعة في مجال تطبيقات الجودة.</a:t>
            </a:r>
          </a:p>
          <a:p>
            <a:pPr marL="4763" lvl="0" indent="4763"/>
            <a:r>
              <a:rPr lang="ar-SA" sz="2800" dirty="0" smtClean="0">
                <a:solidFill>
                  <a:srgbClr val="17375E"/>
                </a:solidFill>
                <a:cs typeface="DecoType Naskh Variants" pitchFamily="2" charset="-78"/>
              </a:rPr>
              <a:t>الهدف الرابع: تطوير نظام لتبادل المعرفة والمعلومات مع الخبراء والمختصين في مجال الجودة، إضافة إلى التعاون والتنسيق مع وحدات ومراكز وهيئات ومنظمات الجودة محلياً، وإقليمياً، ودولياً.</a:t>
            </a:r>
          </a:p>
          <a:p>
            <a:pPr marL="4763" lvl="0" indent="4763"/>
            <a:r>
              <a:rPr lang="ar-SA" sz="2800" dirty="0" smtClean="0">
                <a:solidFill>
                  <a:srgbClr val="17375E"/>
                </a:solidFill>
                <a:cs typeface="DecoType Naskh Variants" pitchFamily="2" charset="-78"/>
              </a:rPr>
              <a:t>الهدف الخامس: تحقيق الاعتماد الأكاديمي ومستوى عال من التصنيف العالمي لكسب ثقة المجتمع.</a:t>
            </a:r>
          </a:p>
          <a:p>
            <a:pPr marL="4763" lvl="0" indent="4763"/>
            <a:r>
              <a:rPr lang="ar-SA" sz="2800" dirty="0" smtClean="0">
                <a:solidFill>
                  <a:srgbClr val="17375E"/>
                </a:solidFill>
                <a:cs typeface="DecoType Naskh Variants" pitchFamily="2" charset="-78"/>
              </a:rPr>
              <a:t>الهدف الإستراتيجي السادس: دعم وتشجيع الإبداع والتميز وتنمية روح المنافسة في الجامعة.</a:t>
            </a:r>
          </a:p>
          <a:p>
            <a:pPr marL="4763" lvl="0" indent="4763"/>
            <a:r>
              <a:rPr lang="ar-SA" sz="2800" dirty="0" smtClean="0">
                <a:solidFill>
                  <a:srgbClr val="17375E"/>
                </a:solidFill>
                <a:cs typeface="DecoType Naskh Variants" pitchFamily="2" charset="-78"/>
              </a:rPr>
              <a:t>الهدف الإستراتيجي السابع: التحسين المستمر لضمان التوافق مع معايير الجودة.</a:t>
            </a:r>
          </a:p>
          <a:p>
            <a:pPr marL="4763" indent="4763"/>
            <a:r>
              <a:rPr lang="ar-SA" sz="2800" dirty="0" smtClean="0">
                <a:solidFill>
                  <a:srgbClr val="17375E"/>
                </a:solidFill>
                <a:cs typeface="DecoType Naskh Variants" pitchFamily="2" charset="-78"/>
              </a:rPr>
              <a:t>الهدف الإستراتيجي الثامن: ضمان موائمة مخرجات الجامعة لاحتياجات سوق العمل.</a:t>
            </a:r>
          </a:p>
        </p:txBody>
      </p:sp>
      <p:pic>
        <p:nvPicPr>
          <p:cNvPr id="41986" name="Picture 2" descr="strategies works as guidelines for managers"/>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76200" y="0"/>
            <a:ext cx="1656543" cy="1222497"/>
          </a:xfrm>
          <a:prstGeom prst="rect">
            <a:avLst/>
          </a:prstGeom>
          <a:noFill/>
        </p:spPr>
      </p:pic>
      <p:pic>
        <p:nvPicPr>
          <p:cNvPr id="41987" name="Picture 3" descr="D:\العمادة\شعار العمادة مربع هشام 1.png"/>
          <p:cNvPicPr>
            <a:picLocks noChangeAspect="1" noChangeArrowheads="1"/>
          </p:cNvPicPr>
          <p:nvPr/>
        </p:nvPicPr>
        <p:blipFill>
          <a:blip r:embed="rId3">
            <a:clrChange>
              <a:clrFrom>
                <a:srgbClr val="F6F6F6"/>
              </a:clrFrom>
              <a:clrTo>
                <a:srgbClr val="F6F6F6">
                  <a:alpha val="0"/>
                </a:srgbClr>
              </a:clrTo>
            </a:clrChange>
          </a:blip>
          <a:srcRect/>
          <a:stretch>
            <a:fillRect/>
          </a:stretch>
        </p:blipFill>
        <p:spPr bwMode="auto">
          <a:xfrm>
            <a:off x="7934325" y="0"/>
            <a:ext cx="1209675" cy="1237272"/>
          </a:xfrm>
          <a:prstGeom prst="rect">
            <a:avLst/>
          </a:prstGeom>
          <a:noFill/>
        </p:spPr>
      </p:pic>
    </p:spTree>
    <p:extLst>
      <p:ext uri="{BB962C8B-B14F-4D97-AF65-F5344CB8AC3E}">
        <p14:creationId xmlns:p14="http://schemas.microsoft.com/office/powerpoint/2010/main" val="644520410"/>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مستطيل 7"/>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3" name="مربع نص 2"/>
          <p:cNvSpPr txBox="1"/>
          <p:nvPr/>
        </p:nvSpPr>
        <p:spPr>
          <a:xfrm>
            <a:off x="5692414" y="6273225"/>
            <a:ext cx="3451586" cy="584775"/>
          </a:xfrm>
          <a:prstGeom prst="rect">
            <a:avLst/>
          </a:prstGeom>
          <a:noFill/>
        </p:spPr>
        <p:txBody>
          <a:bodyPr wrap="none" rtlCol="1">
            <a:spAutoFit/>
          </a:bodyPr>
          <a:lstStyle/>
          <a:p>
            <a:r>
              <a:rPr lang="ar-SA" sz="3200" b="1" dirty="0" smtClean="0">
                <a:solidFill>
                  <a:srgbClr val="7030A0"/>
                </a:solidFill>
                <a:cs typeface="DecoType Naskh Variants" pitchFamily="2" charset="-78"/>
              </a:rPr>
              <a:t>الدكتور هشام عادل </a:t>
            </a:r>
            <a:r>
              <a:rPr lang="ar-SA" sz="3200" b="1" dirty="0" err="1" smtClean="0">
                <a:solidFill>
                  <a:srgbClr val="7030A0"/>
                </a:solidFill>
                <a:cs typeface="DecoType Naskh Variants" pitchFamily="2" charset="-78"/>
              </a:rPr>
              <a:t>عبهري</a:t>
            </a:r>
            <a:endParaRPr lang="ar-SA" sz="3200" b="1" dirty="0" smtClean="0">
              <a:solidFill>
                <a:srgbClr val="7030A0"/>
              </a:solidFill>
              <a:cs typeface="DecoType Naskh Variants" pitchFamily="2" charset="-78"/>
            </a:endParaRPr>
          </a:p>
        </p:txBody>
      </p:sp>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7003"/>
            <a:ext cx="9144000" cy="6783993"/>
          </a:xfrm>
          <a:prstGeom prst="rect">
            <a:avLst/>
          </a:prstGeom>
        </p:spPr>
      </p:pic>
      <p:sp>
        <p:nvSpPr>
          <p:cNvPr id="7" name="شكل بيضاوي 6"/>
          <p:cNvSpPr/>
          <p:nvPr/>
        </p:nvSpPr>
        <p:spPr>
          <a:xfrm>
            <a:off x="4343400" y="2469314"/>
            <a:ext cx="2362200" cy="6858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 name="شكل بيضاوي 4"/>
          <p:cNvSpPr/>
          <p:nvPr/>
        </p:nvSpPr>
        <p:spPr>
          <a:xfrm>
            <a:off x="4762500" y="3505200"/>
            <a:ext cx="1524000" cy="6096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1296722375"/>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ستطيل 6"/>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3" name="مربع نص 2"/>
          <p:cNvSpPr txBox="1"/>
          <p:nvPr/>
        </p:nvSpPr>
        <p:spPr>
          <a:xfrm>
            <a:off x="5692414" y="6273225"/>
            <a:ext cx="3451586" cy="584775"/>
          </a:xfrm>
          <a:prstGeom prst="rect">
            <a:avLst/>
          </a:prstGeom>
          <a:noFill/>
        </p:spPr>
        <p:txBody>
          <a:bodyPr wrap="none" rtlCol="1">
            <a:spAutoFit/>
          </a:bodyPr>
          <a:lstStyle/>
          <a:p>
            <a:r>
              <a:rPr lang="ar-SA" sz="3200" b="1" dirty="0" smtClean="0">
                <a:solidFill>
                  <a:srgbClr val="7030A0"/>
                </a:solidFill>
                <a:cs typeface="DecoType Naskh Variants" pitchFamily="2" charset="-78"/>
              </a:rPr>
              <a:t>الدكتور هشام عادل </a:t>
            </a:r>
            <a:r>
              <a:rPr lang="ar-SA" sz="3200" b="1" dirty="0" err="1" smtClean="0">
                <a:solidFill>
                  <a:srgbClr val="7030A0"/>
                </a:solidFill>
                <a:cs typeface="DecoType Naskh Variants" pitchFamily="2" charset="-78"/>
              </a:rPr>
              <a:t>عبهري</a:t>
            </a:r>
            <a:endParaRPr lang="ar-SA" sz="3200" b="1" dirty="0" smtClean="0">
              <a:solidFill>
                <a:srgbClr val="7030A0"/>
              </a:solidFill>
              <a:cs typeface="DecoType Naskh Variants" pitchFamily="2" charset="-78"/>
            </a:endParaRPr>
          </a:p>
        </p:txBody>
      </p:sp>
      <p:graphicFrame>
        <p:nvGraphicFramePr>
          <p:cNvPr id="5" name="جدول 4"/>
          <p:cNvGraphicFramePr>
            <a:graphicFrameLocks noGrp="1"/>
          </p:cNvGraphicFramePr>
          <p:nvPr/>
        </p:nvGraphicFramePr>
        <p:xfrm>
          <a:off x="381000" y="2286000"/>
          <a:ext cx="8305799" cy="2494280"/>
        </p:xfrm>
        <a:graphic>
          <a:graphicData uri="http://schemas.openxmlformats.org/drawingml/2006/table">
            <a:tbl>
              <a:tblPr rtl="1" firstRow="1" bandRow="1">
                <a:tableStyleId>{5C22544A-7EE6-4342-B048-85BDC9FD1C3A}</a:tableStyleId>
              </a:tblPr>
              <a:tblGrid>
                <a:gridCol w="628397">
                  <a:extLst>
                    <a:ext uri="{9D8B030D-6E8A-4147-A177-3AD203B41FA5}">
                      <a16:colId xmlns:a16="http://schemas.microsoft.com/office/drawing/2014/main" val="20000"/>
                    </a:ext>
                  </a:extLst>
                </a:gridCol>
                <a:gridCol w="1972182">
                  <a:extLst>
                    <a:ext uri="{9D8B030D-6E8A-4147-A177-3AD203B41FA5}">
                      <a16:colId xmlns:a16="http://schemas.microsoft.com/office/drawing/2014/main" val="20001"/>
                    </a:ext>
                  </a:extLst>
                </a:gridCol>
                <a:gridCol w="5705220">
                  <a:extLst>
                    <a:ext uri="{9D8B030D-6E8A-4147-A177-3AD203B41FA5}">
                      <a16:colId xmlns:a16="http://schemas.microsoft.com/office/drawing/2014/main" val="20002"/>
                    </a:ext>
                  </a:extLst>
                </a:gridCol>
              </a:tblGrid>
              <a:tr h="370840">
                <a:tc>
                  <a:txBody>
                    <a:bodyPr/>
                    <a:lstStyle/>
                    <a:p>
                      <a:pPr algn="ctr" rtl="1"/>
                      <a:r>
                        <a:rPr lang="ar-SA" dirty="0" smtClean="0"/>
                        <a:t>م</a:t>
                      </a:r>
                      <a:endParaRPr lang="ar-SA" dirty="0"/>
                    </a:p>
                  </a:txBody>
                  <a:tcPr/>
                </a:tc>
                <a:tc>
                  <a:txBody>
                    <a:bodyPr/>
                    <a:lstStyle/>
                    <a:p>
                      <a:pPr algn="ctr" rtl="1"/>
                      <a:r>
                        <a:rPr lang="ar-SA" dirty="0" smtClean="0"/>
                        <a:t>الهدف الإستراتيجي</a:t>
                      </a:r>
                      <a:endParaRPr lang="ar-SA" dirty="0"/>
                    </a:p>
                  </a:txBody>
                  <a:tcPr/>
                </a:tc>
                <a:tc>
                  <a:txBody>
                    <a:bodyPr/>
                    <a:lstStyle/>
                    <a:p>
                      <a:pPr rtl="1"/>
                      <a:r>
                        <a:rPr lang="ar-SA" dirty="0" smtClean="0"/>
                        <a:t>المبادرات</a:t>
                      </a:r>
                      <a:endParaRPr lang="ar-SA" dirty="0"/>
                    </a:p>
                  </a:txBody>
                  <a:tcPr/>
                </a:tc>
                <a:extLst>
                  <a:ext uri="{0D108BD9-81ED-4DB2-BD59-A6C34878D82A}">
                    <a16:rowId xmlns:a16="http://schemas.microsoft.com/office/drawing/2014/main" val="10000"/>
                  </a:ext>
                </a:extLst>
              </a:tr>
              <a:tr h="370840">
                <a:tc rowSpan="5">
                  <a:txBody>
                    <a:bodyPr/>
                    <a:lstStyle/>
                    <a:p>
                      <a:pPr algn="ctr" rtl="1"/>
                      <a:endParaRPr lang="ar-SA" dirty="0" smtClean="0"/>
                    </a:p>
                    <a:p>
                      <a:pPr algn="ctr" rtl="1"/>
                      <a:endParaRPr lang="ar-SA" dirty="0" smtClean="0"/>
                    </a:p>
                    <a:p>
                      <a:pPr algn="ctr" rtl="1"/>
                      <a:r>
                        <a:rPr lang="ar-SA" smtClean="0"/>
                        <a:t>9</a:t>
                      </a:r>
                      <a:endParaRPr lang="ar-SA" dirty="0" smtClean="0"/>
                    </a:p>
                    <a:p>
                      <a:pPr algn="ctr" rtl="1"/>
                      <a:endParaRPr lang="ar-SA" dirty="0" smtClean="0"/>
                    </a:p>
                    <a:p>
                      <a:pPr algn="ctr" rtl="1"/>
                      <a:endParaRPr lang="ar-SA" dirty="0" smtClean="0"/>
                    </a:p>
                    <a:p>
                      <a:pPr algn="ctr" rtl="1"/>
                      <a:endParaRPr lang="ar-SA" dirty="0" smtClean="0"/>
                    </a:p>
                    <a:p>
                      <a:pPr algn="ctr" rtl="1"/>
                      <a:endParaRPr lang="ar-SA" dirty="0"/>
                    </a:p>
                  </a:txBody>
                  <a:tcPr/>
                </a:tc>
                <a:tc rowSpan="5">
                  <a:txBody>
                    <a:bodyPr/>
                    <a:lstStyle/>
                    <a:p>
                      <a:pPr algn="ctr" rtl="1"/>
                      <a:endParaRPr lang="ar-SA" dirty="0" smtClean="0"/>
                    </a:p>
                    <a:p>
                      <a:pPr algn="ctr" rtl="1"/>
                      <a:endParaRPr lang="ar-SA" dirty="0" smtClean="0"/>
                    </a:p>
                    <a:p>
                      <a:pPr algn="ctr" rtl="1"/>
                      <a:r>
                        <a:rPr lang="ar-SA" dirty="0" smtClean="0"/>
                        <a:t>بناء تنظيم إداري داعم</a:t>
                      </a:r>
                      <a:endParaRPr lang="ar-SA" dirty="0"/>
                    </a:p>
                  </a:txBody>
                  <a:tcPr/>
                </a:tc>
                <a:tc>
                  <a:txBody>
                    <a:bodyPr/>
                    <a:lstStyle/>
                    <a:p>
                      <a:pPr algn="r" rtl="1"/>
                      <a:r>
                        <a:rPr lang="ar-SA" dirty="0" smtClean="0"/>
                        <a:t>9.1 تنظيم الكليات التكميلية لتصبح كليات مستقلة</a:t>
                      </a:r>
                      <a:endParaRPr lang="ar-SA" dirty="0"/>
                    </a:p>
                  </a:txBody>
                  <a:tcPr/>
                </a:tc>
                <a:extLst>
                  <a:ext uri="{0D108BD9-81ED-4DB2-BD59-A6C34878D82A}">
                    <a16:rowId xmlns:a16="http://schemas.microsoft.com/office/drawing/2014/main" val="10001"/>
                  </a:ext>
                </a:extLst>
              </a:tr>
              <a:tr h="370840">
                <a:tc vMerge="1">
                  <a:txBody>
                    <a:bodyPr/>
                    <a:lstStyle/>
                    <a:p>
                      <a:pPr rtl="1"/>
                      <a:endParaRPr lang="ar-SA" dirty="0"/>
                    </a:p>
                  </a:txBody>
                  <a:tcPr/>
                </a:tc>
                <a:tc vMerge="1">
                  <a:txBody>
                    <a:bodyPr/>
                    <a:lstStyle/>
                    <a:p>
                      <a:pPr rtl="1"/>
                      <a:endParaRPr lang="ar-SA" dirty="0"/>
                    </a:p>
                  </a:txBody>
                  <a:tcPr/>
                </a:tc>
                <a:tc>
                  <a:txBody>
                    <a:bodyPr/>
                    <a:lstStyle/>
                    <a:p>
                      <a:pPr rtl="1"/>
                      <a:r>
                        <a:rPr lang="ar-SA" dirty="0" smtClean="0"/>
                        <a:t>9.2</a:t>
                      </a:r>
                      <a:r>
                        <a:rPr lang="ar-SA" baseline="0" dirty="0" smtClean="0"/>
                        <a:t> </a:t>
                      </a:r>
                      <a:r>
                        <a:rPr lang="ar-SA" dirty="0" smtClean="0"/>
                        <a:t>تقليل عدد وكلاء معالي المدير والعمداء</a:t>
                      </a:r>
                      <a:endParaRPr lang="ar-SA" dirty="0"/>
                    </a:p>
                  </a:txBody>
                  <a:tcPr/>
                </a:tc>
                <a:extLst>
                  <a:ext uri="{0D108BD9-81ED-4DB2-BD59-A6C34878D82A}">
                    <a16:rowId xmlns:a16="http://schemas.microsoft.com/office/drawing/2014/main" val="10002"/>
                  </a:ext>
                </a:extLst>
              </a:tr>
              <a:tr h="370840">
                <a:tc vMerge="1">
                  <a:txBody>
                    <a:bodyPr/>
                    <a:lstStyle/>
                    <a:p>
                      <a:pPr rtl="1"/>
                      <a:endParaRPr lang="ar-SA" dirty="0"/>
                    </a:p>
                  </a:txBody>
                  <a:tcPr/>
                </a:tc>
                <a:tc vMerge="1">
                  <a:txBody>
                    <a:bodyPr/>
                    <a:lstStyle/>
                    <a:p>
                      <a:pPr rtl="1"/>
                      <a:endParaRPr lang="ar-SA" dirty="0"/>
                    </a:p>
                  </a:txBody>
                  <a:tcPr/>
                </a:tc>
                <a:tc>
                  <a:txBody>
                    <a:bodyPr/>
                    <a:lstStyle/>
                    <a:p>
                      <a:pPr rtl="1"/>
                      <a:r>
                        <a:rPr lang="ar-SA" dirty="0" smtClean="0"/>
                        <a:t>9.3</a:t>
                      </a:r>
                      <a:r>
                        <a:rPr lang="ar-SA" baseline="0" dirty="0" smtClean="0"/>
                        <a:t> </a:t>
                      </a:r>
                      <a:r>
                        <a:rPr lang="ar-SA" dirty="0" smtClean="0"/>
                        <a:t>تقديم نموذج جديد للإدارة للقضاء على أوجه القصور في الجوانب الإدارية بين فروع الذكور والإناث</a:t>
                      </a:r>
                      <a:endParaRPr lang="ar-SA" dirty="0"/>
                    </a:p>
                  </a:txBody>
                  <a:tcPr/>
                </a:tc>
                <a:extLst>
                  <a:ext uri="{0D108BD9-81ED-4DB2-BD59-A6C34878D82A}">
                    <a16:rowId xmlns:a16="http://schemas.microsoft.com/office/drawing/2014/main" val="10003"/>
                  </a:ext>
                </a:extLst>
              </a:tr>
              <a:tr h="370840">
                <a:tc vMerge="1">
                  <a:txBody>
                    <a:bodyPr/>
                    <a:lstStyle/>
                    <a:p>
                      <a:pPr rtl="1"/>
                      <a:endParaRPr lang="ar-SA" dirty="0"/>
                    </a:p>
                  </a:txBody>
                  <a:tcPr/>
                </a:tc>
                <a:tc vMerge="1">
                  <a:txBody>
                    <a:bodyPr/>
                    <a:lstStyle/>
                    <a:p>
                      <a:pPr rtl="1"/>
                      <a:endParaRPr lang="ar-SA" dirty="0"/>
                    </a:p>
                  </a:txBody>
                  <a:tcPr/>
                </a:tc>
                <a:tc>
                  <a:txBody>
                    <a:bodyPr/>
                    <a:lstStyle/>
                    <a:p>
                      <a:pPr rtl="1"/>
                      <a:r>
                        <a:rPr lang="ar-SA" dirty="0" smtClean="0"/>
                        <a:t>9.4</a:t>
                      </a:r>
                      <a:r>
                        <a:rPr lang="ar-SA" baseline="0" dirty="0" smtClean="0"/>
                        <a:t> </a:t>
                      </a:r>
                      <a:r>
                        <a:rPr lang="ar-SA" dirty="0" smtClean="0"/>
                        <a:t>تبسيط هيكل مجلس الجامعة وعضويته وسبل إدارته</a:t>
                      </a:r>
                      <a:endParaRPr lang="ar-SA" dirty="0"/>
                    </a:p>
                  </a:txBody>
                  <a:tcPr/>
                </a:tc>
                <a:extLst>
                  <a:ext uri="{0D108BD9-81ED-4DB2-BD59-A6C34878D82A}">
                    <a16:rowId xmlns:a16="http://schemas.microsoft.com/office/drawing/2014/main" val="10004"/>
                  </a:ext>
                </a:extLst>
              </a:tr>
              <a:tr h="370840">
                <a:tc vMerge="1">
                  <a:txBody>
                    <a:bodyPr/>
                    <a:lstStyle/>
                    <a:p>
                      <a:pPr rtl="1"/>
                      <a:endParaRPr lang="ar-SA" dirty="0"/>
                    </a:p>
                  </a:txBody>
                  <a:tcPr/>
                </a:tc>
                <a:tc vMerge="1">
                  <a:txBody>
                    <a:bodyPr/>
                    <a:lstStyle/>
                    <a:p>
                      <a:pPr rtl="1"/>
                      <a:endParaRPr lang="ar-SA" dirty="0"/>
                    </a:p>
                  </a:txBody>
                  <a:tcPr/>
                </a:tc>
                <a:tc>
                  <a:txBody>
                    <a:bodyPr/>
                    <a:lstStyle/>
                    <a:p>
                      <a:pPr rtl="1"/>
                      <a:r>
                        <a:rPr lang="ar-SA" b="1" dirty="0" smtClean="0">
                          <a:solidFill>
                            <a:srgbClr val="C00000"/>
                          </a:solidFill>
                        </a:rPr>
                        <a:t>9.5الارتقاء بمستوى الجودة في صفوف طاقم الدعم الإداري</a:t>
                      </a:r>
                      <a:endParaRPr lang="ar-SA" b="1" dirty="0">
                        <a:solidFill>
                          <a:srgbClr val="C00000"/>
                        </a:solidFill>
                      </a:endParaRPr>
                    </a:p>
                  </a:txBody>
                  <a:tcPr/>
                </a:tc>
                <a:extLst>
                  <a:ext uri="{0D108BD9-81ED-4DB2-BD59-A6C34878D82A}">
                    <a16:rowId xmlns:a16="http://schemas.microsoft.com/office/drawing/2014/main" val="10005"/>
                  </a:ext>
                </a:extLst>
              </a:tr>
            </a:tbl>
          </a:graphicData>
        </a:graphic>
      </p:graphicFrame>
      <p:sp>
        <p:nvSpPr>
          <p:cNvPr id="6" name="مستطيل 5"/>
          <p:cNvSpPr/>
          <p:nvPr/>
        </p:nvSpPr>
        <p:spPr>
          <a:xfrm>
            <a:off x="0" y="228601"/>
            <a:ext cx="9144000" cy="1815882"/>
          </a:xfrm>
          <a:prstGeom prst="rect">
            <a:avLst/>
          </a:prstGeom>
        </p:spPr>
        <p:txBody>
          <a:bodyPr wrap="square">
            <a:spAutoFit/>
          </a:bodyPr>
          <a:lstStyle/>
          <a:p>
            <a:pPr algn="ctr"/>
            <a:r>
              <a:rPr lang="ar-SA" sz="4800" dirty="0" smtClean="0">
                <a:solidFill>
                  <a:srgbClr val="C00000"/>
                </a:solidFill>
                <a:cs typeface="DecoType Naskh Variants" pitchFamily="2" charset="-78"/>
              </a:rPr>
              <a:t> </a:t>
            </a:r>
            <a:r>
              <a:rPr lang="ar-SA" sz="4400" dirty="0" smtClean="0">
                <a:solidFill>
                  <a:srgbClr val="17375E"/>
                </a:solidFill>
                <a:cs typeface="DecoType Naskh Variants" pitchFamily="2" charset="-78"/>
              </a:rPr>
              <a:t>جدول المبادرات التي اتخذتها الجامعة حيال</a:t>
            </a:r>
          </a:p>
          <a:p>
            <a:pPr algn="ctr"/>
            <a:r>
              <a:rPr lang="ar-SA" sz="4400" dirty="0" smtClean="0">
                <a:solidFill>
                  <a:srgbClr val="17375E"/>
                </a:solidFill>
                <a:cs typeface="DecoType Naskh Variants" pitchFamily="2" charset="-78"/>
              </a:rPr>
              <a:t> الهدف الإستراتيجي التاسع</a:t>
            </a:r>
          </a:p>
          <a:p>
            <a:pPr algn="ctr"/>
            <a:endParaRPr lang="ar-SA" sz="2000" dirty="0" smtClean="0">
              <a:solidFill>
                <a:srgbClr val="C00000"/>
              </a:solidFill>
              <a:cs typeface="DecoType Naskh Variants" pitchFamily="2" charset="-78"/>
            </a:endParaRPr>
          </a:p>
        </p:txBody>
      </p:sp>
    </p:spTree>
    <p:extLst>
      <p:ext uri="{BB962C8B-B14F-4D97-AF65-F5344CB8AC3E}">
        <p14:creationId xmlns:p14="http://schemas.microsoft.com/office/powerpoint/2010/main" val="1292771939"/>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4"/>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3" name="مربع نص 2"/>
          <p:cNvSpPr txBox="1"/>
          <p:nvPr/>
        </p:nvSpPr>
        <p:spPr>
          <a:xfrm>
            <a:off x="5692414" y="6273225"/>
            <a:ext cx="3451586" cy="584775"/>
          </a:xfrm>
          <a:prstGeom prst="rect">
            <a:avLst/>
          </a:prstGeom>
          <a:noFill/>
        </p:spPr>
        <p:txBody>
          <a:bodyPr wrap="none" rtlCol="1">
            <a:spAutoFit/>
          </a:bodyPr>
          <a:lstStyle/>
          <a:p>
            <a:r>
              <a:rPr lang="ar-SA" sz="3200" b="1" dirty="0" smtClean="0">
                <a:solidFill>
                  <a:srgbClr val="7030A0"/>
                </a:solidFill>
                <a:cs typeface="DecoType Naskh Variants" pitchFamily="2" charset="-78"/>
              </a:rPr>
              <a:t>الدكتور هشام عادل </a:t>
            </a:r>
            <a:r>
              <a:rPr lang="ar-SA" sz="3200" b="1" dirty="0" err="1" smtClean="0">
                <a:solidFill>
                  <a:srgbClr val="7030A0"/>
                </a:solidFill>
                <a:cs typeface="DecoType Naskh Variants" pitchFamily="2" charset="-78"/>
              </a:rPr>
              <a:t>عبهري</a:t>
            </a:r>
            <a:endParaRPr lang="ar-SA" sz="3200" b="1" dirty="0" smtClean="0">
              <a:solidFill>
                <a:srgbClr val="7030A0"/>
              </a:solidFill>
              <a:cs typeface="DecoType Naskh Variants" pitchFamily="2" charset="-78"/>
            </a:endParaRPr>
          </a:p>
        </p:txBody>
      </p:sp>
      <p:sp>
        <p:nvSpPr>
          <p:cNvPr id="6" name="مستطيل 5"/>
          <p:cNvSpPr/>
          <p:nvPr/>
        </p:nvSpPr>
        <p:spPr>
          <a:xfrm>
            <a:off x="0" y="838200"/>
            <a:ext cx="9144000" cy="4524315"/>
          </a:xfrm>
          <a:prstGeom prst="rect">
            <a:avLst/>
          </a:prstGeom>
        </p:spPr>
        <p:txBody>
          <a:bodyPr wrap="square">
            <a:spAutoFit/>
          </a:bodyPr>
          <a:lstStyle/>
          <a:p>
            <a:pPr algn="ctr"/>
            <a:r>
              <a:rPr lang="ar-SA" sz="4800" dirty="0" smtClean="0">
                <a:solidFill>
                  <a:srgbClr val="C00000"/>
                </a:solidFill>
                <a:cs typeface="DecoType Naskh Variants" pitchFamily="2" charset="-78"/>
              </a:rPr>
              <a:t> </a:t>
            </a:r>
            <a:r>
              <a:rPr lang="ar-SA" sz="4400" dirty="0" smtClean="0">
                <a:solidFill>
                  <a:srgbClr val="17375E"/>
                </a:solidFill>
                <a:cs typeface="DecoType Naskh Variants" pitchFamily="2" charset="-78"/>
              </a:rPr>
              <a:t>تساهم وكالة الجامعة للتخطيط والتطوير </a:t>
            </a:r>
          </a:p>
          <a:p>
            <a:pPr algn="ctr"/>
            <a:r>
              <a:rPr lang="ar-SA" sz="4400" dirty="0" smtClean="0">
                <a:solidFill>
                  <a:srgbClr val="17375E"/>
                </a:solidFill>
                <a:cs typeface="DecoType Naskh Variants" pitchFamily="2" charset="-78"/>
              </a:rPr>
              <a:t>من خلال </a:t>
            </a:r>
          </a:p>
          <a:p>
            <a:pPr algn="ctr"/>
            <a:r>
              <a:rPr lang="ar-SA" sz="4400" dirty="0" smtClean="0">
                <a:solidFill>
                  <a:srgbClr val="17375E"/>
                </a:solidFill>
                <a:cs typeface="DecoType Naskh Variants" pitchFamily="2" charset="-78"/>
              </a:rPr>
              <a:t>عمادة التطوير و الجودة  في تحقيق</a:t>
            </a:r>
          </a:p>
          <a:p>
            <a:pPr algn="ctr"/>
            <a:r>
              <a:rPr lang="ar-SA" sz="4400" dirty="0" smtClean="0">
                <a:solidFill>
                  <a:srgbClr val="17375E"/>
                </a:solidFill>
                <a:cs typeface="DecoType Naskh Variants" pitchFamily="2" charset="-78"/>
              </a:rPr>
              <a:t> الهدف الإستراتيجي  التاسع</a:t>
            </a:r>
          </a:p>
          <a:p>
            <a:pPr algn="ctr"/>
            <a:r>
              <a:rPr lang="ar-SA" sz="4400" dirty="0" smtClean="0">
                <a:solidFill>
                  <a:srgbClr val="17375E"/>
                </a:solidFill>
                <a:cs typeface="DecoType Naskh Variants" pitchFamily="2" charset="-78"/>
              </a:rPr>
              <a:t>وخططت لذلك </a:t>
            </a:r>
          </a:p>
          <a:p>
            <a:pPr algn="ctr"/>
            <a:r>
              <a:rPr lang="ar-SA" sz="4400" dirty="0" smtClean="0">
                <a:solidFill>
                  <a:srgbClr val="17375E"/>
                </a:solidFill>
                <a:cs typeface="DecoType Naskh Variants" pitchFamily="2" charset="-78"/>
              </a:rPr>
              <a:t>الهدف الإستراتيجي الأول</a:t>
            </a:r>
          </a:p>
          <a:p>
            <a:pPr algn="ctr"/>
            <a:endParaRPr lang="ar-SA" sz="2000" dirty="0" smtClean="0">
              <a:solidFill>
                <a:srgbClr val="C00000"/>
              </a:solidFill>
              <a:cs typeface="DecoType Naskh Variants" pitchFamily="2" charset="-78"/>
            </a:endParaRPr>
          </a:p>
        </p:txBody>
      </p:sp>
    </p:spTree>
    <p:extLst>
      <p:ext uri="{BB962C8B-B14F-4D97-AF65-F5344CB8AC3E}">
        <p14:creationId xmlns:p14="http://schemas.microsoft.com/office/powerpoint/2010/main" val="2456113197"/>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ستطيل 6"/>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3" name="مربع نص 2"/>
          <p:cNvSpPr txBox="1"/>
          <p:nvPr/>
        </p:nvSpPr>
        <p:spPr>
          <a:xfrm>
            <a:off x="5692414" y="6273225"/>
            <a:ext cx="3451586" cy="584775"/>
          </a:xfrm>
          <a:prstGeom prst="rect">
            <a:avLst/>
          </a:prstGeom>
          <a:noFill/>
        </p:spPr>
        <p:txBody>
          <a:bodyPr wrap="none" rtlCol="1">
            <a:spAutoFit/>
          </a:bodyPr>
          <a:lstStyle/>
          <a:p>
            <a:r>
              <a:rPr lang="ar-SA" sz="3200" b="1" dirty="0" smtClean="0">
                <a:solidFill>
                  <a:srgbClr val="7030A0"/>
                </a:solidFill>
                <a:cs typeface="DecoType Naskh Variants" pitchFamily="2" charset="-78"/>
              </a:rPr>
              <a:t>الدكتور هشام عادل </a:t>
            </a:r>
            <a:r>
              <a:rPr lang="ar-SA" sz="3200" b="1" dirty="0" err="1" smtClean="0">
                <a:solidFill>
                  <a:srgbClr val="7030A0"/>
                </a:solidFill>
                <a:cs typeface="DecoType Naskh Variants" pitchFamily="2" charset="-78"/>
              </a:rPr>
              <a:t>عبهري</a:t>
            </a:r>
            <a:endParaRPr lang="ar-SA" sz="3200" b="1" dirty="0" smtClean="0">
              <a:solidFill>
                <a:srgbClr val="7030A0"/>
              </a:solidFill>
              <a:cs typeface="DecoType Naskh Variants" pitchFamily="2" charset="-78"/>
            </a:endParaRPr>
          </a:p>
        </p:txBody>
      </p:sp>
      <p:graphicFrame>
        <p:nvGraphicFramePr>
          <p:cNvPr id="5" name="جدول 4"/>
          <p:cNvGraphicFramePr>
            <a:graphicFrameLocks noGrp="1"/>
          </p:cNvGraphicFramePr>
          <p:nvPr>
            <p:extLst>
              <p:ext uri="{D42A27DB-BD31-4B8C-83A1-F6EECF244321}">
                <p14:modId xmlns:p14="http://schemas.microsoft.com/office/powerpoint/2010/main" val="2930003114"/>
              </p:ext>
            </p:extLst>
          </p:nvPr>
        </p:nvGraphicFramePr>
        <p:xfrm>
          <a:off x="152400" y="1869440"/>
          <a:ext cx="8839198" cy="4150360"/>
        </p:xfrm>
        <a:graphic>
          <a:graphicData uri="http://schemas.openxmlformats.org/drawingml/2006/table">
            <a:tbl>
              <a:tblPr rtl="1" firstRow="1" bandRow="1">
                <a:tableStyleId>{5C22544A-7EE6-4342-B048-85BDC9FD1C3A}</a:tableStyleId>
              </a:tblPr>
              <a:tblGrid>
                <a:gridCol w="396441">
                  <a:extLst>
                    <a:ext uri="{9D8B030D-6E8A-4147-A177-3AD203B41FA5}">
                      <a16:colId xmlns:a16="http://schemas.microsoft.com/office/drawing/2014/main" val="20000"/>
                    </a:ext>
                  </a:extLst>
                </a:gridCol>
                <a:gridCol w="2823622">
                  <a:extLst>
                    <a:ext uri="{9D8B030D-6E8A-4147-A177-3AD203B41FA5}">
                      <a16:colId xmlns:a16="http://schemas.microsoft.com/office/drawing/2014/main" val="20001"/>
                    </a:ext>
                  </a:extLst>
                </a:gridCol>
                <a:gridCol w="2019856">
                  <a:extLst>
                    <a:ext uri="{9D8B030D-6E8A-4147-A177-3AD203B41FA5}">
                      <a16:colId xmlns:a16="http://schemas.microsoft.com/office/drawing/2014/main" val="20002"/>
                    </a:ext>
                  </a:extLst>
                </a:gridCol>
                <a:gridCol w="1190376">
                  <a:extLst>
                    <a:ext uri="{9D8B030D-6E8A-4147-A177-3AD203B41FA5}">
                      <a16:colId xmlns:a16="http://schemas.microsoft.com/office/drawing/2014/main" val="20003"/>
                    </a:ext>
                  </a:extLst>
                </a:gridCol>
                <a:gridCol w="2408903">
                  <a:extLst>
                    <a:ext uri="{9D8B030D-6E8A-4147-A177-3AD203B41FA5}">
                      <a16:colId xmlns:a16="http://schemas.microsoft.com/office/drawing/2014/main" val="20004"/>
                    </a:ext>
                  </a:extLst>
                </a:gridCol>
              </a:tblGrid>
              <a:tr h="370840">
                <a:tc>
                  <a:txBody>
                    <a:bodyPr/>
                    <a:lstStyle/>
                    <a:p>
                      <a:pPr algn="ctr" rtl="1"/>
                      <a:r>
                        <a:rPr lang="ar-SA" dirty="0" smtClean="0"/>
                        <a:t>م</a:t>
                      </a:r>
                      <a:endParaRPr lang="ar-SA" dirty="0"/>
                    </a:p>
                  </a:txBody>
                  <a:tcPr anchor="ctr"/>
                </a:tc>
                <a:tc>
                  <a:txBody>
                    <a:bodyPr/>
                    <a:lstStyle/>
                    <a:p>
                      <a:pPr algn="ctr" rtl="1"/>
                      <a:r>
                        <a:rPr lang="ar-SA" dirty="0" smtClean="0"/>
                        <a:t>الهدف الإستراتيجي</a:t>
                      </a:r>
                      <a:endParaRPr lang="ar-SA" dirty="0"/>
                    </a:p>
                  </a:txBody>
                  <a:tcPr anchor="ctr"/>
                </a:tc>
                <a:tc gridSpan="2">
                  <a:txBody>
                    <a:bodyPr/>
                    <a:lstStyle/>
                    <a:p>
                      <a:pPr algn="ctr" rtl="1"/>
                      <a:r>
                        <a:rPr lang="ar-SA" dirty="0" smtClean="0"/>
                        <a:t>المبادرات</a:t>
                      </a:r>
                      <a:endParaRPr lang="ar-SA" dirty="0"/>
                    </a:p>
                  </a:txBody>
                  <a:tcPr anchor="ctr"/>
                </a:tc>
                <a:tc hMerge="1">
                  <a:txBody>
                    <a:bodyPr/>
                    <a:lstStyle/>
                    <a:p>
                      <a:pPr algn="ctr" rtl="1"/>
                      <a:endParaRPr lang="ar-SA" dirty="0"/>
                    </a:p>
                  </a:txBody>
                  <a:tcPr anchor="ctr"/>
                </a:tc>
                <a:tc>
                  <a:txBody>
                    <a:bodyPr/>
                    <a:lstStyle/>
                    <a:p>
                      <a:pPr algn="ctr" rtl="1"/>
                      <a:r>
                        <a:rPr lang="ar-SA" dirty="0" smtClean="0"/>
                        <a:t>مؤشرات الأداء</a:t>
                      </a:r>
                      <a:endParaRPr lang="ar-SA" dirty="0"/>
                    </a:p>
                  </a:txBody>
                  <a:tcPr anchor="ctr"/>
                </a:tc>
                <a:extLst>
                  <a:ext uri="{0D108BD9-81ED-4DB2-BD59-A6C34878D82A}">
                    <a16:rowId xmlns:a16="http://schemas.microsoft.com/office/drawing/2014/main" val="10000"/>
                  </a:ext>
                </a:extLst>
              </a:tr>
              <a:tr h="370840">
                <a:tc rowSpan="3">
                  <a:txBody>
                    <a:bodyPr/>
                    <a:lstStyle/>
                    <a:p>
                      <a:pPr algn="ctr" rtl="1"/>
                      <a:endParaRPr lang="ar-SA" dirty="0" smtClean="0"/>
                    </a:p>
                    <a:p>
                      <a:pPr algn="ctr" rtl="1"/>
                      <a:endParaRPr lang="ar-SA" dirty="0" smtClean="0"/>
                    </a:p>
                    <a:p>
                      <a:pPr algn="ctr" rtl="1"/>
                      <a:r>
                        <a:rPr lang="ar-SA" dirty="0" smtClean="0"/>
                        <a:t>1</a:t>
                      </a:r>
                    </a:p>
                    <a:p>
                      <a:pPr algn="ctr" rtl="1"/>
                      <a:endParaRPr lang="ar-SA" dirty="0" smtClean="0"/>
                    </a:p>
                    <a:p>
                      <a:pPr algn="ctr" rtl="1"/>
                      <a:endParaRPr lang="ar-SA" dirty="0" smtClean="0"/>
                    </a:p>
                    <a:p>
                      <a:pPr algn="ctr" rtl="1"/>
                      <a:endParaRPr lang="ar-SA" dirty="0" smtClean="0"/>
                    </a:p>
                    <a:p>
                      <a:pPr algn="ctr" rtl="1"/>
                      <a:endParaRPr lang="ar-SA" dirty="0"/>
                    </a:p>
                  </a:txBody>
                  <a:tcPr/>
                </a:tc>
                <a:tc rowSpan="3">
                  <a:txBody>
                    <a:bodyPr/>
                    <a:lstStyle/>
                    <a:p>
                      <a:pPr algn="r" rtl="1"/>
                      <a:r>
                        <a:rPr lang="ar-SA" sz="1800" kern="1200" dirty="0" smtClean="0">
                          <a:solidFill>
                            <a:schemeClr val="dk1"/>
                          </a:solidFill>
                          <a:latin typeface="+mn-lt"/>
                          <a:ea typeface="+mn-ea"/>
                          <a:cs typeface="+mn-cs"/>
                        </a:rPr>
                        <a:t>تطوير العمل الإداري لرفع كفاءة الأداء وزيادة الإنتاجية في الوحدات الإدارية المختلفة بالجامعة</a:t>
                      </a:r>
                      <a:endParaRPr lang="ar-SA" dirty="0"/>
                    </a:p>
                  </a:txBody>
                  <a:tcPr/>
                </a:tc>
                <a:tc gridSpan="2">
                  <a:txBody>
                    <a:bodyPr/>
                    <a:lstStyle/>
                    <a:p>
                      <a:pPr rtl="1"/>
                      <a:r>
                        <a:rPr lang="ar-SA" dirty="0" smtClean="0"/>
                        <a:t>1.1</a:t>
                      </a:r>
                      <a:r>
                        <a:rPr lang="ar-SA" sz="1800" kern="1200" dirty="0" smtClean="0">
                          <a:solidFill>
                            <a:schemeClr val="dk1"/>
                          </a:solidFill>
                          <a:latin typeface="+mn-lt"/>
                          <a:ea typeface="+mn-ea"/>
                          <a:cs typeface="+mn-cs"/>
                        </a:rPr>
                        <a:t>    العمل على تطوير العملية الإدارية في مختلف وحدات   الجامعة بما يمكن أن يساعد في رفع كفاءة الأداء</a:t>
                      </a:r>
                      <a:r>
                        <a:rPr lang="ar-SA" sz="1800" kern="1200" baseline="0" dirty="0" smtClean="0">
                          <a:solidFill>
                            <a:schemeClr val="dk1"/>
                          </a:solidFill>
                          <a:latin typeface="+mn-lt"/>
                          <a:ea typeface="+mn-ea"/>
                          <a:cs typeface="+mn-cs"/>
                        </a:rPr>
                        <a:t> </a:t>
                      </a:r>
                      <a:r>
                        <a:rPr lang="ar-SA" sz="1800" kern="1200" dirty="0" smtClean="0">
                          <a:solidFill>
                            <a:schemeClr val="dk1"/>
                          </a:solidFill>
                          <a:latin typeface="+mn-lt"/>
                          <a:ea typeface="+mn-ea"/>
                          <a:cs typeface="+mn-cs"/>
                        </a:rPr>
                        <a:t>وزيادة  إنتاجية   الأقسام والإدارات في الجامعة</a:t>
                      </a:r>
                      <a:endParaRPr lang="ar-SA" dirty="0"/>
                    </a:p>
                  </a:txBody>
                  <a:tcPr/>
                </a:tc>
                <a:tc hMerge="1">
                  <a:txBody>
                    <a:bodyPr/>
                    <a:lstStyle/>
                    <a:p>
                      <a:pPr rtl="1"/>
                      <a:endParaRPr lang="ar-SA" dirty="0"/>
                    </a:p>
                  </a:txBody>
                  <a:tcPr/>
                </a:tc>
                <a:tc>
                  <a:txBody>
                    <a:bodyPr/>
                    <a:lstStyle/>
                    <a:p>
                      <a:pPr algn="ctr" rtl="1"/>
                      <a:r>
                        <a:rPr lang="ar-SA" sz="1800" kern="1200" dirty="0" smtClean="0">
                          <a:solidFill>
                            <a:schemeClr val="dk1"/>
                          </a:solidFill>
                          <a:latin typeface="+mn-lt"/>
                          <a:ea typeface="+mn-ea"/>
                          <a:cs typeface="+mn-cs"/>
                        </a:rPr>
                        <a:t>عدد الوحدات التي حصلت على شهادة الجودة</a:t>
                      </a:r>
                      <a:endParaRPr lang="en-US" sz="1800" kern="1200" dirty="0" smtClean="0">
                        <a:solidFill>
                          <a:schemeClr val="dk1"/>
                        </a:solidFill>
                        <a:latin typeface="+mn-lt"/>
                        <a:ea typeface="+mn-ea"/>
                        <a:cs typeface="+mn-cs"/>
                      </a:endParaRPr>
                    </a:p>
                    <a:p>
                      <a:pPr algn="ctr" rtl="1"/>
                      <a:r>
                        <a:rPr lang="en-US" sz="1800" kern="1200" smtClean="0">
                          <a:solidFill>
                            <a:schemeClr val="dk1"/>
                          </a:solidFill>
                          <a:latin typeface="+mn-lt"/>
                          <a:ea typeface="+mn-ea"/>
                          <a:cs typeface="+mn-cs"/>
                        </a:rPr>
                        <a:t>ISO 9001 : 2008</a:t>
                      </a:r>
                      <a:r>
                        <a:rPr lang="ar-SA" sz="1800" b="1" kern="1200" dirty="0" smtClean="0">
                          <a:solidFill>
                            <a:schemeClr val="dk1"/>
                          </a:solidFill>
                          <a:latin typeface="+mn-lt"/>
                          <a:ea typeface="+mn-ea"/>
                          <a:cs typeface="+mn-cs"/>
                        </a:rPr>
                        <a:t>.</a:t>
                      </a:r>
                      <a:endParaRPr lang="en-US" sz="1800" kern="1200" dirty="0" smtClean="0">
                        <a:solidFill>
                          <a:schemeClr val="dk1"/>
                        </a:solidFill>
                        <a:latin typeface="+mn-lt"/>
                        <a:ea typeface="+mn-ea"/>
                        <a:cs typeface="+mn-cs"/>
                      </a:endParaRPr>
                    </a:p>
                    <a:p>
                      <a:pPr rtl="1"/>
                      <a:endParaRPr lang="ar-SA" dirty="0"/>
                    </a:p>
                  </a:txBody>
                  <a:tcPr/>
                </a:tc>
                <a:extLst>
                  <a:ext uri="{0D108BD9-81ED-4DB2-BD59-A6C34878D82A}">
                    <a16:rowId xmlns:a16="http://schemas.microsoft.com/office/drawing/2014/main" val="10001"/>
                  </a:ext>
                </a:extLst>
              </a:tr>
              <a:tr h="1112520">
                <a:tc vMerge="1">
                  <a:txBody>
                    <a:bodyPr/>
                    <a:lstStyle/>
                    <a:p>
                      <a:pPr rtl="1"/>
                      <a:endParaRPr lang="ar-SA" dirty="0"/>
                    </a:p>
                  </a:txBody>
                  <a:tcPr/>
                </a:tc>
                <a:tc vMerge="1">
                  <a:txBody>
                    <a:bodyPr/>
                    <a:lstStyle/>
                    <a:p>
                      <a:pPr rtl="1"/>
                      <a:endParaRPr lang="ar-SA" dirty="0"/>
                    </a:p>
                  </a:txBody>
                  <a:tcPr/>
                </a:tc>
                <a:tc gridSpan="3">
                  <a:txBody>
                    <a:bodyPr/>
                    <a:lstStyle/>
                    <a:p>
                      <a:pPr algn="ctr" rtl="1"/>
                      <a:r>
                        <a:rPr lang="ar-SA" dirty="0" smtClean="0"/>
                        <a:t>--------</a:t>
                      </a:r>
                      <a:endParaRPr lang="ar-SA" dirty="0"/>
                    </a:p>
                  </a:txBody>
                  <a:tcPr vert="vert"/>
                </a:tc>
                <a:tc hMerge="1">
                  <a:txBody>
                    <a:bodyPr/>
                    <a:lstStyle/>
                    <a:p>
                      <a:pPr rtl="1"/>
                      <a:endParaRPr lang="ar-SA" dirty="0"/>
                    </a:p>
                  </a:txBody>
                  <a:tcPr/>
                </a:tc>
                <a:tc hMerge="1">
                  <a:txBody>
                    <a:bodyPr/>
                    <a:lstStyle/>
                    <a:p>
                      <a:pPr rtl="1"/>
                      <a:endParaRPr lang="ar-SA"/>
                    </a:p>
                  </a:txBody>
                  <a:tcPr/>
                </a:tc>
                <a:extLst>
                  <a:ext uri="{0D108BD9-81ED-4DB2-BD59-A6C34878D82A}">
                    <a16:rowId xmlns:a16="http://schemas.microsoft.com/office/drawing/2014/main" val="10002"/>
                  </a:ext>
                </a:extLst>
              </a:tr>
              <a:tr h="147320">
                <a:tc vMerge="1">
                  <a:txBody>
                    <a:bodyPr/>
                    <a:lstStyle/>
                    <a:p>
                      <a:pPr rtl="1"/>
                      <a:endParaRPr lang="ar-SA" dirty="0"/>
                    </a:p>
                  </a:txBody>
                  <a:tcPr/>
                </a:tc>
                <a:tc vMerge="1">
                  <a:txBody>
                    <a:bodyPr/>
                    <a:lstStyle/>
                    <a:p>
                      <a:pPr rtl="1"/>
                      <a:endParaRPr lang="ar-SA" dirty="0"/>
                    </a:p>
                  </a:txBody>
                  <a:tcPr/>
                </a:tc>
                <a:tc>
                  <a:txBody>
                    <a:bodyPr/>
                    <a:lstStyle/>
                    <a:p>
                      <a:pPr rtl="1"/>
                      <a:r>
                        <a:rPr lang="en-US" dirty="0" smtClean="0"/>
                        <a:t>X.1</a:t>
                      </a:r>
                      <a:endParaRPr lang="ar-SA" dirty="0"/>
                    </a:p>
                  </a:txBody>
                  <a:tcPr/>
                </a:tc>
                <a:tc gridSpan="2">
                  <a:txBody>
                    <a:bodyPr/>
                    <a:lstStyle/>
                    <a:p>
                      <a:pPr algn="ctr" rtl="1"/>
                      <a:r>
                        <a:rPr lang="ar-SA" dirty="0" smtClean="0"/>
                        <a:t>---------------</a:t>
                      </a:r>
                      <a:endParaRPr lang="ar-SA" dirty="0"/>
                    </a:p>
                  </a:txBody>
                  <a:tcPr/>
                </a:tc>
                <a:tc hMerge="1">
                  <a:txBody>
                    <a:bodyPr/>
                    <a:lstStyle/>
                    <a:p>
                      <a:pPr rtl="1"/>
                      <a:endParaRPr lang="ar-SA"/>
                    </a:p>
                  </a:txBody>
                  <a:tcPr/>
                </a:tc>
                <a:extLst>
                  <a:ext uri="{0D108BD9-81ED-4DB2-BD59-A6C34878D82A}">
                    <a16:rowId xmlns:a16="http://schemas.microsoft.com/office/drawing/2014/main" val="10003"/>
                  </a:ext>
                </a:extLst>
              </a:tr>
              <a:tr h="370840">
                <a:tc>
                  <a:txBody>
                    <a:bodyPr/>
                    <a:lstStyle/>
                    <a:p>
                      <a:pPr algn="ctr" rtl="1"/>
                      <a:r>
                        <a:rPr lang="ar-SA" dirty="0" smtClean="0"/>
                        <a:t>------</a:t>
                      </a:r>
                      <a:endParaRPr lang="ar-SA" dirty="0"/>
                    </a:p>
                  </a:txBody>
                  <a:tcPr vert="vert"/>
                </a:tc>
                <a:tc>
                  <a:txBody>
                    <a:bodyPr/>
                    <a:lstStyle/>
                    <a:p>
                      <a:pPr algn="ctr" rtl="1"/>
                      <a:r>
                        <a:rPr lang="ar-SA" dirty="0" smtClean="0"/>
                        <a:t>-------------</a:t>
                      </a:r>
                      <a:endParaRPr lang="ar-SA" dirty="0"/>
                    </a:p>
                  </a:txBody>
                  <a:tcPr/>
                </a:tc>
                <a:tc>
                  <a:txBody>
                    <a:bodyPr/>
                    <a:lstStyle/>
                    <a:p>
                      <a:pPr rtl="1"/>
                      <a:r>
                        <a:rPr lang="ar-SA" dirty="0" smtClean="0"/>
                        <a:t>---------------</a:t>
                      </a:r>
                      <a:endParaRPr lang="ar-SA" dirty="0"/>
                    </a:p>
                  </a:txBody>
                  <a:tcPr/>
                </a:tc>
                <a:tc gridSpan="2">
                  <a:txBody>
                    <a:bodyPr/>
                    <a:lstStyle/>
                    <a:p>
                      <a:pPr algn="ctr" rtl="1"/>
                      <a:r>
                        <a:rPr lang="ar-SA" dirty="0" smtClean="0"/>
                        <a:t>---------------</a:t>
                      </a:r>
                      <a:endParaRPr lang="ar-SA" dirty="0"/>
                    </a:p>
                  </a:txBody>
                  <a:tcPr/>
                </a:tc>
                <a:tc hMerge="1">
                  <a:txBody>
                    <a:bodyPr/>
                    <a:lstStyle/>
                    <a:p>
                      <a:pPr rtl="1"/>
                      <a:endParaRPr lang="ar-SA"/>
                    </a:p>
                  </a:txBody>
                  <a:tcPr/>
                </a:tc>
                <a:extLst>
                  <a:ext uri="{0D108BD9-81ED-4DB2-BD59-A6C34878D82A}">
                    <a16:rowId xmlns:a16="http://schemas.microsoft.com/office/drawing/2014/main" val="10004"/>
                  </a:ext>
                </a:extLst>
              </a:tr>
              <a:tr h="370840">
                <a:tc>
                  <a:txBody>
                    <a:bodyPr/>
                    <a:lstStyle/>
                    <a:p>
                      <a:pPr algn="ctr" rtl="1"/>
                      <a:r>
                        <a:rPr lang="ar-SA" dirty="0" smtClean="0"/>
                        <a:t>7</a:t>
                      </a:r>
                      <a:endParaRPr lang="ar-SA" dirty="0"/>
                    </a:p>
                  </a:txBody>
                  <a:tcPr/>
                </a:tc>
                <a:tc>
                  <a:txBody>
                    <a:bodyPr/>
                    <a:lstStyle/>
                    <a:p>
                      <a:pPr algn="ctr" rtl="1"/>
                      <a:r>
                        <a:rPr lang="ar-SA" dirty="0" smtClean="0"/>
                        <a:t>-------------</a:t>
                      </a:r>
                      <a:endParaRPr lang="ar-SA" dirty="0"/>
                    </a:p>
                  </a:txBody>
                  <a:tcPr/>
                </a:tc>
                <a:tc>
                  <a:txBody>
                    <a:bodyPr/>
                    <a:lstStyle/>
                    <a:p>
                      <a:pPr rtl="1"/>
                      <a:r>
                        <a:rPr lang="ar-SA" dirty="0" smtClean="0"/>
                        <a:t>---------------</a:t>
                      </a:r>
                      <a:endParaRPr lang="ar-SA" dirty="0"/>
                    </a:p>
                  </a:txBody>
                  <a:tcPr/>
                </a:tc>
                <a:tc gridSpan="2">
                  <a:txBody>
                    <a:bodyPr/>
                    <a:lstStyle/>
                    <a:p>
                      <a:pPr algn="ctr" rtl="1"/>
                      <a:r>
                        <a:rPr lang="ar-SA" dirty="0" smtClean="0"/>
                        <a:t>---------------</a:t>
                      </a:r>
                      <a:endParaRPr lang="ar-SA" dirty="0"/>
                    </a:p>
                  </a:txBody>
                  <a:tcPr/>
                </a:tc>
                <a:tc hMerge="1">
                  <a:txBody>
                    <a:bodyPr/>
                    <a:lstStyle/>
                    <a:p>
                      <a:pPr rtl="1"/>
                      <a:endParaRPr lang="ar-SA"/>
                    </a:p>
                  </a:txBody>
                  <a:tcPr/>
                </a:tc>
                <a:extLst>
                  <a:ext uri="{0D108BD9-81ED-4DB2-BD59-A6C34878D82A}">
                    <a16:rowId xmlns:a16="http://schemas.microsoft.com/office/drawing/2014/main" val="10005"/>
                  </a:ext>
                </a:extLst>
              </a:tr>
              <a:tr h="370840">
                <a:tc>
                  <a:txBody>
                    <a:bodyPr/>
                    <a:lstStyle/>
                    <a:p>
                      <a:pPr algn="ctr" rtl="1"/>
                      <a:r>
                        <a:rPr lang="ar-SA" dirty="0" smtClean="0"/>
                        <a:t>8</a:t>
                      </a:r>
                      <a:endParaRPr lang="ar-SA" dirty="0"/>
                    </a:p>
                  </a:txBody>
                  <a:tcPr/>
                </a:tc>
                <a:tc>
                  <a:txBody>
                    <a:bodyPr/>
                    <a:lstStyle/>
                    <a:p>
                      <a:pPr algn="ctr" rtl="1"/>
                      <a:r>
                        <a:rPr lang="ar-SA" dirty="0" smtClean="0"/>
                        <a:t>-------------</a:t>
                      </a:r>
                      <a:endParaRPr lang="ar-SA" dirty="0"/>
                    </a:p>
                  </a:txBody>
                  <a:tcPr/>
                </a:tc>
                <a:tc>
                  <a:txBody>
                    <a:bodyPr/>
                    <a:lstStyle/>
                    <a:p>
                      <a:pPr rtl="1"/>
                      <a:r>
                        <a:rPr lang="ar-SA" dirty="0" smtClean="0"/>
                        <a:t>----------------</a:t>
                      </a:r>
                      <a:endParaRPr lang="ar-SA" dirty="0"/>
                    </a:p>
                  </a:txBody>
                  <a:tcPr/>
                </a:tc>
                <a:tc gridSpan="2">
                  <a:txBody>
                    <a:bodyPr/>
                    <a:lstStyle/>
                    <a:p>
                      <a:pPr algn="ctr" rtl="1"/>
                      <a:r>
                        <a:rPr lang="ar-SA" dirty="0" smtClean="0"/>
                        <a:t>---------------</a:t>
                      </a:r>
                      <a:endParaRPr lang="ar-SA" dirty="0"/>
                    </a:p>
                  </a:txBody>
                  <a:tcPr/>
                </a:tc>
                <a:tc hMerge="1">
                  <a:txBody>
                    <a:bodyPr/>
                    <a:lstStyle/>
                    <a:p>
                      <a:pPr rtl="1"/>
                      <a:endParaRPr lang="ar-SA"/>
                    </a:p>
                  </a:txBody>
                  <a:tcPr/>
                </a:tc>
                <a:extLst>
                  <a:ext uri="{0D108BD9-81ED-4DB2-BD59-A6C34878D82A}">
                    <a16:rowId xmlns:a16="http://schemas.microsoft.com/office/drawing/2014/main" val="10006"/>
                  </a:ext>
                </a:extLst>
              </a:tr>
            </a:tbl>
          </a:graphicData>
        </a:graphic>
      </p:graphicFrame>
      <p:sp>
        <p:nvSpPr>
          <p:cNvPr id="6" name="مستطيل 5"/>
          <p:cNvSpPr/>
          <p:nvPr/>
        </p:nvSpPr>
        <p:spPr>
          <a:xfrm>
            <a:off x="0" y="152400"/>
            <a:ext cx="9144000" cy="1815882"/>
          </a:xfrm>
          <a:prstGeom prst="rect">
            <a:avLst/>
          </a:prstGeom>
        </p:spPr>
        <p:txBody>
          <a:bodyPr wrap="square">
            <a:spAutoFit/>
          </a:bodyPr>
          <a:lstStyle/>
          <a:p>
            <a:pPr algn="ctr"/>
            <a:r>
              <a:rPr lang="ar-SA" sz="4000" dirty="0" smtClean="0">
                <a:solidFill>
                  <a:srgbClr val="C00000"/>
                </a:solidFill>
                <a:cs typeface="DecoType Naskh Variants" pitchFamily="2" charset="-78"/>
              </a:rPr>
              <a:t> </a:t>
            </a:r>
            <a:r>
              <a:rPr lang="ar-SA" sz="3600" dirty="0" smtClean="0">
                <a:solidFill>
                  <a:srgbClr val="17375E"/>
                </a:solidFill>
                <a:cs typeface="DecoType Naskh Variants" pitchFamily="2" charset="-78"/>
              </a:rPr>
              <a:t>جدول يبين المبادرات ومؤشرات الأداء </a:t>
            </a:r>
          </a:p>
          <a:p>
            <a:pPr algn="ctr"/>
            <a:r>
              <a:rPr lang="ar-SA" sz="3600" dirty="0" smtClean="0">
                <a:solidFill>
                  <a:srgbClr val="17375E"/>
                </a:solidFill>
                <a:cs typeface="DecoType Naskh Variants" pitchFamily="2" charset="-78"/>
              </a:rPr>
              <a:t>للهدف الإستراتيجي الأول</a:t>
            </a:r>
          </a:p>
          <a:p>
            <a:pPr algn="ctr"/>
            <a:r>
              <a:rPr lang="ar-SA" sz="3600" dirty="0" smtClean="0">
                <a:solidFill>
                  <a:srgbClr val="17375E"/>
                </a:solidFill>
                <a:cs typeface="DecoType Naskh Variants" pitchFamily="2" charset="-78"/>
              </a:rPr>
              <a:t> لعمادة التطوير والجودة في جامعة الملك سعود</a:t>
            </a:r>
          </a:p>
        </p:txBody>
      </p:sp>
    </p:spTree>
    <p:extLst>
      <p:ext uri="{BB962C8B-B14F-4D97-AF65-F5344CB8AC3E}">
        <p14:creationId xmlns:p14="http://schemas.microsoft.com/office/powerpoint/2010/main" val="36306504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pic>
        <p:nvPicPr>
          <p:cNvPr id="13314" name="Picture 2" descr="http://www.giaever.com/deming.gif"/>
          <p:cNvPicPr>
            <a:picLocks noChangeAspect="1" noChangeArrowheads="1"/>
          </p:cNvPicPr>
          <p:nvPr/>
        </p:nvPicPr>
        <p:blipFill>
          <a:blip r:embed="rId2"/>
          <a:srcRect/>
          <a:stretch>
            <a:fillRect/>
          </a:stretch>
        </p:blipFill>
        <p:spPr bwMode="auto">
          <a:xfrm>
            <a:off x="4381500" y="0"/>
            <a:ext cx="4762500" cy="2390775"/>
          </a:xfrm>
          <a:prstGeom prst="rect">
            <a:avLst/>
          </a:prstGeom>
          <a:noFill/>
        </p:spPr>
      </p:pic>
      <p:pic>
        <p:nvPicPr>
          <p:cNvPr id="13316" name="Picture 4" descr="http://image.slidesharecdn.com/report-tqm-140216061527-phpapp02/95/total-quality-management-in-graduate-teacher-education-by-maria-michelle-lainezarevalo-6-638.jpg?cb=1392531429"/>
          <p:cNvPicPr>
            <a:picLocks noChangeAspect="1" noChangeArrowheads="1"/>
          </p:cNvPicPr>
          <p:nvPr/>
        </p:nvPicPr>
        <p:blipFill>
          <a:blip r:embed="rId3"/>
          <a:srcRect/>
          <a:stretch>
            <a:fillRect/>
          </a:stretch>
        </p:blipFill>
        <p:spPr bwMode="auto">
          <a:xfrm>
            <a:off x="4982749" y="3124200"/>
            <a:ext cx="4161251" cy="3124200"/>
          </a:xfrm>
          <a:prstGeom prst="rect">
            <a:avLst/>
          </a:prstGeom>
          <a:noFill/>
        </p:spPr>
      </p:pic>
      <p:sp>
        <p:nvSpPr>
          <p:cNvPr id="6" name="مربع نص 5"/>
          <p:cNvSpPr txBox="1"/>
          <p:nvPr/>
        </p:nvSpPr>
        <p:spPr>
          <a:xfrm>
            <a:off x="304800" y="228600"/>
            <a:ext cx="4038600" cy="4708981"/>
          </a:xfrm>
          <a:prstGeom prst="rect">
            <a:avLst/>
          </a:prstGeom>
          <a:noFill/>
        </p:spPr>
        <p:txBody>
          <a:bodyPr wrap="square" rtlCol="1">
            <a:spAutoFit/>
          </a:bodyPr>
          <a:lstStyle/>
          <a:p>
            <a:r>
              <a:rPr lang="ar-SA" sz="6000" dirty="0" smtClean="0">
                <a:solidFill>
                  <a:srgbClr val="17375E"/>
                </a:solidFill>
                <a:cs typeface="DecoType Naskh Variants" pitchFamily="2" charset="-78"/>
              </a:rPr>
              <a:t>الجودة هي :</a:t>
            </a:r>
          </a:p>
          <a:p>
            <a:r>
              <a:rPr lang="ar-SA" sz="6000" dirty="0" smtClean="0">
                <a:solidFill>
                  <a:srgbClr val="17375E"/>
                </a:solidFill>
                <a:cs typeface="DecoType Naskh Variants" pitchFamily="2" charset="-78"/>
              </a:rPr>
              <a:t>درجة متوقعة من التناسق والاعتماد تناسب السوق بتكلفة منخفضة</a:t>
            </a:r>
          </a:p>
        </p:txBody>
      </p:sp>
      <p:pic>
        <p:nvPicPr>
          <p:cNvPr id="7" name="Picture 2" descr="https://upload.wikimedia.org/wikipedia/commons/7/73/W._Edwards_Deming.jpg"/>
          <p:cNvPicPr>
            <a:picLocks noChangeAspect="1" noChangeArrowheads="1"/>
          </p:cNvPicPr>
          <p:nvPr/>
        </p:nvPicPr>
        <p:blipFill>
          <a:blip r:embed="rId4"/>
          <a:srcRect/>
          <a:stretch>
            <a:fillRect/>
          </a:stretch>
        </p:blipFill>
        <p:spPr bwMode="auto">
          <a:xfrm>
            <a:off x="2819400" y="5795465"/>
            <a:ext cx="1524000" cy="1062535"/>
          </a:xfrm>
          <a:prstGeom prst="rect">
            <a:avLst/>
          </a:prstGeom>
          <a:noFill/>
        </p:spPr>
      </p:pic>
      <p:pic>
        <p:nvPicPr>
          <p:cNvPr id="8" name="Picture 10" descr="http://japanologie.arts.kuleuven.be/lab/sites/japanologie.arts.kuleuven.be.ijcm13/files/uploads/inline_images/glossy_3d_blue_arrow_left.png">
            <a:hlinkClick r:id="rId5" action="ppaction://hlinksldjump"/>
          </p:cNvPr>
          <p:cNvPicPr>
            <a:picLocks noChangeAspect="1" noChangeArrowheads="1"/>
          </p:cNvPicPr>
          <p:nvPr/>
        </p:nvPicPr>
        <p:blipFill>
          <a:blip r:embed="rId6"/>
          <a:srcRect/>
          <a:stretch>
            <a:fillRect/>
          </a:stretch>
        </p:blipFill>
        <p:spPr bwMode="auto">
          <a:xfrm>
            <a:off x="0" y="4953000"/>
            <a:ext cx="1905000" cy="1905000"/>
          </a:xfrm>
          <a:prstGeom prst="rect">
            <a:avLst/>
          </a:prstGeom>
          <a:noFill/>
        </p:spPr>
      </p:pic>
    </p:spTree>
  </p:cSld>
  <p:clrMapOvr>
    <a:masterClrMapping/>
  </p:clrMapOvr>
  <p:transition advClick="0"/>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ستطيل 5"/>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3" name="مربع نص 2"/>
          <p:cNvSpPr txBox="1"/>
          <p:nvPr/>
        </p:nvSpPr>
        <p:spPr>
          <a:xfrm>
            <a:off x="5692414" y="6273225"/>
            <a:ext cx="3451586" cy="584775"/>
          </a:xfrm>
          <a:prstGeom prst="rect">
            <a:avLst/>
          </a:prstGeom>
          <a:noFill/>
        </p:spPr>
        <p:txBody>
          <a:bodyPr wrap="none" rtlCol="1">
            <a:spAutoFit/>
          </a:bodyPr>
          <a:lstStyle/>
          <a:p>
            <a:r>
              <a:rPr lang="ar-SA" sz="3200" b="1" dirty="0" smtClean="0">
                <a:solidFill>
                  <a:srgbClr val="7030A0"/>
                </a:solidFill>
                <a:cs typeface="DecoType Naskh Variants" pitchFamily="2" charset="-78"/>
              </a:rPr>
              <a:t>الدكتور هشام عادل </a:t>
            </a:r>
            <a:r>
              <a:rPr lang="ar-SA" sz="3200" b="1" dirty="0" err="1" smtClean="0">
                <a:solidFill>
                  <a:srgbClr val="7030A0"/>
                </a:solidFill>
                <a:cs typeface="DecoType Naskh Variants" pitchFamily="2" charset="-78"/>
              </a:rPr>
              <a:t>عبهري</a:t>
            </a:r>
            <a:endParaRPr lang="ar-SA" sz="3200" b="1" dirty="0" smtClean="0">
              <a:solidFill>
                <a:srgbClr val="7030A0"/>
              </a:solidFill>
              <a:cs typeface="DecoType Naskh Variants" pitchFamily="2" charset="-78"/>
            </a:endParaRPr>
          </a:p>
        </p:txBody>
      </p:sp>
      <p:graphicFrame>
        <p:nvGraphicFramePr>
          <p:cNvPr id="5" name="جدول 4"/>
          <p:cNvGraphicFramePr>
            <a:graphicFrameLocks noGrp="1"/>
          </p:cNvGraphicFramePr>
          <p:nvPr/>
        </p:nvGraphicFramePr>
        <p:xfrm>
          <a:off x="152403" y="533400"/>
          <a:ext cx="8839196" cy="5415280"/>
        </p:xfrm>
        <a:graphic>
          <a:graphicData uri="http://schemas.openxmlformats.org/drawingml/2006/table">
            <a:tbl>
              <a:tblPr rtl="1" firstRow="1" bandRow="1">
                <a:tableStyleId>{5C22544A-7EE6-4342-B048-85BDC9FD1C3A}</a:tableStyleId>
              </a:tblPr>
              <a:tblGrid>
                <a:gridCol w="1575325">
                  <a:extLst>
                    <a:ext uri="{9D8B030D-6E8A-4147-A177-3AD203B41FA5}">
                      <a16:colId xmlns:a16="http://schemas.microsoft.com/office/drawing/2014/main" val="20000"/>
                    </a:ext>
                  </a:extLst>
                </a:gridCol>
                <a:gridCol w="791954">
                  <a:extLst>
                    <a:ext uri="{9D8B030D-6E8A-4147-A177-3AD203B41FA5}">
                      <a16:colId xmlns:a16="http://schemas.microsoft.com/office/drawing/2014/main" val="20001"/>
                    </a:ext>
                  </a:extLst>
                </a:gridCol>
                <a:gridCol w="791954">
                  <a:extLst>
                    <a:ext uri="{9D8B030D-6E8A-4147-A177-3AD203B41FA5}">
                      <a16:colId xmlns:a16="http://schemas.microsoft.com/office/drawing/2014/main" val="20002"/>
                    </a:ext>
                  </a:extLst>
                </a:gridCol>
                <a:gridCol w="791954">
                  <a:extLst>
                    <a:ext uri="{9D8B030D-6E8A-4147-A177-3AD203B41FA5}">
                      <a16:colId xmlns:a16="http://schemas.microsoft.com/office/drawing/2014/main" val="20003"/>
                    </a:ext>
                  </a:extLst>
                </a:gridCol>
                <a:gridCol w="791954">
                  <a:extLst>
                    <a:ext uri="{9D8B030D-6E8A-4147-A177-3AD203B41FA5}">
                      <a16:colId xmlns:a16="http://schemas.microsoft.com/office/drawing/2014/main" val="20004"/>
                    </a:ext>
                  </a:extLst>
                </a:gridCol>
                <a:gridCol w="791954">
                  <a:extLst>
                    <a:ext uri="{9D8B030D-6E8A-4147-A177-3AD203B41FA5}">
                      <a16:colId xmlns:a16="http://schemas.microsoft.com/office/drawing/2014/main" val="20005"/>
                    </a:ext>
                  </a:extLst>
                </a:gridCol>
                <a:gridCol w="3304101">
                  <a:extLst>
                    <a:ext uri="{9D8B030D-6E8A-4147-A177-3AD203B41FA5}">
                      <a16:colId xmlns:a16="http://schemas.microsoft.com/office/drawing/2014/main" val="20006"/>
                    </a:ext>
                  </a:extLst>
                </a:gridCol>
              </a:tblGrid>
              <a:tr h="370840">
                <a:tc gridSpan="7">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dirty="0" smtClean="0"/>
                        <a:t>الهدف الإستراتيجي 1 :</a:t>
                      </a:r>
                      <a:r>
                        <a:rPr lang="ar-SA" sz="1600" dirty="0" smtClean="0"/>
                        <a:t>تطوير العمل الإداري لرفع كفاءة الأداء وزيادة الإنتاجية في الوحدات الإدارية المختلفة بالجامعة.</a:t>
                      </a:r>
                      <a:endParaRPr lang="en-US" sz="1100" dirty="0" smtClean="0">
                        <a:solidFill>
                          <a:srgbClr val="FFFF00"/>
                        </a:solidFill>
                        <a:latin typeface="Times New Roman"/>
                        <a:ea typeface="Times New Roman"/>
                        <a:cs typeface="Arial"/>
                      </a:endParaRPr>
                    </a:p>
                  </a:txBody>
                  <a:tcPr anchor="ctr"/>
                </a:tc>
                <a:tc hMerge="1">
                  <a:txBody>
                    <a:bodyPr/>
                    <a:lstStyle/>
                    <a:p>
                      <a:pPr algn="ctr" rtl="1"/>
                      <a:endParaRPr lang="ar-SA" dirty="0"/>
                    </a:p>
                  </a:txBody>
                  <a:tcPr anchor="ct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algn="ctr" rtl="1"/>
                      <a:endParaRPr lang="ar-SA" dirty="0"/>
                    </a:p>
                  </a:txBody>
                  <a:tcPr anchor="ctr"/>
                </a:tc>
                <a:extLst>
                  <a:ext uri="{0D108BD9-81ED-4DB2-BD59-A6C34878D82A}">
                    <a16:rowId xmlns:a16="http://schemas.microsoft.com/office/drawing/2014/main" val="10000"/>
                  </a:ext>
                </a:extLst>
              </a:tr>
              <a:tr h="370840">
                <a:tc gridSpan="7">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JO" sz="1800" dirty="0" smtClean="0"/>
                        <a:t>المبادرة 1</a:t>
                      </a:r>
                      <a:r>
                        <a:rPr lang="ar-SA" sz="1800" dirty="0" smtClean="0"/>
                        <a:t>.</a:t>
                      </a:r>
                      <a:r>
                        <a:rPr lang="ar-JO" sz="1800" dirty="0" smtClean="0"/>
                        <a:t>1:</a:t>
                      </a:r>
                      <a:r>
                        <a:rPr lang="ar-SA" sz="1800" dirty="0" smtClean="0"/>
                        <a:t> العمل على تطوير العملية الإدارية في مختلف وحدات الجامعة بما يمكن أن يساعد في رفع كفاءة الأداء وزيادة إنتاجية الأقسام والإدارات في الجامعة </a:t>
                      </a:r>
                      <a:endParaRPr lang="en-US" sz="1100" b="1" dirty="0" smtClean="0">
                        <a:solidFill>
                          <a:schemeClr val="accent2">
                            <a:lumMod val="75000"/>
                          </a:schemeClr>
                        </a:solidFill>
                        <a:latin typeface="Times New Roman"/>
                        <a:ea typeface="Times New Roman"/>
                        <a:cs typeface="Arial"/>
                      </a:endParaRPr>
                    </a:p>
                  </a:txBody>
                  <a:tcPr anchor="ctr"/>
                </a:tc>
                <a:tc hMerge="1">
                  <a:txBody>
                    <a:bodyPr/>
                    <a:lstStyle/>
                    <a:p>
                      <a:pPr algn="ctr" rtl="1"/>
                      <a:endParaRPr lang="ar-SA" dirty="0"/>
                    </a:p>
                  </a:txBody>
                  <a:tcPr anchor="ct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algn="ctr" rtl="1"/>
                      <a:endParaRPr lang="ar-SA" dirty="0"/>
                    </a:p>
                  </a:txBody>
                  <a:tcPr anchor="ctr"/>
                </a:tc>
                <a:extLst>
                  <a:ext uri="{0D108BD9-81ED-4DB2-BD59-A6C34878D82A}">
                    <a16:rowId xmlns:a16="http://schemas.microsoft.com/office/drawing/2014/main" val="10001"/>
                  </a:ext>
                </a:extLst>
              </a:tr>
              <a:tr h="370840">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1800" dirty="0" smtClean="0">
                          <a:latin typeface="Times New Roman"/>
                          <a:ea typeface="Times New Roman"/>
                          <a:cs typeface="+mn-cs"/>
                        </a:rPr>
                        <a:t>المشاريع  (</a:t>
                      </a:r>
                      <a:r>
                        <a:rPr lang="en-US" sz="1800" dirty="0" smtClean="0">
                          <a:latin typeface="Arial"/>
                          <a:ea typeface="Times New Roman"/>
                          <a:cs typeface="Arial"/>
                        </a:rPr>
                        <a:t>(Action plan</a:t>
                      </a:r>
                      <a:endParaRPr lang="en-US" sz="2000" dirty="0" smtClean="0">
                        <a:latin typeface="Times New Roman"/>
                        <a:ea typeface="Times New Roman"/>
                        <a:cs typeface="Arial"/>
                      </a:endParaRPr>
                    </a:p>
                  </a:txBody>
                  <a:tcPr anchor="ctr"/>
                </a:tc>
                <a:tc>
                  <a:txBody>
                    <a:bodyPr/>
                    <a:lstStyle/>
                    <a:p>
                      <a:pPr algn="ctr" rtl="1"/>
                      <a:r>
                        <a:rPr lang="ar-SA" dirty="0" smtClean="0"/>
                        <a:t>2009</a:t>
                      </a:r>
                      <a:endParaRPr lang="ar-SA" dirty="0"/>
                    </a:p>
                  </a:txBody>
                  <a:tcPr anchor="ctr"/>
                </a:tc>
                <a:tc>
                  <a:txBody>
                    <a:bodyPr/>
                    <a:lstStyle/>
                    <a:p>
                      <a:pPr algn="ctr" rtl="1"/>
                      <a:r>
                        <a:rPr lang="ar-SA" dirty="0" smtClean="0"/>
                        <a:t>2010</a:t>
                      </a:r>
                      <a:endParaRPr lang="ar-SA" dirty="0"/>
                    </a:p>
                  </a:txBody>
                  <a:tcPr anchor="ctr"/>
                </a:tc>
                <a:tc>
                  <a:txBody>
                    <a:bodyPr/>
                    <a:lstStyle/>
                    <a:p>
                      <a:pPr algn="ctr" rtl="1"/>
                      <a:r>
                        <a:rPr lang="ar-SA" dirty="0" smtClean="0"/>
                        <a:t>2011</a:t>
                      </a:r>
                      <a:endParaRPr lang="ar-SA" dirty="0"/>
                    </a:p>
                  </a:txBody>
                  <a:tcPr anchor="ctr"/>
                </a:tc>
                <a:tc>
                  <a:txBody>
                    <a:bodyPr/>
                    <a:lstStyle/>
                    <a:p>
                      <a:pPr algn="ctr" rtl="1"/>
                      <a:r>
                        <a:rPr lang="ar-SA" dirty="0" smtClean="0"/>
                        <a:t>2012</a:t>
                      </a:r>
                      <a:endParaRPr lang="ar-SA" dirty="0"/>
                    </a:p>
                  </a:txBody>
                  <a:tcPr anchor="ctr"/>
                </a:tc>
                <a:tc>
                  <a:txBody>
                    <a:bodyPr/>
                    <a:lstStyle/>
                    <a:p>
                      <a:pPr algn="ctr" rtl="1"/>
                      <a:r>
                        <a:rPr lang="ar-SA" dirty="0" smtClean="0"/>
                        <a:t>2013</a:t>
                      </a:r>
                      <a:endParaRPr lang="ar-SA" dirty="0"/>
                    </a:p>
                  </a:txBody>
                  <a:tcPr anchor="ct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JO" sz="1800" dirty="0" smtClean="0">
                          <a:latin typeface="Times New Roman"/>
                          <a:ea typeface="Times New Roman"/>
                          <a:cs typeface="+mn-cs"/>
                        </a:rPr>
                        <a:t>مؤشرات الأداء </a:t>
                      </a:r>
                      <a:r>
                        <a:rPr lang="en-US" sz="1800" dirty="0" smtClean="0">
                          <a:latin typeface="Arial"/>
                          <a:ea typeface="Times New Roman"/>
                          <a:cs typeface="Arial"/>
                        </a:rPr>
                        <a:t>KPI's</a:t>
                      </a:r>
                      <a:endParaRPr lang="en-US" sz="2000" dirty="0" smtClean="0">
                        <a:latin typeface="Times New Roman"/>
                        <a:ea typeface="Times New Roman"/>
                        <a:cs typeface="Arial"/>
                      </a:endParaRPr>
                    </a:p>
                  </a:txBody>
                  <a:tcPr anchor="ctr"/>
                </a:tc>
                <a:extLst>
                  <a:ext uri="{0D108BD9-81ED-4DB2-BD59-A6C34878D82A}">
                    <a16:rowId xmlns:a16="http://schemas.microsoft.com/office/drawing/2014/main" val="10002"/>
                  </a:ext>
                </a:extLst>
              </a:tr>
              <a:tr h="1691640">
                <a:tc rowSpan="2">
                  <a:txBody>
                    <a:bodyPr/>
                    <a:lstStyle/>
                    <a:p>
                      <a:pPr marL="0" marR="0" algn="ctr" rtl="1">
                        <a:spcBef>
                          <a:spcPts val="0"/>
                        </a:spcBef>
                        <a:spcAft>
                          <a:spcPts val="0"/>
                        </a:spcAft>
                      </a:pPr>
                      <a:r>
                        <a:rPr lang="ar-SA" sz="1800" dirty="0" smtClean="0">
                          <a:latin typeface="Times New Roman"/>
                          <a:ea typeface="Times New Roman"/>
                          <a:cs typeface="AL-Mohanad"/>
                        </a:rPr>
                        <a:t>1.1.1</a:t>
                      </a:r>
                      <a:r>
                        <a:rPr lang="ar-SA" sz="1600" dirty="0" smtClean="0">
                          <a:latin typeface="Times New Roman"/>
                          <a:ea typeface="Times New Roman"/>
                          <a:cs typeface="AL-Mohanad"/>
                        </a:rPr>
                        <a:t>:</a:t>
                      </a:r>
                      <a:r>
                        <a:rPr lang="ar-SA" sz="1400" dirty="0" smtClean="0">
                          <a:latin typeface="Times New Roman"/>
                          <a:ea typeface="Times New Roman"/>
                          <a:cs typeface="AL-Mohanad"/>
                        </a:rPr>
                        <a:t> مشروع تطبيق نظام الجودة </a:t>
                      </a:r>
                      <a:r>
                        <a:rPr lang="en-US" sz="1200" dirty="0" smtClean="0">
                          <a:latin typeface="Times New Roman"/>
                          <a:ea typeface="Times New Roman"/>
                          <a:cs typeface="AL-Mohanad"/>
                        </a:rPr>
                        <a:t>ISO (9001 : 2008)</a:t>
                      </a:r>
                      <a:endParaRPr lang="en-US" sz="1400" dirty="0" smtClean="0">
                        <a:latin typeface="Times New Roman"/>
                        <a:ea typeface="Times New Roman"/>
                        <a:cs typeface="Arial"/>
                      </a:endParaRPr>
                    </a:p>
                    <a:p>
                      <a:pPr marL="0" marR="0" algn="ctr" rtl="1">
                        <a:spcBef>
                          <a:spcPts val="0"/>
                        </a:spcBef>
                        <a:spcAft>
                          <a:spcPts val="0"/>
                        </a:spcAft>
                      </a:pPr>
                      <a:r>
                        <a:rPr lang="ar-SA" sz="1400" cap="all" dirty="0" smtClean="0">
                          <a:latin typeface="Arial"/>
                          <a:ea typeface="Times New Roman"/>
                          <a:cs typeface="AL-Mohanad"/>
                        </a:rPr>
                        <a:t>     يسعى مشروع تطبيق نظام الجودة (</a:t>
                      </a:r>
                      <a:r>
                        <a:rPr lang="en-US" sz="1400" dirty="0" smtClean="0">
                          <a:latin typeface="Times New Roman"/>
                          <a:ea typeface="Times New Roman"/>
                          <a:cs typeface="AL-Mohanad"/>
                        </a:rPr>
                        <a:t>ISO(9001:2008</a:t>
                      </a:r>
                      <a:r>
                        <a:rPr lang="ar-SA" sz="1400" cap="all" dirty="0" smtClean="0">
                          <a:latin typeface="Arial"/>
                          <a:ea typeface="Times New Roman"/>
                          <a:cs typeface="AL-Mohanad"/>
                        </a:rPr>
                        <a:t> إلى رفع مستوى الأداء الإداري في مختلف إدارات ووحدات الجامعة بما يضمن تحسن العملية الإدارية التي يمكن أن تنعكس إيجاباً على بقية عمليات الأداء في الجامعة</a:t>
                      </a:r>
                      <a:endParaRPr lang="en-US" sz="1400" dirty="0" smtClean="0">
                        <a:latin typeface="Times New Roman"/>
                        <a:ea typeface="Times New Roman"/>
                        <a:cs typeface="Arial"/>
                      </a:endParaRPr>
                    </a:p>
                    <a:p>
                      <a:pPr algn="ctr" rtl="1"/>
                      <a:endParaRPr lang="ar-SA" dirty="0"/>
                    </a:p>
                  </a:txBody>
                  <a:tcPr/>
                </a:tc>
                <a:tc>
                  <a:txBody>
                    <a:bodyPr/>
                    <a:lstStyle/>
                    <a:p>
                      <a:pPr algn="ctr" rtl="1"/>
                      <a:r>
                        <a:rPr lang="ar-SA" dirty="0" smtClean="0"/>
                        <a:t>10 وحدات</a:t>
                      </a:r>
                      <a:endParaRPr lang="ar-SA" dirty="0"/>
                    </a:p>
                  </a:txBody>
                  <a:tcPr/>
                </a:tc>
                <a:tc>
                  <a:txBody>
                    <a:bodyPr/>
                    <a:lstStyle/>
                    <a:p>
                      <a:pPr algn="ctr" rtl="1"/>
                      <a:r>
                        <a:rPr lang="ar-SA" dirty="0" smtClean="0"/>
                        <a:t>10 وحدات</a:t>
                      </a:r>
                      <a:endParaRPr lang="ar-SA" dirty="0"/>
                    </a:p>
                  </a:txBody>
                  <a:tcPr/>
                </a:tc>
                <a:tc>
                  <a:txBody>
                    <a:bodyPr/>
                    <a:lstStyle/>
                    <a:p>
                      <a:pPr algn="ctr" rtl="1"/>
                      <a:r>
                        <a:rPr lang="ar-SA" dirty="0" smtClean="0"/>
                        <a:t>10 وحدات</a:t>
                      </a:r>
                      <a:endParaRPr lang="ar-SA" dirty="0"/>
                    </a:p>
                  </a:txBody>
                  <a:tcPr/>
                </a:tc>
                <a:tc>
                  <a:txBody>
                    <a:bodyPr/>
                    <a:lstStyle/>
                    <a:p>
                      <a:pPr algn="ctr" rtl="1"/>
                      <a:r>
                        <a:rPr lang="ar-SA" dirty="0" smtClean="0"/>
                        <a:t>10 وحدات</a:t>
                      </a:r>
                      <a:endParaRPr lang="ar-SA" dirty="0"/>
                    </a:p>
                  </a:txBody>
                  <a:tcPr/>
                </a:tc>
                <a:tc>
                  <a:txBody>
                    <a:bodyPr/>
                    <a:lstStyle/>
                    <a:p>
                      <a:pPr algn="ctr" rtl="1"/>
                      <a:r>
                        <a:rPr lang="ar-SA" dirty="0" smtClean="0"/>
                        <a:t>10 وحدات</a:t>
                      </a:r>
                      <a:endParaRPr lang="ar-SA" dirty="0"/>
                    </a:p>
                  </a:txBody>
                  <a:tcPr/>
                </a:tc>
                <a:tc rowSpan="2">
                  <a:txBody>
                    <a:bodyPr/>
                    <a:lstStyle/>
                    <a:p>
                      <a:pPr algn="just" rtl="1"/>
                      <a:r>
                        <a:rPr lang="ar-SA" sz="1800" dirty="0" smtClean="0">
                          <a:latin typeface="+mn-lt"/>
                          <a:ea typeface="Times New Roman"/>
                          <a:cs typeface="AL-Mohanad"/>
                        </a:rPr>
                        <a:t>1-عدد الوحدات التي حصلت على شهادة الجودة في العام.</a:t>
                      </a:r>
                      <a:endParaRPr lang="en-US" sz="1800" dirty="0" smtClean="0">
                        <a:latin typeface="+mn-lt"/>
                        <a:ea typeface="Times New Roman"/>
                        <a:cs typeface="Arial"/>
                      </a:endParaRPr>
                    </a:p>
                    <a:p>
                      <a:pPr algn="just" rtl="1"/>
                      <a:r>
                        <a:rPr lang="ar-SA" sz="1800" b="1" dirty="0" smtClean="0">
                          <a:solidFill>
                            <a:srgbClr val="C00000"/>
                          </a:solidFill>
                          <a:latin typeface="+mn-lt"/>
                          <a:ea typeface="Times New Roman"/>
                          <a:cs typeface="AL-Mohanad"/>
                        </a:rPr>
                        <a:t>2-عدد الوحدات التي تعمل حالياً على  تطبيق </a:t>
                      </a:r>
                      <a:r>
                        <a:rPr lang="ar-SA" sz="1800" b="1" dirty="0" err="1" smtClean="0">
                          <a:solidFill>
                            <a:srgbClr val="C00000"/>
                          </a:solidFill>
                          <a:latin typeface="+mn-lt"/>
                          <a:ea typeface="Times New Roman"/>
                          <a:cs typeface="AL-Mohanad"/>
                        </a:rPr>
                        <a:t>الـ</a:t>
                      </a:r>
                      <a:r>
                        <a:rPr lang="ar-SA" sz="1800" b="1" dirty="0" smtClean="0">
                          <a:solidFill>
                            <a:srgbClr val="C00000"/>
                          </a:solidFill>
                          <a:latin typeface="+mn-lt"/>
                          <a:ea typeface="Times New Roman"/>
                          <a:cs typeface="AL-Mohanad"/>
                        </a:rPr>
                        <a:t> </a:t>
                      </a:r>
                      <a:r>
                        <a:rPr lang="en-US" sz="1800" b="1" dirty="0" smtClean="0">
                          <a:solidFill>
                            <a:srgbClr val="C00000"/>
                          </a:solidFill>
                          <a:latin typeface="+mn-lt"/>
                          <a:ea typeface="Times New Roman"/>
                          <a:cs typeface="AL-Mohanad"/>
                        </a:rPr>
                        <a:t>ISO 9001:2008 </a:t>
                      </a:r>
                      <a:r>
                        <a:rPr lang="ar-SA" sz="1800" b="1" dirty="0" smtClean="0">
                          <a:solidFill>
                            <a:srgbClr val="C00000"/>
                          </a:solidFill>
                          <a:latin typeface="+mn-lt"/>
                          <a:ea typeface="Times New Roman"/>
                          <a:cs typeface="AL-Mohanad"/>
                        </a:rPr>
                        <a:t>.</a:t>
                      </a:r>
                      <a:endParaRPr lang="en-US" sz="1800" b="1" dirty="0" smtClean="0">
                        <a:solidFill>
                          <a:srgbClr val="C00000"/>
                        </a:solidFill>
                        <a:latin typeface="+mn-lt"/>
                        <a:ea typeface="Times New Roman"/>
                        <a:cs typeface="Arial"/>
                      </a:endParaRPr>
                    </a:p>
                    <a:p>
                      <a:pPr algn="just" rtl="1"/>
                      <a:r>
                        <a:rPr lang="ar-SA" sz="1800" dirty="0" smtClean="0">
                          <a:latin typeface="+mn-lt"/>
                          <a:ea typeface="Times New Roman"/>
                          <a:cs typeface="AL-Mohanad"/>
                        </a:rPr>
                        <a:t>3-عدد زيارات الخبراء الداخليين إلى وحدات الجامعة.</a:t>
                      </a:r>
                      <a:endParaRPr lang="en-US" sz="1800" dirty="0" smtClean="0">
                        <a:latin typeface="+mn-lt"/>
                        <a:ea typeface="Times New Roman"/>
                        <a:cs typeface="Arial"/>
                      </a:endParaRPr>
                    </a:p>
                    <a:p>
                      <a:pPr marL="0" marR="0" algn="just" rtl="1">
                        <a:spcBef>
                          <a:spcPts val="0"/>
                        </a:spcBef>
                        <a:spcAft>
                          <a:spcPts val="0"/>
                        </a:spcAft>
                      </a:pPr>
                      <a:r>
                        <a:rPr lang="ar-SA" sz="1800" dirty="0" smtClean="0">
                          <a:latin typeface="Times New Roman"/>
                          <a:ea typeface="Times New Roman"/>
                          <a:cs typeface="AL-Mohanad"/>
                        </a:rPr>
                        <a:t>4-عدد زيارات الخبراء الخارجيين إلى وحدات الجامعة.</a:t>
                      </a:r>
                      <a:endParaRPr lang="en-US" sz="2000" dirty="0" smtClean="0">
                        <a:latin typeface="Times New Roman"/>
                        <a:ea typeface="Times New Roman"/>
                        <a:cs typeface="Arial"/>
                      </a:endParaRPr>
                    </a:p>
                    <a:p>
                      <a:pPr marL="0" marR="0" algn="just" rtl="1">
                        <a:spcBef>
                          <a:spcPts val="0"/>
                        </a:spcBef>
                        <a:spcAft>
                          <a:spcPts val="0"/>
                        </a:spcAft>
                      </a:pPr>
                      <a:r>
                        <a:rPr lang="ar-SA" sz="1800" dirty="0" smtClean="0">
                          <a:latin typeface="Times New Roman"/>
                          <a:ea typeface="Times New Roman"/>
                          <a:cs typeface="AL-Mohanad"/>
                        </a:rPr>
                        <a:t>5-العدد الفعلي للوحدات التي حصلت على شهادات </a:t>
                      </a:r>
                      <a:r>
                        <a:rPr lang="ar-SA" sz="1800" dirty="0" err="1" smtClean="0">
                          <a:latin typeface="Times New Roman"/>
                          <a:ea typeface="Times New Roman"/>
                          <a:cs typeface="AL-Mohanad"/>
                        </a:rPr>
                        <a:t>الـ</a:t>
                      </a:r>
                      <a:r>
                        <a:rPr lang="en-US" sz="1800" dirty="0" smtClean="0">
                          <a:latin typeface="+mn-lt"/>
                          <a:ea typeface="Times New Roman"/>
                          <a:cs typeface="AL-Mohanad"/>
                        </a:rPr>
                        <a:t>ISO 9001:2008  </a:t>
                      </a:r>
                      <a:r>
                        <a:rPr lang="ar-SA" sz="1800" dirty="0" smtClean="0">
                          <a:latin typeface="+mn-lt"/>
                          <a:ea typeface="Times New Roman"/>
                          <a:cs typeface="AL-Mohanad"/>
                        </a:rPr>
                        <a:t> </a:t>
                      </a:r>
                      <a:r>
                        <a:rPr lang="ar-SA" sz="1800" dirty="0" smtClean="0">
                          <a:latin typeface="Times New Roman"/>
                          <a:ea typeface="Times New Roman"/>
                          <a:cs typeface="AL-Mohanad"/>
                        </a:rPr>
                        <a:t>.</a:t>
                      </a:r>
                      <a:endParaRPr lang="en-US" sz="2000" dirty="0" smtClean="0">
                        <a:latin typeface="Times New Roman"/>
                        <a:ea typeface="Times New Roman"/>
                        <a:cs typeface="Arial"/>
                      </a:endParaRPr>
                    </a:p>
                    <a:p>
                      <a:pPr rtl="1"/>
                      <a:endParaRPr lang="ar-SA" dirty="0"/>
                    </a:p>
                  </a:txBody>
                  <a:tcPr/>
                </a:tc>
                <a:extLst>
                  <a:ext uri="{0D108BD9-81ED-4DB2-BD59-A6C34878D82A}">
                    <a16:rowId xmlns:a16="http://schemas.microsoft.com/office/drawing/2014/main" val="10003"/>
                  </a:ext>
                </a:extLst>
              </a:tr>
              <a:tr h="1691640">
                <a:tc vMerge="1">
                  <a:txBody>
                    <a:bodyPr/>
                    <a:lstStyle/>
                    <a:p>
                      <a:pPr rtl="1"/>
                      <a:endParaRPr lang="ar-SA"/>
                    </a:p>
                  </a:txBody>
                  <a:tcPr/>
                </a:tc>
                <a:tc>
                  <a:txBody>
                    <a:bodyPr/>
                    <a:lstStyle/>
                    <a:p>
                      <a:pPr algn="ctr" rtl="1"/>
                      <a:r>
                        <a:rPr lang="en-US" sz="1200" dirty="0" smtClean="0"/>
                        <a:t>300.000 SR</a:t>
                      </a:r>
                      <a:endParaRPr lang="ar-SA" dirty="0"/>
                    </a:p>
                  </a:txBody>
                  <a:tcPr/>
                </a:tc>
                <a:tc>
                  <a:txBody>
                    <a:bodyPr/>
                    <a:lstStyle/>
                    <a:p>
                      <a:pPr algn="ctr" rtl="1"/>
                      <a:r>
                        <a:rPr lang="en-US" sz="1200" smtClean="0"/>
                        <a:t>300.000 SR</a:t>
                      </a:r>
                      <a:endParaRPr lang="ar-SA" dirty="0"/>
                    </a:p>
                  </a:txBody>
                  <a:tcPr/>
                </a:tc>
                <a:tc>
                  <a:txBody>
                    <a:bodyPr/>
                    <a:lstStyle/>
                    <a:p>
                      <a:pPr algn="ctr" rtl="1"/>
                      <a:r>
                        <a:rPr lang="en-US" sz="1200" dirty="0" smtClean="0"/>
                        <a:t>300.000 SR</a:t>
                      </a:r>
                      <a:endParaRPr lang="ar-SA" dirty="0"/>
                    </a:p>
                  </a:txBody>
                  <a:tcPr/>
                </a:tc>
                <a:tc>
                  <a:txBody>
                    <a:bodyPr/>
                    <a:lstStyle/>
                    <a:p>
                      <a:pPr algn="ctr" rtl="1"/>
                      <a:r>
                        <a:rPr lang="en-US" sz="1200" smtClean="0"/>
                        <a:t>300.000 SR</a:t>
                      </a:r>
                      <a:endParaRPr lang="ar-SA" dirty="0"/>
                    </a:p>
                  </a:txBody>
                  <a:tcPr/>
                </a:tc>
                <a:tc>
                  <a:txBody>
                    <a:bodyPr/>
                    <a:lstStyle/>
                    <a:p>
                      <a:pPr algn="ctr" rtl="1"/>
                      <a:r>
                        <a:rPr lang="en-US" sz="1200" dirty="0" smtClean="0"/>
                        <a:t>300.000 SR</a:t>
                      </a:r>
                      <a:endParaRPr lang="ar-SA" dirty="0"/>
                    </a:p>
                  </a:txBody>
                  <a:tcPr/>
                </a:tc>
                <a:tc vMerge="1">
                  <a:txBody>
                    <a:bodyPr/>
                    <a:lstStyle/>
                    <a:p>
                      <a:pPr rtl="1"/>
                      <a:endParaRPr lang="ar-SA"/>
                    </a:p>
                  </a:txBody>
                  <a:tcPr/>
                </a:tc>
                <a:extLst>
                  <a:ext uri="{0D108BD9-81ED-4DB2-BD59-A6C34878D82A}">
                    <a16:rowId xmlns:a16="http://schemas.microsoft.com/office/drawing/2014/main" val="10004"/>
                  </a:ext>
                </a:extLst>
              </a:tr>
              <a:tr h="381000">
                <a:tc>
                  <a:txBody>
                    <a:bodyPr/>
                    <a:lstStyle/>
                    <a:p>
                      <a:pPr algn="ctr" rtl="1"/>
                      <a:endParaRPr lang="ar-SA" dirty="0"/>
                    </a:p>
                  </a:txBody>
                  <a:tcPr/>
                </a:tc>
                <a:tc>
                  <a:txBody>
                    <a:bodyPr/>
                    <a:lstStyle/>
                    <a:p>
                      <a:pPr algn="ctr" rtl="1"/>
                      <a:endParaRPr lang="ar-SA" dirty="0"/>
                    </a:p>
                  </a:txBody>
                  <a:tcPr/>
                </a:tc>
                <a:tc>
                  <a:txBody>
                    <a:bodyPr/>
                    <a:lstStyle/>
                    <a:p>
                      <a:pPr algn="ctr" rtl="1"/>
                      <a:endParaRPr lang="ar-SA" dirty="0"/>
                    </a:p>
                  </a:txBody>
                  <a:tcPr/>
                </a:tc>
                <a:tc>
                  <a:txBody>
                    <a:bodyPr/>
                    <a:lstStyle/>
                    <a:p>
                      <a:pPr algn="ctr" rtl="1"/>
                      <a:endParaRPr lang="ar-SA" dirty="0"/>
                    </a:p>
                  </a:txBody>
                  <a:tcPr/>
                </a:tc>
                <a:tc>
                  <a:txBody>
                    <a:bodyPr/>
                    <a:lstStyle/>
                    <a:p>
                      <a:pPr algn="ctr" rtl="1"/>
                      <a:endParaRPr lang="ar-SA" dirty="0"/>
                    </a:p>
                  </a:txBody>
                  <a:tcPr/>
                </a:tc>
                <a:tc>
                  <a:txBody>
                    <a:bodyPr/>
                    <a:lstStyle/>
                    <a:p>
                      <a:pPr algn="ctr" rtl="1"/>
                      <a:endParaRPr lang="ar-SA" dirty="0"/>
                    </a:p>
                  </a:txBody>
                  <a:tcPr/>
                </a:tc>
                <a:tc>
                  <a:txBody>
                    <a:bodyPr/>
                    <a:lstStyle/>
                    <a:p>
                      <a:pPr algn="ctr" rtl="1"/>
                      <a:endParaRPr lang="ar-SA"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68578696"/>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ستطيل 5"/>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3" name="مربع نص 2"/>
          <p:cNvSpPr txBox="1"/>
          <p:nvPr/>
        </p:nvSpPr>
        <p:spPr>
          <a:xfrm>
            <a:off x="5692414" y="6273225"/>
            <a:ext cx="3451586" cy="584775"/>
          </a:xfrm>
          <a:prstGeom prst="rect">
            <a:avLst/>
          </a:prstGeom>
          <a:noFill/>
        </p:spPr>
        <p:txBody>
          <a:bodyPr wrap="none" rtlCol="1">
            <a:spAutoFit/>
          </a:bodyPr>
          <a:lstStyle/>
          <a:p>
            <a:r>
              <a:rPr lang="ar-SA" sz="3200" b="1" dirty="0" smtClean="0">
                <a:solidFill>
                  <a:srgbClr val="7030A0"/>
                </a:solidFill>
                <a:cs typeface="DecoType Naskh Variants" pitchFamily="2" charset="-78"/>
              </a:rPr>
              <a:t>الدكتور هشام عادل </a:t>
            </a:r>
            <a:r>
              <a:rPr lang="ar-SA" sz="3200" b="1" dirty="0" err="1" smtClean="0">
                <a:solidFill>
                  <a:srgbClr val="7030A0"/>
                </a:solidFill>
                <a:cs typeface="DecoType Naskh Variants" pitchFamily="2" charset="-78"/>
              </a:rPr>
              <a:t>عبهري</a:t>
            </a:r>
            <a:endParaRPr lang="ar-SA" sz="3200" b="1" dirty="0" smtClean="0">
              <a:solidFill>
                <a:srgbClr val="7030A0"/>
              </a:solidFill>
              <a:cs typeface="DecoType Naskh Variants" pitchFamily="2" charset="-78"/>
            </a:endParaRPr>
          </a:p>
        </p:txBody>
      </p:sp>
      <p:graphicFrame>
        <p:nvGraphicFramePr>
          <p:cNvPr id="5" name="جدول 4"/>
          <p:cNvGraphicFramePr>
            <a:graphicFrameLocks noGrp="1"/>
          </p:cNvGraphicFramePr>
          <p:nvPr/>
        </p:nvGraphicFramePr>
        <p:xfrm>
          <a:off x="2133601" y="457214"/>
          <a:ext cx="5257799" cy="6420948"/>
        </p:xfrm>
        <a:graphic>
          <a:graphicData uri="http://schemas.openxmlformats.org/drawingml/2006/table">
            <a:tbl>
              <a:tblPr rtl="1"/>
              <a:tblGrid>
                <a:gridCol w="242276">
                  <a:extLst>
                    <a:ext uri="{9D8B030D-6E8A-4147-A177-3AD203B41FA5}">
                      <a16:colId xmlns:a16="http://schemas.microsoft.com/office/drawing/2014/main" val="20000"/>
                    </a:ext>
                  </a:extLst>
                </a:gridCol>
                <a:gridCol w="1601272">
                  <a:extLst>
                    <a:ext uri="{9D8B030D-6E8A-4147-A177-3AD203B41FA5}">
                      <a16:colId xmlns:a16="http://schemas.microsoft.com/office/drawing/2014/main" val="20001"/>
                    </a:ext>
                  </a:extLst>
                </a:gridCol>
                <a:gridCol w="1747684">
                  <a:extLst>
                    <a:ext uri="{9D8B030D-6E8A-4147-A177-3AD203B41FA5}">
                      <a16:colId xmlns:a16="http://schemas.microsoft.com/office/drawing/2014/main" val="20002"/>
                    </a:ext>
                  </a:extLst>
                </a:gridCol>
                <a:gridCol w="772926">
                  <a:extLst>
                    <a:ext uri="{9D8B030D-6E8A-4147-A177-3AD203B41FA5}">
                      <a16:colId xmlns:a16="http://schemas.microsoft.com/office/drawing/2014/main" val="20003"/>
                    </a:ext>
                  </a:extLst>
                </a:gridCol>
                <a:gridCol w="893641">
                  <a:extLst>
                    <a:ext uri="{9D8B030D-6E8A-4147-A177-3AD203B41FA5}">
                      <a16:colId xmlns:a16="http://schemas.microsoft.com/office/drawing/2014/main" val="20004"/>
                    </a:ext>
                  </a:extLst>
                </a:gridCol>
              </a:tblGrid>
              <a:tr h="185854">
                <a:tc>
                  <a:txBody>
                    <a:bodyPr/>
                    <a:lstStyle/>
                    <a:p>
                      <a:pPr marL="0" marR="0" algn="ctr" rtl="1">
                        <a:lnSpc>
                          <a:spcPct val="115000"/>
                        </a:lnSpc>
                        <a:spcBef>
                          <a:spcPts val="0"/>
                        </a:spcBef>
                        <a:spcAft>
                          <a:spcPts val="0"/>
                        </a:spcAft>
                      </a:pPr>
                      <a:r>
                        <a:rPr lang="ar-SA" sz="800" b="1" dirty="0">
                          <a:latin typeface="Calibri"/>
                          <a:ea typeface="Calibri"/>
                          <a:cs typeface="Traditional Arabic"/>
                        </a:rPr>
                        <a:t>م</a:t>
                      </a:r>
                      <a:r>
                        <a:rPr lang="en-US" sz="800" b="1" dirty="0">
                          <a:latin typeface="Traditional Arabic"/>
                          <a:ea typeface="Calibri"/>
                          <a:cs typeface="Arial"/>
                        </a:rPr>
                        <a:t>.</a:t>
                      </a:r>
                      <a:endParaRPr lang="en-US" sz="600" dirty="0">
                        <a:latin typeface="Calibri"/>
                        <a:ea typeface="Calibri"/>
                        <a:cs typeface="Arial"/>
                      </a:endParaRPr>
                    </a:p>
                  </a:txBody>
                  <a:tcPr marL="37684" marR="37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000" b="1">
                          <a:latin typeface="Calibri"/>
                          <a:ea typeface="Calibri"/>
                          <a:cs typeface="Traditional Arabic"/>
                        </a:rPr>
                        <a:t>اسم الجهة</a:t>
                      </a:r>
                      <a:endParaRPr lang="en-US" sz="800" b="1">
                        <a:latin typeface="Calibri"/>
                        <a:ea typeface="Calibri"/>
                        <a:cs typeface="Arial"/>
                      </a:endParaRPr>
                    </a:p>
                  </a:txBody>
                  <a:tcPr marL="37684" marR="37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800" b="1">
                          <a:latin typeface="Calibri"/>
                          <a:ea typeface="Calibri"/>
                          <a:cs typeface="Traditional Arabic"/>
                        </a:rPr>
                        <a:t>تاريخ الحصول على الشهادة أو التوصية بالحصول عليها</a:t>
                      </a:r>
                      <a:endParaRPr lang="en-US" sz="600">
                        <a:latin typeface="Calibri"/>
                        <a:ea typeface="Calibri"/>
                        <a:cs typeface="Arial"/>
                      </a:endParaRPr>
                    </a:p>
                  </a:txBody>
                  <a:tcPr marL="37684" marR="37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000" dirty="0" smtClean="0">
                          <a:latin typeface="Calibri"/>
                          <a:ea typeface="Calibri"/>
                          <a:cs typeface="Arial"/>
                        </a:rPr>
                        <a:t>العام</a:t>
                      </a:r>
                      <a:endParaRPr lang="en-US" sz="1000" dirty="0">
                        <a:latin typeface="Calibri"/>
                        <a:ea typeface="Calibri"/>
                        <a:cs typeface="Arial"/>
                      </a:endParaRPr>
                    </a:p>
                  </a:txBody>
                  <a:tcPr marL="37684" marR="37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000" kern="1200" dirty="0" smtClean="0">
                          <a:solidFill>
                            <a:schemeClr val="tx1"/>
                          </a:solidFill>
                          <a:latin typeface="Calibri"/>
                          <a:ea typeface="Calibri"/>
                          <a:cs typeface="Arial"/>
                        </a:rPr>
                        <a:t>عدد الجهات </a:t>
                      </a:r>
                      <a:endParaRPr lang="en-US" sz="1000" kern="1200" dirty="0">
                        <a:solidFill>
                          <a:schemeClr val="tx1"/>
                        </a:solidFill>
                        <a:latin typeface="Calibri"/>
                        <a:ea typeface="Calibri"/>
                        <a:cs typeface="Arial"/>
                      </a:endParaRPr>
                    </a:p>
                  </a:txBody>
                  <a:tcPr marL="37684" marR="37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62622">
                <a:tc>
                  <a:txBody>
                    <a:bodyPr/>
                    <a:lstStyle/>
                    <a:p>
                      <a:pPr marL="0" marR="0" algn="ctr" rtl="1">
                        <a:lnSpc>
                          <a:spcPct val="115000"/>
                        </a:lnSpc>
                        <a:spcBef>
                          <a:spcPts val="0"/>
                        </a:spcBef>
                        <a:spcAft>
                          <a:spcPts val="0"/>
                        </a:spcAft>
                      </a:pPr>
                      <a:r>
                        <a:rPr lang="en-US" sz="700" b="1" dirty="0">
                          <a:solidFill>
                            <a:srgbClr val="C00000"/>
                          </a:solidFill>
                          <a:latin typeface="Traditional Arabic"/>
                          <a:ea typeface="Calibri"/>
                          <a:cs typeface="Arial"/>
                        </a:rPr>
                        <a:t>01</a:t>
                      </a:r>
                      <a:endParaRPr lang="en-US" sz="600" b="1" dirty="0">
                        <a:solidFill>
                          <a:srgbClr val="C00000"/>
                        </a:solidFill>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SA" sz="900" b="1">
                          <a:solidFill>
                            <a:srgbClr val="C00000"/>
                          </a:solidFill>
                          <a:latin typeface="Calibri"/>
                          <a:ea typeface="Calibri"/>
                          <a:cs typeface="Traditional Arabic"/>
                        </a:rPr>
                        <a:t>وكالة الجامعة للتبادل المعرفي ونقل التقنية </a:t>
                      </a:r>
                      <a:endParaRPr lang="en-US" sz="800" b="1">
                        <a:solidFill>
                          <a:srgbClr val="C00000"/>
                        </a:solidFill>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900" b="1" dirty="0" smtClean="0">
                          <a:solidFill>
                            <a:srgbClr val="C00000"/>
                          </a:solidFill>
                          <a:latin typeface="Calibri"/>
                          <a:ea typeface="Calibri"/>
                          <a:cs typeface="Traditional Arabic"/>
                        </a:rPr>
                        <a:t>30/01/2009</a:t>
                      </a:r>
                      <a:endParaRPr lang="en-US" sz="800" b="1" dirty="0">
                        <a:solidFill>
                          <a:srgbClr val="C00000"/>
                        </a:solidFill>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marL="0" marR="0" algn="ctr" rtl="1">
                        <a:lnSpc>
                          <a:spcPct val="115000"/>
                        </a:lnSpc>
                        <a:spcBef>
                          <a:spcPts val="0"/>
                        </a:spcBef>
                        <a:spcAft>
                          <a:spcPts val="0"/>
                        </a:spcAft>
                      </a:pPr>
                      <a:endParaRPr lang="ar-SA" sz="1200" b="1" dirty="0" smtClean="0">
                        <a:solidFill>
                          <a:srgbClr val="C00000"/>
                        </a:solidFill>
                        <a:latin typeface="Calibri"/>
                        <a:ea typeface="Calibri"/>
                        <a:cs typeface="Arial"/>
                      </a:endParaRPr>
                    </a:p>
                    <a:p>
                      <a:pPr marL="0" marR="0" algn="ctr" rtl="1">
                        <a:lnSpc>
                          <a:spcPct val="115000"/>
                        </a:lnSpc>
                        <a:spcBef>
                          <a:spcPts val="0"/>
                        </a:spcBef>
                        <a:spcAft>
                          <a:spcPts val="0"/>
                        </a:spcAft>
                      </a:pPr>
                      <a:endParaRPr lang="ar-SA" sz="700" b="1" dirty="0" smtClean="0">
                        <a:solidFill>
                          <a:srgbClr val="C00000"/>
                        </a:solidFill>
                        <a:latin typeface="Calibri"/>
                        <a:ea typeface="Calibri"/>
                        <a:cs typeface="Arial"/>
                      </a:endParaRPr>
                    </a:p>
                    <a:p>
                      <a:pPr marL="0" marR="0" algn="ctr" rtl="1">
                        <a:lnSpc>
                          <a:spcPct val="115000"/>
                        </a:lnSpc>
                        <a:spcBef>
                          <a:spcPts val="0"/>
                        </a:spcBef>
                        <a:spcAft>
                          <a:spcPts val="0"/>
                        </a:spcAft>
                      </a:pPr>
                      <a:r>
                        <a:rPr lang="ar-SA" sz="1200" b="1" dirty="0" smtClean="0">
                          <a:solidFill>
                            <a:srgbClr val="C00000"/>
                          </a:solidFill>
                          <a:latin typeface="Calibri"/>
                          <a:ea typeface="Calibri"/>
                          <a:cs typeface="Arial"/>
                        </a:rPr>
                        <a:t>2009</a:t>
                      </a:r>
                      <a:endParaRPr lang="en-US" sz="1200" b="1" dirty="0">
                        <a:solidFill>
                          <a:srgbClr val="C00000"/>
                        </a:solidFill>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marL="0" marR="0" algn="ctr" rtl="1">
                        <a:lnSpc>
                          <a:spcPct val="115000"/>
                        </a:lnSpc>
                        <a:spcBef>
                          <a:spcPts val="0"/>
                        </a:spcBef>
                        <a:spcAft>
                          <a:spcPts val="0"/>
                        </a:spcAft>
                      </a:pPr>
                      <a:endParaRPr lang="ar-SA" sz="1200" b="1" dirty="0" smtClean="0">
                        <a:solidFill>
                          <a:srgbClr val="C00000"/>
                        </a:solidFill>
                        <a:latin typeface="Calibri"/>
                        <a:ea typeface="Calibri"/>
                        <a:cs typeface="Arial"/>
                      </a:endParaRPr>
                    </a:p>
                    <a:p>
                      <a:pPr marL="0" marR="0" algn="ctr" rtl="1">
                        <a:lnSpc>
                          <a:spcPct val="115000"/>
                        </a:lnSpc>
                        <a:spcBef>
                          <a:spcPts val="0"/>
                        </a:spcBef>
                        <a:spcAft>
                          <a:spcPts val="0"/>
                        </a:spcAft>
                      </a:pPr>
                      <a:endParaRPr lang="ar-SA" sz="700" b="1" dirty="0" smtClean="0">
                        <a:solidFill>
                          <a:srgbClr val="C00000"/>
                        </a:solidFill>
                        <a:latin typeface="Calibri"/>
                        <a:ea typeface="Calibri"/>
                        <a:cs typeface="Arial"/>
                      </a:endParaRPr>
                    </a:p>
                    <a:p>
                      <a:pPr marL="0" marR="0" algn="ctr" rtl="1">
                        <a:lnSpc>
                          <a:spcPct val="115000"/>
                        </a:lnSpc>
                        <a:spcBef>
                          <a:spcPts val="0"/>
                        </a:spcBef>
                        <a:spcAft>
                          <a:spcPts val="0"/>
                        </a:spcAft>
                      </a:pPr>
                      <a:r>
                        <a:rPr lang="ar-SA" sz="1200" b="1" dirty="0" smtClean="0">
                          <a:solidFill>
                            <a:srgbClr val="C00000"/>
                          </a:solidFill>
                          <a:latin typeface="Calibri"/>
                          <a:ea typeface="Calibri"/>
                          <a:cs typeface="Arial"/>
                        </a:rPr>
                        <a:t>5</a:t>
                      </a:r>
                      <a:endParaRPr lang="en-US" sz="1200" b="1" dirty="0">
                        <a:solidFill>
                          <a:srgbClr val="C00000"/>
                        </a:solidFill>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62622">
                <a:tc>
                  <a:txBody>
                    <a:bodyPr/>
                    <a:lstStyle/>
                    <a:p>
                      <a:pPr marL="0" marR="0" algn="ctr" rtl="1">
                        <a:lnSpc>
                          <a:spcPct val="115000"/>
                        </a:lnSpc>
                        <a:spcBef>
                          <a:spcPts val="0"/>
                        </a:spcBef>
                        <a:spcAft>
                          <a:spcPts val="0"/>
                        </a:spcAft>
                      </a:pPr>
                      <a:r>
                        <a:rPr lang="en-US" sz="700" b="1" dirty="0">
                          <a:solidFill>
                            <a:srgbClr val="C00000"/>
                          </a:solidFill>
                          <a:latin typeface="Traditional Arabic"/>
                          <a:ea typeface="Calibri"/>
                          <a:cs typeface="Arial"/>
                        </a:rPr>
                        <a:t>02</a:t>
                      </a:r>
                      <a:endParaRPr lang="en-US" sz="600" b="1" dirty="0">
                        <a:solidFill>
                          <a:srgbClr val="C00000"/>
                        </a:solidFill>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SA" sz="900" b="1">
                          <a:solidFill>
                            <a:srgbClr val="C00000"/>
                          </a:solidFill>
                          <a:latin typeface="Calibri"/>
                          <a:ea typeface="Calibri"/>
                          <a:cs typeface="Traditional Arabic"/>
                        </a:rPr>
                        <a:t>كلية الصيدلة </a:t>
                      </a:r>
                      <a:endParaRPr lang="en-US" sz="800" b="1">
                        <a:solidFill>
                          <a:srgbClr val="C00000"/>
                        </a:solidFill>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900" b="1" kern="1200" dirty="0" smtClean="0">
                          <a:solidFill>
                            <a:srgbClr val="C00000"/>
                          </a:solidFill>
                          <a:latin typeface="Calibri"/>
                          <a:ea typeface="Calibri"/>
                          <a:cs typeface="Traditional Arabic"/>
                        </a:rPr>
                        <a:t>29/04/2009</a:t>
                      </a:r>
                      <a:endParaRPr lang="en-US" sz="900" b="1" kern="1200" dirty="0">
                        <a:solidFill>
                          <a:srgbClr val="C00000"/>
                        </a:solidFill>
                        <a:latin typeface="Calibri"/>
                        <a:ea typeface="Calibri"/>
                        <a:cs typeface="Traditional Arabic"/>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gn="ctr" rtl="0">
                        <a:lnSpc>
                          <a:spcPct val="115000"/>
                        </a:lnSpc>
                        <a:spcBef>
                          <a:spcPts val="0"/>
                        </a:spcBef>
                        <a:spcAft>
                          <a:spcPts val="0"/>
                        </a:spcAft>
                      </a:pPr>
                      <a:endParaRPr lang="en-US" sz="800" b="1" dirty="0">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gn="ctr" rtl="0">
                        <a:lnSpc>
                          <a:spcPct val="115000"/>
                        </a:lnSpc>
                        <a:spcBef>
                          <a:spcPts val="0"/>
                        </a:spcBef>
                        <a:spcAft>
                          <a:spcPts val="0"/>
                        </a:spcAft>
                      </a:pPr>
                      <a:endParaRPr lang="en-US" sz="800" b="1" dirty="0">
                        <a:solidFill>
                          <a:srgbClr val="C00000"/>
                        </a:solidFill>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62622">
                <a:tc>
                  <a:txBody>
                    <a:bodyPr/>
                    <a:lstStyle/>
                    <a:p>
                      <a:pPr marL="0" marR="0" algn="ctr" rtl="1">
                        <a:lnSpc>
                          <a:spcPct val="115000"/>
                        </a:lnSpc>
                        <a:spcBef>
                          <a:spcPts val="0"/>
                        </a:spcBef>
                        <a:spcAft>
                          <a:spcPts val="0"/>
                        </a:spcAft>
                      </a:pPr>
                      <a:r>
                        <a:rPr lang="en-US" sz="700" b="1" dirty="0">
                          <a:solidFill>
                            <a:srgbClr val="C00000"/>
                          </a:solidFill>
                          <a:latin typeface="Traditional Arabic"/>
                          <a:ea typeface="Calibri"/>
                          <a:cs typeface="Arial"/>
                        </a:rPr>
                        <a:t>03</a:t>
                      </a:r>
                      <a:endParaRPr lang="en-US" sz="600" b="1" dirty="0">
                        <a:solidFill>
                          <a:srgbClr val="C00000"/>
                        </a:solidFill>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SA" sz="900" b="1">
                          <a:solidFill>
                            <a:srgbClr val="C00000"/>
                          </a:solidFill>
                          <a:latin typeface="Calibri"/>
                          <a:ea typeface="Calibri"/>
                          <a:cs typeface="Traditional Arabic"/>
                        </a:rPr>
                        <a:t>كلية الهندسة </a:t>
                      </a:r>
                      <a:endParaRPr lang="en-US" sz="800" b="1">
                        <a:solidFill>
                          <a:srgbClr val="C00000"/>
                        </a:solidFill>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115000"/>
                        </a:lnSpc>
                        <a:spcBef>
                          <a:spcPts val="0"/>
                        </a:spcBef>
                        <a:spcAft>
                          <a:spcPts val="0"/>
                        </a:spcAft>
                      </a:pPr>
                      <a:r>
                        <a:rPr lang="en-US" sz="900" b="1" kern="1200" dirty="0">
                          <a:solidFill>
                            <a:srgbClr val="C00000"/>
                          </a:solidFill>
                          <a:latin typeface="Calibri"/>
                          <a:ea typeface="Calibri"/>
                          <a:cs typeface="Traditional Arabic"/>
                        </a:rPr>
                        <a:t>14/05/2009</a:t>
                      </a: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gn="ctr" rtl="0">
                        <a:lnSpc>
                          <a:spcPct val="115000"/>
                        </a:lnSpc>
                        <a:spcBef>
                          <a:spcPts val="0"/>
                        </a:spcBef>
                        <a:spcAft>
                          <a:spcPts val="0"/>
                        </a:spcAft>
                      </a:pPr>
                      <a:endParaRPr lang="en-US" sz="800" b="1" dirty="0">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gn="ctr" rtl="0">
                        <a:lnSpc>
                          <a:spcPct val="115000"/>
                        </a:lnSpc>
                        <a:spcBef>
                          <a:spcPts val="0"/>
                        </a:spcBef>
                        <a:spcAft>
                          <a:spcPts val="0"/>
                        </a:spcAft>
                      </a:pPr>
                      <a:endParaRPr lang="en-US" sz="800" b="1" dirty="0">
                        <a:solidFill>
                          <a:srgbClr val="C00000"/>
                        </a:solidFill>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62622">
                <a:tc>
                  <a:txBody>
                    <a:bodyPr/>
                    <a:lstStyle/>
                    <a:p>
                      <a:pPr marL="0" marR="0" algn="ctr" rtl="1">
                        <a:lnSpc>
                          <a:spcPct val="115000"/>
                        </a:lnSpc>
                        <a:spcBef>
                          <a:spcPts val="0"/>
                        </a:spcBef>
                        <a:spcAft>
                          <a:spcPts val="0"/>
                        </a:spcAft>
                      </a:pPr>
                      <a:r>
                        <a:rPr lang="en-US" sz="700" b="1" dirty="0">
                          <a:solidFill>
                            <a:srgbClr val="C00000"/>
                          </a:solidFill>
                          <a:latin typeface="Traditional Arabic"/>
                          <a:ea typeface="Calibri"/>
                          <a:cs typeface="Arial"/>
                        </a:rPr>
                        <a:t>04</a:t>
                      </a:r>
                      <a:endParaRPr lang="en-US" sz="600" b="1" dirty="0">
                        <a:solidFill>
                          <a:srgbClr val="C00000"/>
                        </a:solidFill>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SA" sz="900" b="1" dirty="0">
                          <a:solidFill>
                            <a:srgbClr val="C00000"/>
                          </a:solidFill>
                          <a:latin typeface="Calibri"/>
                          <a:ea typeface="Calibri"/>
                          <a:cs typeface="Traditional Arabic"/>
                        </a:rPr>
                        <a:t>عمادة أعضاء هيئة التدريس وشؤون الموظفين </a:t>
                      </a:r>
                      <a:endParaRPr lang="en-US" sz="800" b="1" dirty="0">
                        <a:solidFill>
                          <a:srgbClr val="C00000"/>
                        </a:solidFill>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115000"/>
                        </a:lnSpc>
                        <a:spcBef>
                          <a:spcPts val="0"/>
                        </a:spcBef>
                        <a:spcAft>
                          <a:spcPts val="0"/>
                        </a:spcAft>
                      </a:pPr>
                      <a:r>
                        <a:rPr lang="en-US" sz="900" b="1" kern="1200" dirty="0">
                          <a:solidFill>
                            <a:srgbClr val="C00000"/>
                          </a:solidFill>
                          <a:latin typeface="Calibri"/>
                          <a:ea typeface="Calibri"/>
                          <a:cs typeface="Traditional Arabic"/>
                        </a:rPr>
                        <a:t>15/09/2009</a:t>
                      </a: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gn="ctr" rtl="0">
                        <a:lnSpc>
                          <a:spcPct val="115000"/>
                        </a:lnSpc>
                        <a:spcBef>
                          <a:spcPts val="0"/>
                        </a:spcBef>
                        <a:spcAft>
                          <a:spcPts val="0"/>
                        </a:spcAft>
                      </a:pPr>
                      <a:endParaRPr lang="en-US" sz="800" b="1" dirty="0">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gn="ctr" rtl="0">
                        <a:lnSpc>
                          <a:spcPct val="115000"/>
                        </a:lnSpc>
                        <a:spcBef>
                          <a:spcPts val="0"/>
                        </a:spcBef>
                        <a:spcAft>
                          <a:spcPts val="0"/>
                        </a:spcAft>
                      </a:pPr>
                      <a:endParaRPr lang="en-US" sz="800" b="1" dirty="0">
                        <a:solidFill>
                          <a:srgbClr val="C00000"/>
                        </a:solidFill>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62622">
                <a:tc>
                  <a:txBody>
                    <a:bodyPr/>
                    <a:lstStyle/>
                    <a:p>
                      <a:pPr marL="0" marR="0" algn="ctr" rtl="1">
                        <a:lnSpc>
                          <a:spcPct val="115000"/>
                        </a:lnSpc>
                        <a:spcBef>
                          <a:spcPts val="0"/>
                        </a:spcBef>
                        <a:spcAft>
                          <a:spcPts val="0"/>
                        </a:spcAft>
                      </a:pPr>
                      <a:r>
                        <a:rPr lang="en-US" sz="700" b="1" dirty="0">
                          <a:solidFill>
                            <a:srgbClr val="C00000"/>
                          </a:solidFill>
                          <a:latin typeface="Traditional Arabic"/>
                          <a:ea typeface="Calibri"/>
                          <a:cs typeface="Arial"/>
                        </a:rPr>
                        <a:t>05</a:t>
                      </a:r>
                      <a:endParaRPr lang="en-US" sz="600" b="1" dirty="0">
                        <a:solidFill>
                          <a:srgbClr val="C00000"/>
                        </a:solidFill>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SA" sz="900" b="1" dirty="0">
                          <a:solidFill>
                            <a:srgbClr val="C00000"/>
                          </a:solidFill>
                          <a:latin typeface="Calibri"/>
                          <a:ea typeface="Calibri"/>
                          <a:cs typeface="Traditional Arabic"/>
                        </a:rPr>
                        <a:t>كلية الآداب </a:t>
                      </a:r>
                      <a:endParaRPr lang="en-US" sz="800" b="1" dirty="0">
                        <a:solidFill>
                          <a:srgbClr val="C00000"/>
                        </a:solidFill>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900" b="1" dirty="0" smtClean="0">
                          <a:solidFill>
                            <a:srgbClr val="C00000"/>
                          </a:solidFill>
                          <a:latin typeface="Calibri"/>
                          <a:ea typeface="Calibri"/>
                          <a:cs typeface="Traditional Arabic"/>
                        </a:rPr>
                        <a:t>16/10/2009</a:t>
                      </a:r>
                      <a:endParaRPr lang="en-US" sz="800" b="1" dirty="0">
                        <a:solidFill>
                          <a:srgbClr val="C00000"/>
                        </a:solidFill>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gn="ctr" rtl="1">
                        <a:lnSpc>
                          <a:spcPct val="115000"/>
                        </a:lnSpc>
                        <a:spcBef>
                          <a:spcPts val="0"/>
                        </a:spcBef>
                        <a:spcAft>
                          <a:spcPts val="0"/>
                        </a:spcAft>
                      </a:pPr>
                      <a:endParaRPr lang="en-US" sz="800" b="1" dirty="0">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gn="ctr" rtl="1">
                        <a:lnSpc>
                          <a:spcPct val="115000"/>
                        </a:lnSpc>
                        <a:spcBef>
                          <a:spcPts val="0"/>
                        </a:spcBef>
                        <a:spcAft>
                          <a:spcPts val="0"/>
                        </a:spcAft>
                      </a:pPr>
                      <a:endParaRPr lang="en-US" sz="800" b="1" dirty="0">
                        <a:solidFill>
                          <a:srgbClr val="C00000"/>
                        </a:solidFill>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62622">
                <a:tc>
                  <a:txBody>
                    <a:bodyPr/>
                    <a:lstStyle/>
                    <a:p>
                      <a:pPr marL="0" marR="0" algn="ctr" rtl="0">
                        <a:lnSpc>
                          <a:spcPct val="115000"/>
                        </a:lnSpc>
                        <a:spcBef>
                          <a:spcPts val="0"/>
                        </a:spcBef>
                        <a:spcAft>
                          <a:spcPts val="0"/>
                        </a:spcAft>
                      </a:pPr>
                      <a:endParaRPr lang="en-US" sz="700">
                        <a:latin typeface="Traditional Arabic"/>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endParaRPr lang="ar-SA" sz="900" b="1">
                        <a:latin typeface="Calibri"/>
                        <a:ea typeface="Calibri"/>
                        <a:cs typeface="Traditional Arabic"/>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endParaRPr lang="ar-SA" sz="900" b="1" dirty="0">
                        <a:solidFill>
                          <a:srgbClr val="4F6228"/>
                        </a:solidFill>
                        <a:latin typeface="Calibri"/>
                        <a:ea typeface="Calibri"/>
                        <a:cs typeface="Traditional Arabic"/>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endParaRPr lang="ar-SA" sz="900" b="1" dirty="0">
                        <a:solidFill>
                          <a:srgbClr val="4F6228"/>
                        </a:solidFill>
                        <a:latin typeface="Calibri"/>
                        <a:ea typeface="Calibri"/>
                        <a:cs typeface="Traditional Arabic"/>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endParaRPr lang="ar-SA" sz="900" b="1" dirty="0">
                        <a:solidFill>
                          <a:srgbClr val="4F6228"/>
                        </a:solidFill>
                        <a:latin typeface="Calibri"/>
                        <a:ea typeface="Calibri"/>
                        <a:cs typeface="Traditional Arabic"/>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62622">
                <a:tc>
                  <a:txBody>
                    <a:bodyPr/>
                    <a:lstStyle/>
                    <a:p>
                      <a:pPr marL="0" marR="0" algn="ctr" rtl="1">
                        <a:lnSpc>
                          <a:spcPct val="115000"/>
                        </a:lnSpc>
                        <a:spcBef>
                          <a:spcPts val="0"/>
                        </a:spcBef>
                        <a:spcAft>
                          <a:spcPts val="0"/>
                        </a:spcAft>
                      </a:pPr>
                      <a:r>
                        <a:rPr lang="en-US" sz="700" b="1" dirty="0">
                          <a:solidFill>
                            <a:schemeClr val="accent3">
                              <a:lumMod val="50000"/>
                            </a:schemeClr>
                          </a:solidFill>
                          <a:latin typeface="Traditional Arabic"/>
                          <a:ea typeface="Calibri"/>
                          <a:cs typeface="Arial"/>
                        </a:rPr>
                        <a:t>01</a:t>
                      </a:r>
                      <a:endParaRPr lang="en-US" sz="600" b="1" dirty="0">
                        <a:solidFill>
                          <a:schemeClr val="accent3">
                            <a:lumMod val="50000"/>
                          </a:schemeClr>
                        </a:solidFill>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SA" sz="900" b="1" dirty="0">
                          <a:solidFill>
                            <a:schemeClr val="accent3">
                              <a:lumMod val="50000"/>
                            </a:schemeClr>
                          </a:solidFill>
                          <a:latin typeface="Calibri"/>
                          <a:ea typeface="Calibri"/>
                          <a:cs typeface="Traditional Arabic"/>
                        </a:rPr>
                        <a:t>مكتب المدير </a:t>
                      </a:r>
                      <a:endParaRPr lang="en-US" sz="800" b="1" dirty="0">
                        <a:solidFill>
                          <a:schemeClr val="accent3">
                            <a:lumMod val="50000"/>
                          </a:schemeClr>
                        </a:solidFill>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900" b="1" dirty="0" smtClean="0">
                          <a:solidFill>
                            <a:schemeClr val="accent3">
                              <a:lumMod val="50000"/>
                            </a:schemeClr>
                          </a:solidFill>
                          <a:latin typeface="Calibri"/>
                          <a:ea typeface="Calibri"/>
                          <a:cs typeface="Traditional Arabic"/>
                        </a:rPr>
                        <a:t>04/06/2010</a:t>
                      </a:r>
                      <a:endParaRPr lang="en-US" sz="800" b="1" dirty="0">
                        <a:solidFill>
                          <a:schemeClr val="accent3">
                            <a:lumMod val="50000"/>
                          </a:schemeClr>
                        </a:solidFill>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7">
                  <a:txBody>
                    <a:bodyPr/>
                    <a:lstStyle/>
                    <a:p>
                      <a:pPr marL="0" marR="0" algn="ctr" rtl="1">
                        <a:lnSpc>
                          <a:spcPct val="115000"/>
                        </a:lnSpc>
                        <a:spcBef>
                          <a:spcPts val="0"/>
                        </a:spcBef>
                        <a:spcAft>
                          <a:spcPts val="0"/>
                        </a:spcAft>
                      </a:pPr>
                      <a:endParaRPr lang="ar-SA" sz="800" b="1" dirty="0" smtClean="0">
                        <a:latin typeface="Calibri"/>
                        <a:ea typeface="Calibri"/>
                        <a:cs typeface="Arial"/>
                      </a:endParaRPr>
                    </a:p>
                    <a:p>
                      <a:pPr marL="0" marR="0" algn="ctr" rtl="1">
                        <a:lnSpc>
                          <a:spcPct val="115000"/>
                        </a:lnSpc>
                        <a:spcBef>
                          <a:spcPts val="0"/>
                        </a:spcBef>
                        <a:spcAft>
                          <a:spcPts val="0"/>
                        </a:spcAft>
                      </a:pPr>
                      <a:endParaRPr lang="ar-SA" sz="800" b="1" dirty="0" smtClean="0">
                        <a:latin typeface="Calibri"/>
                        <a:ea typeface="Calibri"/>
                        <a:cs typeface="Arial"/>
                      </a:endParaRPr>
                    </a:p>
                    <a:p>
                      <a:pPr marL="0" marR="0" algn="ctr" rtl="1">
                        <a:lnSpc>
                          <a:spcPct val="115000"/>
                        </a:lnSpc>
                        <a:spcBef>
                          <a:spcPts val="0"/>
                        </a:spcBef>
                        <a:spcAft>
                          <a:spcPts val="0"/>
                        </a:spcAft>
                      </a:pPr>
                      <a:endParaRPr lang="ar-SA" sz="800" b="1" dirty="0" smtClean="0">
                        <a:latin typeface="Calibri"/>
                        <a:ea typeface="Calibri"/>
                        <a:cs typeface="Arial"/>
                      </a:endParaRPr>
                    </a:p>
                    <a:p>
                      <a:pPr marL="0" marR="0" algn="ctr" rtl="1">
                        <a:lnSpc>
                          <a:spcPct val="115000"/>
                        </a:lnSpc>
                        <a:spcBef>
                          <a:spcPts val="0"/>
                        </a:spcBef>
                        <a:spcAft>
                          <a:spcPts val="0"/>
                        </a:spcAft>
                      </a:pPr>
                      <a:r>
                        <a:rPr lang="ar-SA" sz="1200" b="1" dirty="0" smtClean="0">
                          <a:latin typeface="Calibri"/>
                          <a:ea typeface="Calibri"/>
                          <a:cs typeface="Arial"/>
                        </a:rPr>
                        <a:t>2010</a:t>
                      </a:r>
                      <a:endParaRPr lang="ar-SA" sz="900" b="1" dirty="0" smtClean="0">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7">
                  <a:txBody>
                    <a:bodyPr/>
                    <a:lstStyle/>
                    <a:p>
                      <a:pPr marL="0" marR="0" algn="ctr" rtl="1">
                        <a:lnSpc>
                          <a:spcPct val="115000"/>
                        </a:lnSpc>
                        <a:spcBef>
                          <a:spcPts val="0"/>
                        </a:spcBef>
                        <a:spcAft>
                          <a:spcPts val="0"/>
                        </a:spcAft>
                      </a:pPr>
                      <a:endParaRPr lang="ar-SA" sz="800" b="1" dirty="0" smtClean="0">
                        <a:latin typeface="Calibri"/>
                        <a:ea typeface="Calibri"/>
                        <a:cs typeface="Arial"/>
                      </a:endParaRPr>
                    </a:p>
                    <a:p>
                      <a:pPr marL="0" marR="0" algn="ctr" rtl="1">
                        <a:lnSpc>
                          <a:spcPct val="115000"/>
                        </a:lnSpc>
                        <a:spcBef>
                          <a:spcPts val="0"/>
                        </a:spcBef>
                        <a:spcAft>
                          <a:spcPts val="0"/>
                        </a:spcAft>
                      </a:pPr>
                      <a:endParaRPr lang="ar-SA" sz="800" b="1" dirty="0" smtClean="0">
                        <a:latin typeface="Calibri"/>
                        <a:ea typeface="Calibri"/>
                        <a:cs typeface="Arial"/>
                      </a:endParaRPr>
                    </a:p>
                    <a:p>
                      <a:pPr marL="0" marR="0" algn="ctr" rtl="1">
                        <a:lnSpc>
                          <a:spcPct val="115000"/>
                        </a:lnSpc>
                        <a:spcBef>
                          <a:spcPts val="0"/>
                        </a:spcBef>
                        <a:spcAft>
                          <a:spcPts val="0"/>
                        </a:spcAft>
                      </a:pPr>
                      <a:endParaRPr lang="ar-SA" sz="800" b="1" dirty="0" smtClean="0">
                        <a:latin typeface="Calibri"/>
                        <a:ea typeface="Calibri"/>
                        <a:cs typeface="Arial"/>
                      </a:endParaRPr>
                    </a:p>
                    <a:p>
                      <a:pPr marL="0" marR="0" algn="ctr" rtl="1">
                        <a:lnSpc>
                          <a:spcPct val="115000"/>
                        </a:lnSpc>
                        <a:spcBef>
                          <a:spcPts val="0"/>
                        </a:spcBef>
                        <a:spcAft>
                          <a:spcPts val="0"/>
                        </a:spcAft>
                      </a:pPr>
                      <a:r>
                        <a:rPr lang="ar-SA" sz="1200" b="1" dirty="0" smtClean="0">
                          <a:latin typeface="Calibri"/>
                          <a:ea typeface="Calibri"/>
                          <a:cs typeface="Arial"/>
                        </a:rPr>
                        <a:t>7</a:t>
                      </a: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62622">
                <a:tc>
                  <a:txBody>
                    <a:bodyPr/>
                    <a:lstStyle/>
                    <a:p>
                      <a:pPr marL="0" marR="0" algn="ctr" rtl="1">
                        <a:lnSpc>
                          <a:spcPct val="115000"/>
                        </a:lnSpc>
                        <a:spcBef>
                          <a:spcPts val="0"/>
                        </a:spcBef>
                        <a:spcAft>
                          <a:spcPts val="0"/>
                        </a:spcAft>
                      </a:pPr>
                      <a:r>
                        <a:rPr lang="en-US" sz="700" b="1">
                          <a:solidFill>
                            <a:schemeClr val="accent3">
                              <a:lumMod val="50000"/>
                            </a:schemeClr>
                          </a:solidFill>
                          <a:latin typeface="Traditional Arabic"/>
                          <a:ea typeface="Calibri"/>
                          <a:cs typeface="Arial"/>
                        </a:rPr>
                        <a:t>02</a:t>
                      </a:r>
                      <a:endParaRPr lang="en-US" sz="600" b="1">
                        <a:solidFill>
                          <a:schemeClr val="accent3">
                            <a:lumMod val="50000"/>
                          </a:schemeClr>
                        </a:solidFill>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SA" sz="900" b="1" dirty="0">
                          <a:solidFill>
                            <a:schemeClr val="accent3">
                              <a:lumMod val="50000"/>
                            </a:schemeClr>
                          </a:solidFill>
                          <a:latin typeface="Calibri"/>
                          <a:ea typeface="Calibri"/>
                          <a:cs typeface="Traditional Arabic"/>
                        </a:rPr>
                        <a:t>عمادة البحث العلمي </a:t>
                      </a:r>
                      <a:endParaRPr lang="en-US" sz="800" b="1" dirty="0">
                        <a:solidFill>
                          <a:schemeClr val="accent3">
                            <a:lumMod val="50000"/>
                          </a:schemeClr>
                        </a:solidFill>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ar-SA" sz="900" b="1" kern="1200" dirty="0" smtClean="0">
                          <a:solidFill>
                            <a:schemeClr val="accent3">
                              <a:lumMod val="50000"/>
                            </a:schemeClr>
                          </a:solidFill>
                          <a:latin typeface="Calibri"/>
                          <a:ea typeface="Calibri"/>
                          <a:cs typeface="Traditional Arabic"/>
                        </a:rPr>
                        <a:t>07</a:t>
                      </a:r>
                      <a:r>
                        <a:rPr lang="en-US" sz="900" b="1" kern="1200" dirty="0" smtClean="0">
                          <a:solidFill>
                            <a:schemeClr val="accent3">
                              <a:lumMod val="50000"/>
                            </a:schemeClr>
                          </a:solidFill>
                          <a:latin typeface="Calibri"/>
                          <a:ea typeface="Calibri"/>
                          <a:cs typeface="Traditional Arabic"/>
                        </a:rPr>
                        <a:t>/02/2010</a:t>
                      </a:r>
                      <a:endParaRPr lang="en-US" sz="900" b="1" kern="1200" dirty="0">
                        <a:solidFill>
                          <a:schemeClr val="accent3">
                            <a:lumMod val="50000"/>
                          </a:schemeClr>
                        </a:solidFill>
                        <a:latin typeface="Calibri"/>
                        <a:ea typeface="Calibri"/>
                        <a:cs typeface="Traditional Arabic"/>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gn="ctr" rtl="0">
                        <a:lnSpc>
                          <a:spcPct val="115000"/>
                        </a:lnSpc>
                        <a:spcBef>
                          <a:spcPts val="0"/>
                        </a:spcBef>
                        <a:spcAft>
                          <a:spcPts val="0"/>
                        </a:spcAft>
                      </a:pPr>
                      <a:endParaRPr lang="en-US" sz="800" b="1" dirty="0">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gn="ctr" rtl="0">
                        <a:lnSpc>
                          <a:spcPct val="115000"/>
                        </a:lnSpc>
                        <a:spcBef>
                          <a:spcPts val="0"/>
                        </a:spcBef>
                        <a:spcAft>
                          <a:spcPts val="0"/>
                        </a:spcAft>
                      </a:pPr>
                      <a:endParaRPr lang="en-US" sz="800" b="1" dirty="0">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62622">
                <a:tc>
                  <a:txBody>
                    <a:bodyPr/>
                    <a:lstStyle/>
                    <a:p>
                      <a:pPr marL="0" marR="0" algn="ctr" rtl="1">
                        <a:lnSpc>
                          <a:spcPct val="115000"/>
                        </a:lnSpc>
                        <a:spcBef>
                          <a:spcPts val="0"/>
                        </a:spcBef>
                        <a:spcAft>
                          <a:spcPts val="0"/>
                        </a:spcAft>
                      </a:pPr>
                      <a:r>
                        <a:rPr lang="en-US" sz="700" b="1">
                          <a:solidFill>
                            <a:schemeClr val="accent3">
                              <a:lumMod val="50000"/>
                            </a:schemeClr>
                          </a:solidFill>
                          <a:latin typeface="Traditional Arabic"/>
                          <a:ea typeface="Calibri"/>
                          <a:cs typeface="Arial"/>
                        </a:rPr>
                        <a:t>03</a:t>
                      </a:r>
                      <a:endParaRPr lang="en-US" sz="600" b="1">
                        <a:solidFill>
                          <a:schemeClr val="accent3">
                            <a:lumMod val="50000"/>
                          </a:schemeClr>
                        </a:solidFill>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SA" sz="900" b="1" dirty="0">
                          <a:solidFill>
                            <a:schemeClr val="accent3">
                              <a:lumMod val="50000"/>
                            </a:schemeClr>
                          </a:solidFill>
                          <a:latin typeface="Calibri"/>
                          <a:ea typeface="Calibri"/>
                          <a:cs typeface="Traditional Arabic"/>
                        </a:rPr>
                        <a:t>كلية التربية </a:t>
                      </a:r>
                      <a:endParaRPr lang="en-US" sz="800" b="1" dirty="0">
                        <a:solidFill>
                          <a:schemeClr val="accent3">
                            <a:lumMod val="50000"/>
                          </a:schemeClr>
                        </a:solidFill>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900" b="1" dirty="0" smtClean="0">
                          <a:solidFill>
                            <a:schemeClr val="accent3">
                              <a:lumMod val="50000"/>
                            </a:schemeClr>
                          </a:solidFill>
                          <a:latin typeface="Calibri"/>
                          <a:ea typeface="Calibri"/>
                          <a:cs typeface="Traditional Arabic"/>
                        </a:rPr>
                        <a:t>31/03/2010</a:t>
                      </a:r>
                      <a:endParaRPr lang="en-US" sz="800" b="1" dirty="0">
                        <a:solidFill>
                          <a:schemeClr val="accent3">
                            <a:lumMod val="50000"/>
                          </a:schemeClr>
                        </a:solidFill>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gn="ctr" rtl="1">
                        <a:lnSpc>
                          <a:spcPct val="115000"/>
                        </a:lnSpc>
                        <a:spcBef>
                          <a:spcPts val="0"/>
                        </a:spcBef>
                        <a:spcAft>
                          <a:spcPts val="0"/>
                        </a:spcAft>
                      </a:pPr>
                      <a:endParaRPr lang="en-US" sz="800" b="1" dirty="0">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gn="ctr" rtl="1">
                        <a:lnSpc>
                          <a:spcPct val="115000"/>
                        </a:lnSpc>
                        <a:spcBef>
                          <a:spcPts val="0"/>
                        </a:spcBef>
                        <a:spcAft>
                          <a:spcPts val="0"/>
                        </a:spcAft>
                      </a:pPr>
                      <a:endParaRPr lang="en-US" sz="800" b="1" dirty="0">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62622">
                <a:tc>
                  <a:txBody>
                    <a:bodyPr/>
                    <a:lstStyle/>
                    <a:p>
                      <a:pPr marL="0" marR="0" algn="ctr" rtl="1">
                        <a:lnSpc>
                          <a:spcPct val="115000"/>
                        </a:lnSpc>
                        <a:spcBef>
                          <a:spcPts val="0"/>
                        </a:spcBef>
                        <a:spcAft>
                          <a:spcPts val="0"/>
                        </a:spcAft>
                      </a:pPr>
                      <a:r>
                        <a:rPr lang="en-US" sz="700" b="1">
                          <a:solidFill>
                            <a:schemeClr val="accent3">
                              <a:lumMod val="50000"/>
                            </a:schemeClr>
                          </a:solidFill>
                          <a:latin typeface="Traditional Arabic"/>
                          <a:ea typeface="Calibri"/>
                          <a:cs typeface="Arial"/>
                        </a:rPr>
                        <a:t>04</a:t>
                      </a:r>
                      <a:endParaRPr lang="en-US" sz="600" b="1">
                        <a:solidFill>
                          <a:schemeClr val="accent3">
                            <a:lumMod val="50000"/>
                          </a:schemeClr>
                        </a:solidFill>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SA" sz="900" b="1" dirty="0">
                          <a:solidFill>
                            <a:schemeClr val="accent3">
                              <a:lumMod val="50000"/>
                            </a:schemeClr>
                          </a:solidFill>
                          <a:latin typeface="Calibri"/>
                          <a:ea typeface="Calibri"/>
                          <a:cs typeface="Traditional Arabic"/>
                        </a:rPr>
                        <a:t>مركز الشباب </a:t>
                      </a:r>
                      <a:endParaRPr lang="en-US" sz="800" b="1" dirty="0">
                        <a:solidFill>
                          <a:schemeClr val="accent3">
                            <a:lumMod val="50000"/>
                          </a:schemeClr>
                        </a:solidFill>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900" b="1" dirty="0" smtClean="0">
                          <a:solidFill>
                            <a:schemeClr val="accent3">
                              <a:lumMod val="50000"/>
                            </a:schemeClr>
                          </a:solidFill>
                          <a:latin typeface="Calibri"/>
                          <a:ea typeface="Calibri"/>
                          <a:cs typeface="Traditional Arabic"/>
                        </a:rPr>
                        <a:t>11/03/2010</a:t>
                      </a:r>
                      <a:endParaRPr lang="en-US" sz="800" b="1" dirty="0">
                        <a:solidFill>
                          <a:schemeClr val="accent3">
                            <a:lumMod val="50000"/>
                          </a:schemeClr>
                        </a:solidFill>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gn="ctr" rtl="1">
                        <a:lnSpc>
                          <a:spcPct val="115000"/>
                        </a:lnSpc>
                        <a:spcBef>
                          <a:spcPts val="0"/>
                        </a:spcBef>
                        <a:spcAft>
                          <a:spcPts val="0"/>
                        </a:spcAft>
                      </a:pPr>
                      <a:endParaRPr lang="en-US" sz="800" b="1" dirty="0">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gn="ctr" rtl="1">
                        <a:lnSpc>
                          <a:spcPct val="115000"/>
                        </a:lnSpc>
                        <a:spcBef>
                          <a:spcPts val="0"/>
                        </a:spcBef>
                        <a:spcAft>
                          <a:spcPts val="0"/>
                        </a:spcAft>
                      </a:pPr>
                      <a:endParaRPr lang="en-US" sz="800" b="1" dirty="0">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162622">
                <a:tc>
                  <a:txBody>
                    <a:bodyPr/>
                    <a:lstStyle/>
                    <a:p>
                      <a:pPr marL="0" marR="0" algn="ctr" rtl="1">
                        <a:lnSpc>
                          <a:spcPct val="115000"/>
                        </a:lnSpc>
                        <a:spcBef>
                          <a:spcPts val="0"/>
                        </a:spcBef>
                        <a:spcAft>
                          <a:spcPts val="0"/>
                        </a:spcAft>
                      </a:pPr>
                      <a:r>
                        <a:rPr lang="en-US" sz="700" b="1">
                          <a:solidFill>
                            <a:schemeClr val="accent3">
                              <a:lumMod val="50000"/>
                            </a:schemeClr>
                          </a:solidFill>
                          <a:latin typeface="Traditional Arabic"/>
                          <a:ea typeface="Calibri"/>
                          <a:cs typeface="Arial"/>
                        </a:rPr>
                        <a:t>05</a:t>
                      </a:r>
                      <a:endParaRPr lang="en-US" sz="600" b="1">
                        <a:solidFill>
                          <a:schemeClr val="accent3">
                            <a:lumMod val="50000"/>
                          </a:schemeClr>
                        </a:solidFill>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SA" sz="900" b="1" dirty="0">
                          <a:solidFill>
                            <a:schemeClr val="accent3">
                              <a:lumMod val="50000"/>
                            </a:schemeClr>
                          </a:solidFill>
                          <a:latin typeface="Calibri"/>
                          <a:ea typeface="Calibri"/>
                          <a:cs typeface="Traditional Arabic"/>
                        </a:rPr>
                        <a:t>كلية الزراعة </a:t>
                      </a:r>
                      <a:endParaRPr lang="en-US" sz="800" b="1" dirty="0">
                        <a:solidFill>
                          <a:schemeClr val="accent3">
                            <a:lumMod val="50000"/>
                          </a:schemeClr>
                        </a:solidFill>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900" b="1" dirty="0" smtClean="0">
                          <a:solidFill>
                            <a:schemeClr val="accent3">
                              <a:lumMod val="50000"/>
                            </a:schemeClr>
                          </a:solidFill>
                          <a:latin typeface="Calibri"/>
                          <a:ea typeface="Calibri"/>
                          <a:cs typeface="Traditional Arabic"/>
                        </a:rPr>
                        <a:t>09/06/2010</a:t>
                      </a:r>
                      <a:endParaRPr lang="en-US" sz="800" b="1" dirty="0">
                        <a:solidFill>
                          <a:schemeClr val="accent3">
                            <a:lumMod val="50000"/>
                          </a:schemeClr>
                        </a:solidFill>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gn="ctr" rtl="1">
                        <a:lnSpc>
                          <a:spcPct val="115000"/>
                        </a:lnSpc>
                        <a:spcBef>
                          <a:spcPts val="0"/>
                        </a:spcBef>
                        <a:spcAft>
                          <a:spcPts val="0"/>
                        </a:spcAft>
                      </a:pPr>
                      <a:endParaRPr lang="en-US" sz="800" b="1" dirty="0">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gn="ctr" rtl="1">
                        <a:lnSpc>
                          <a:spcPct val="115000"/>
                        </a:lnSpc>
                        <a:spcBef>
                          <a:spcPts val="0"/>
                        </a:spcBef>
                        <a:spcAft>
                          <a:spcPts val="0"/>
                        </a:spcAft>
                      </a:pPr>
                      <a:endParaRPr lang="en-US" sz="800" b="1" dirty="0">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162622">
                <a:tc>
                  <a:txBody>
                    <a:bodyPr/>
                    <a:lstStyle/>
                    <a:p>
                      <a:pPr marL="0" marR="0" algn="ctr" rtl="1">
                        <a:lnSpc>
                          <a:spcPct val="115000"/>
                        </a:lnSpc>
                        <a:spcBef>
                          <a:spcPts val="0"/>
                        </a:spcBef>
                        <a:spcAft>
                          <a:spcPts val="0"/>
                        </a:spcAft>
                      </a:pPr>
                      <a:r>
                        <a:rPr lang="en-US" sz="700" b="1">
                          <a:solidFill>
                            <a:schemeClr val="accent3">
                              <a:lumMod val="50000"/>
                            </a:schemeClr>
                          </a:solidFill>
                          <a:latin typeface="Traditional Arabic"/>
                          <a:ea typeface="Calibri"/>
                          <a:cs typeface="Arial"/>
                        </a:rPr>
                        <a:t>06</a:t>
                      </a:r>
                      <a:endParaRPr lang="en-US" sz="600" b="1">
                        <a:solidFill>
                          <a:schemeClr val="accent3">
                            <a:lumMod val="50000"/>
                          </a:schemeClr>
                        </a:solidFill>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SA" sz="900" b="1" dirty="0">
                          <a:solidFill>
                            <a:schemeClr val="accent3">
                              <a:lumMod val="50000"/>
                            </a:schemeClr>
                          </a:solidFill>
                          <a:latin typeface="Calibri"/>
                          <a:ea typeface="Calibri"/>
                          <a:cs typeface="Traditional Arabic"/>
                        </a:rPr>
                        <a:t>كلية طب الأسنان </a:t>
                      </a:r>
                      <a:endParaRPr lang="en-US" sz="800" b="1" dirty="0">
                        <a:solidFill>
                          <a:schemeClr val="accent3">
                            <a:lumMod val="50000"/>
                          </a:schemeClr>
                        </a:solidFill>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900" b="1" dirty="0" smtClean="0">
                          <a:solidFill>
                            <a:schemeClr val="accent3">
                              <a:lumMod val="50000"/>
                            </a:schemeClr>
                          </a:solidFill>
                          <a:latin typeface="Calibri"/>
                          <a:ea typeface="Calibri"/>
                          <a:cs typeface="Traditional Arabic"/>
                        </a:rPr>
                        <a:t>11/08/2010</a:t>
                      </a:r>
                      <a:endParaRPr lang="en-US" sz="800" b="1" dirty="0">
                        <a:solidFill>
                          <a:schemeClr val="accent3">
                            <a:lumMod val="50000"/>
                          </a:schemeClr>
                        </a:solidFill>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gn="ctr" rtl="1">
                        <a:lnSpc>
                          <a:spcPct val="115000"/>
                        </a:lnSpc>
                        <a:spcBef>
                          <a:spcPts val="0"/>
                        </a:spcBef>
                        <a:spcAft>
                          <a:spcPts val="0"/>
                        </a:spcAft>
                      </a:pPr>
                      <a:endParaRPr lang="en-US" sz="800" b="1" dirty="0">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gn="ctr" rtl="1">
                        <a:lnSpc>
                          <a:spcPct val="115000"/>
                        </a:lnSpc>
                        <a:spcBef>
                          <a:spcPts val="0"/>
                        </a:spcBef>
                        <a:spcAft>
                          <a:spcPts val="0"/>
                        </a:spcAft>
                      </a:pPr>
                      <a:endParaRPr lang="en-US" sz="800" b="1" dirty="0">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162622">
                <a:tc>
                  <a:txBody>
                    <a:bodyPr/>
                    <a:lstStyle/>
                    <a:p>
                      <a:pPr marL="0" marR="0" algn="ctr" rtl="1">
                        <a:lnSpc>
                          <a:spcPct val="115000"/>
                        </a:lnSpc>
                        <a:spcBef>
                          <a:spcPts val="0"/>
                        </a:spcBef>
                        <a:spcAft>
                          <a:spcPts val="0"/>
                        </a:spcAft>
                      </a:pPr>
                      <a:r>
                        <a:rPr lang="en-US" sz="700" b="1">
                          <a:solidFill>
                            <a:schemeClr val="accent3">
                              <a:lumMod val="50000"/>
                            </a:schemeClr>
                          </a:solidFill>
                          <a:latin typeface="Traditional Arabic"/>
                          <a:ea typeface="Calibri"/>
                          <a:cs typeface="Arial"/>
                        </a:rPr>
                        <a:t>07</a:t>
                      </a:r>
                      <a:endParaRPr lang="en-US" sz="600" b="1">
                        <a:solidFill>
                          <a:schemeClr val="accent3">
                            <a:lumMod val="50000"/>
                          </a:schemeClr>
                        </a:solidFill>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SA" sz="900" b="1" dirty="0">
                          <a:solidFill>
                            <a:schemeClr val="accent3">
                              <a:lumMod val="50000"/>
                            </a:schemeClr>
                          </a:solidFill>
                          <a:latin typeface="Calibri"/>
                          <a:ea typeface="Calibri"/>
                          <a:cs typeface="Traditional Arabic"/>
                        </a:rPr>
                        <a:t>وكالة الجامعة للدراسات العليا والبحث العلمي </a:t>
                      </a:r>
                      <a:endParaRPr lang="en-US" sz="800" b="1" dirty="0">
                        <a:solidFill>
                          <a:schemeClr val="accent3">
                            <a:lumMod val="50000"/>
                          </a:schemeClr>
                        </a:solidFill>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900" b="1" dirty="0" smtClean="0">
                          <a:solidFill>
                            <a:schemeClr val="accent3">
                              <a:lumMod val="50000"/>
                            </a:schemeClr>
                          </a:solidFill>
                          <a:latin typeface="Calibri"/>
                          <a:ea typeface="Calibri"/>
                          <a:cs typeface="Traditional Arabic"/>
                        </a:rPr>
                        <a:t>10/12/2010</a:t>
                      </a:r>
                      <a:endParaRPr lang="en-US" sz="800" b="1" dirty="0">
                        <a:solidFill>
                          <a:schemeClr val="accent3">
                            <a:lumMod val="50000"/>
                          </a:schemeClr>
                        </a:solidFill>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gn="ctr" rtl="1">
                        <a:lnSpc>
                          <a:spcPct val="115000"/>
                        </a:lnSpc>
                        <a:spcBef>
                          <a:spcPts val="0"/>
                        </a:spcBef>
                        <a:spcAft>
                          <a:spcPts val="0"/>
                        </a:spcAft>
                      </a:pPr>
                      <a:endParaRPr lang="en-US" sz="800" b="1" dirty="0">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gn="ctr" rtl="1">
                        <a:lnSpc>
                          <a:spcPct val="115000"/>
                        </a:lnSpc>
                        <a:spcBef>
                          <a:spcPts val="0"/>
                        </a:spcBef>
                        <a:spcAft>
                          <a:spcPts val="0"/>
                        </a:spcAft>
                      </a:pPr>
                      <a:endParaRPr lang="en-US" sz="800" b="1" dirty="0">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162622">
                <a:tc>
                  <a:txBody>
                    <a:bodyPr/>
                    <a:lstStyle/>
                    <a:p>
                      <a:pPr marL="0" marR="0" algn="ctr" rtl="0">
                        <a:lnSpc>
                          <a:spcPct val="115000"/>
                        </a:lnSpc>
                        <a:spcBef>
                          <a:spcPts val="0"/>
                        </a:spcBef>
                        <a:spcAft>
                          <a:spcPts val="0"/>
                        </a:spcAft>
                      </a:pPr>
                      <a:endParaRPr lang="en-US" sz="700">
                        <a:latin typeface="Traditional Arabic"/>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endParaRPr lang="ar-SA" sz="900" b="1">
                        <a:latin typeface="Calibri"/>
                        <a:ea typeface="Calibri"/>
                        <a:cs typeface="Traditional Arabic"/>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endParaRPr lang="ar-SA" sz="900" b="1" dirty="0">
                        <a:latin typeface="Calibri"/>
                        <a:ea typeface="Calibri"/>
                        <a:cs typeface="Traditional Arabic"/>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endParaRPr lang="ar-SA" sz="900" b="1" dirty="0">
                        <a:latin typeface="Calibri"/>
                        <a:ea typeface="Calibri"/>
                        <a:cs typeface="Traditional Arabic"/>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endParaRPr lang="ar-SA" sz="900" b="1" dirty="0">
                        <a:latin typeface="Calibri"/>
                        <a:ea typeface="Calibri"/>
                        <a:cs typeface="Traditional Arabic"/>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162622">
                <a:tc>
                  <a:txBody>
                    <a:bodyPr/>
                    <a:lstStyle/>
                    <a:p>
                      <a:pPr marL="0" marR="0" algn="ctr" rtl="1">
                        <a:lnSpc>
                          <a:spcPct val="115000"/>
                        </a:lnSpc>
                        <a:spcBef>
                          <a:spcPts val="0"/>
                        </a:spcBef>
                        <a:spcAft>
                          <a:spcPts val="0"/>
                        </a:spcAft>
                      </a:pPr>
                      <a:r>
                        <a:rPr lang="en-US" sz="700" dirty="0">
                          <a:solidFill>
                            <a:schemeClr val="accent4">
                              <a:lumMod val="50000"/>
                            </a:schemeClr>
                          </a:solidFill>
                          <a:latin typeface="Traditional Arabic"/>
                          <a:ea typeface="Calibri"/>
                          <a:cs typeface="Arial"/>
                        </a:rPr>
                        <a:t>01</a:t>
                      </a:r>
                      <a:endParaRPr lang="en-US" sz="600" dirty="0">
                        <a:solidFill>
                          <a:schemeClr val="accent4">
                            <a:lumMod val="50000"/>
                          </a:schemeClr>
                        </a:solidFill>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SA" sz="900" b="1">
                          <a:solidFill>
                            <a:schemeClr val="accent4">
                              <a:lumMod val="50000"/>
                            </a:schemeClr>
                          </a:solidFill>
                          <a:latin typeface="Calibri"/>
                          <a:ea typeface="Calibri"/>
                          <a:cs typeface="Traditional Arabic"/>
                        </a:rPr>
                        <a:t>عمادة تطوير المهارات </a:t>
                      </a:r>
                      <a:endParaRPr lang="en-US" sz="800" b="1">
                        <a:solidFill>
                          <a:schemeClr val="accent4">
                            <a:lumMod val="50000"/>
                          </a:schemeClr>
                        </a:solidFill>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900" b="1" dirty="0" smtClean="0">
                          <a:solidFill>
                            <a:schemeClr val="accent4">
                              <a:lumMod val="50000"/>
                            </a:schemeClr>
                          </a:solidFill>
                          <a:latin typeface="Calibri"/>
                          <a:ea typeface="Calibri"/>
                          <a:cs typeface="Traditional Arabic"/>
                        </a:rPr>
                        <a:t>07/02/2011</a:t>
                      </a:r>
                      <a:endParaRPr lang="en-US" sz="800" b="1" dirty="0">
                        <a:solidFill>
                          <a:schemeClr val="accent4">
                            <a:lumMod val="50000"/>
                          </a:schemeClr>
                        </a:solidFill>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rtl="1">
                        <a:lnSpc>
                          <a:spcPct val="115000"/>
                        </a:lnSpc>
                        <a:spcBef>
                          <a:spcPts val="0"/>
                        </a:spcBef>
                        <a:spcAft>
                          <a:spcPts val="0"/>
                        </a:spcAft>
                      </a:pPr>
                      <a:r>
                        <a:rPr lang="ar-SA" sz="1200" b="1" dirty="0" smtClean="0">
                          <a:latin typeface="Calibri"/>
                          <a:ea typeface="Calibri"/>
                          <a:cs typeface="Arial"/>
                        </a:rPr>
                        <a:t>2011</a:t>
                      </a:r>
                      <a:endParaRPr lang="en-US" sz="1200" b="1" dirty="0">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rtl="1">
                        <a:lnSpc>
                          <a:spcPct val="115000"/>
                        </a:lnSpc>
                        <a:spcBef>
                          <a:spcPts val="0"/>
                        </a:spcBef>
                        <a:spcAft>
                          <a:spcPts val="0"/>
                        </a:spcAft>
                      </a:pPr>
                      <a:r>
                        <a:rPr lang="ar-SA" sz="1200" b="1" dirty="0" smtClean="0">
                          <a:latin typeface="Calibri"/>
                          <a:ea typeface="Calibri"/>
                          <a:cs typeface="Arial"/>
                        </a:rPr>
                        <a:t>2</a:t>
                      </a:r>
                      <a:endParaRPr lang="en-US" sz="1200" b="1" dirty="0">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162622">
                <a:tc>
                  <a:txBody>
                    <a:bodyPr/>
                    <a:lstStyle/>
                    <a:p>
                      <a:pPr marL="0" marR="0" algn="ctr" rtl="1">
                        <a:lnSpc>
                          <a:spcPct val="115000"/>
                        </a:lnSpc>
                        <a:spcBef>
                          <a:spcPts val="0"/>
                        </a:spcBef>
                        <a:spcAft>
                          <a:spcPts val="0"/>
                        </a:spcAft>
                      </a:pPr>
                      <a:r>
                        <a:rPr lang="en-US" sz="700" dirty="0">
                          <a:solidFill>
                            <a:schemeClr val="accent4">
                              <a:lumMod val="50000"/>
                            </a:schemeClr>
                          </a:solidFill>
                          <a:latin typeface="Traditional Arabic"/>
                          <a:ea typeface="Calibri"/>
                          <a:cs typeface="Arial"/>
                        </a:rPr>
                        <a:t>02</a:t>
                      </a:r>
                      <a:endParaRPr lang="en-US" sz="600" dirty="0">
                        <a:solidFill>
                          <a:schemeClr val="accent4">
                            <a:lumMod val="50000"/>
                          </a:schemeClr>
                        </a:solidFill>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SA" sz="900" b="1" dirty="0">
                          <a:solidFill>
                            <a:schemeClr val="accent4">
                              <a:lumMod val="50000"/>
                            </a:schemeClr>
                          </a:solidFill>
                          <a:latin typeface="Calibri"/>
                          <a:ea typeface="Calibri"/>
                          <a:cs typeface="Traditional Arabic"/>
                        </a:rPr>
                        <a:t>عمادة الجودة </a:t>
                      </a:r>
                      <a:endParaRPr lang="en-US" sz="800" b="1" dirty="0">
                        <a:solidFill>
                          <a:schemeClr val="accent4">
                            <a:lumMod val="50000"/>
                          </a:schemeClr>
                        </a:solidFill>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900" b="1" dirty="0" smtClean="0">
                          <a:solidFill>
                            <a:schemeClr val="accent4">
                              <a:lumMod val="50000"/>
                            </a:schemeClr>
                          </a:solidFill>
                          <a:latin typeface="Calibri"/>
                          <a:ea typeface="Calibri"/>
                          <a:cs typeface="Traditional Arabic"/>
                        </a:rPr>
                        <a:t>29/01/2011</a:t>
                      </a:r>
                      <a:endParaRPr lang="en-US" sz="800" b="1" dirty="0">
                        <a:solidFill>
                          <a:schemeClr val="accent4">
                            <a:lumMod val="50000"/>
                          </a:schemeClr>
                        </a:solidFill>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gn="ctr" rtl="1">
                        <a:lnSpc>
                          <a:spcPct val="115000"/>
                        </a:lnSpc>
                        <a:spcBef>
                          <a:spcPts val="0"/>
                        </a:spcBef>
                        <a:spcAft>
                          <a:spcPts val="0"/>
                        </a:spcAft>
                      </a:pPr>
                      <a:endParaRPr lang="en-US" sz="800" b="1" dirty="0">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gn="ctr" rtl="1">
                        <a:lnSpc>
                          <a:spcPct val="115000"/>
                        </a:lnSpc>
                        <a:spcBef>
                          <a:spcPts val="0"/>
                        </a:spcBef>
                        <a:spcAft>
                          <a:spcPts val="0"/>
                        </a:spcAft>
                      </a:pPr>
                      <a:endParaRPr lang="en-US" sz="800" b="1" dirty="0">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162622">
                <a:tc>
                  <a:txBody>
                    <a:bodyPr/>
                    <a:lstStyle/>
                    <a:p>
                      <a:pPr marL="0" marR="0" algn="ctr" rtl="0">
                        <a:lnSpc>
                          <a:spcPct val="115000"/>
                        </a:lnSpc>
                        <a:spcBef>
                          <a:spcPts val="0"/>
                        </a:spcBef>
                        <a:spcAft>
                          <a:spcPts val="0"/>
                        </a:spcAft>
                      </a:pPr>
                      <a:endParaRPr lang="en-US" sz="700">
                        <a:latin typeface="Traditional Arabic"/>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endParaRPr lang="ar-SA" sz="900" b="1">
                        <a:latin typeface="Calibri"/>
                        <a:ea typeface="Calibri"/>
                        <a:cs typeface="Traditional Arabic"/>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endParaRPr lang="en-US" sz="900" b="1" dirty="0">
                        <a:latin typeface="Traditional Arabic"/>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endParaRPr lang="en-US" sz="900" b="1" dirty="0">
                        <a:latin typeface="Traditional Arabic"/>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endParaRPr lang="en-US" sz="900" b="1" dirty="0">
                        <a:latin typeface="Traditional Arabic"/>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162622">
                <a:tc>
                  <a:txBody>
                    <a:bodyPr/>
                    <a:lstStyle/>
                    <a:p>
                      <a:pPr marL="0" marR="0" algn="ctr" rtl="1">
                        <a:lnSpc>
                          <a:spcPct val="115000"/>
                        </a:lnSpc>
                        <a:spcBef>
                          <a:spcPts val="0"/>
                        </a:spcBef>
                        <a:spcAft>
                          <a:spcPts val="0"/>
                        </a:spcAft>
                      </a:pPr>
                      <a:r>
                        <a:rPr lang="en-US" sz="700" b="1" dirty="0">
                          <a:solidFill>
                            <a:schemeClr val="accent6">
                              <a:lumMod val="50000"/>
                            </a:schemeClr>
                          </a:solidFill>
                          <a:latin typeface="Traditional Arabic"/>
                          <a:ea typeface="Calibri"/>
                          <a:cs typeface="Arial"/>
                        </a:rPr>
                        <a:t>01</a:t>
                      </a:r>
                      <a:endParaRPr lang="en-US" sz="600" b="1" dirty="0">
                        <a:solidFill>
                          <a:schemeClr val="accent6">
                            <a:lumMod val="50000"/>
                          </a:schemeClr>
                        </a:solidFill>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SA" sz="900" b="1">
                          <a:solidFill>
                            <a:schemeClr val="accent6">
                              <a:lumMod val="50000"/>
                            </a:schemeClr>
                          </a:solidFill>
                          <a:latin typeface="Calibri"/>
                          <a:ea typeface="Calibri"/>
                          <a:cs typeface="Traditional Arabic"/>
                        </a:rPr>
                        <a:t>إدارة النشر العلمي و المطابع </a:t>
                      </a:r>
                      <a:endParaRPr lang="en-US" sz="800" b="1">
                        <a:solidFill>
                          <a:schemeClr val="accent6">
                            <a:lumMod val="50000"/>
                          </a:schemeClr>
                        </a:solidFill>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900" b="1" dirty="0">
                          <a:solidFill>
                            <a:schemeClr val="accent6">
                              <a:lumMod val="50000"/>
                            </a:schemeClr>
                          </a:solidFill>
                          <a:latin typeface="+mj-lt"/>
                          <a:ea typeface="Calibri"/>
                          <a:cs typeface="Arial"/>
                        </a:rPr>
                        <a:t>05/03/2012</a:t>
                      </a:r>
                      <a:endParaRPr lang="en-US" sz="800" b="1" dirty="0">
                        <a:solidFill>
                          <a:schemeClr val="accent6">
                            <a:lumMod val="50000"/>
                          </a:schemeClr>
                        </a:solidFill>
                        <a:latin typeface="+mj-lt"/>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marL="0" marR="0" algn="ctr" rtl="0">
                        <a:lnSpc>
                          <a:spcPct val="115000"/>
                        </a:lnSpc>
                        <a:spcBef>
                          <a:spcPts val="0"/>
                        </a:spcBef>
                        <a:spcAft>
                          <a:spcPts val="0"/>
                        </a:spcAft>
                      </a:pPr>
                      <a:endParaRPr lang="en-US" sz="1200" b="1" dirty="0" smtClean="0">
                        <a:solidFill>
                          <a:schemeClr val="accent6">
                            <a:lumMod val="50000"/>
                          </a:schemeClr>
                        </a:solidFill>
                        <a:latin typeface="Calibri"/>
                        <a:ea typeface="Calibri"/>
                        <a:cs typeface="Arial"/>
                      </a:endParaRPr>
                    </a:p>
                    <a:p>
                      <a:pPr marL="0" marR="0" algn="ctr" rtl="0">
                        <a:lnSpc>
                          <a:spcPct val="115000"/>
                        </a:lnSpc>
                        <a:spcBef>
                          <a:spcPts val="0"/>
                        </a:spcBef>
                        <a:spcAft>
                          <a:spcPts val="0"/>
                        </a:spcAft>
                      </a:pPr>
                      <a:r>
                        <a:rPr lang="ar-SA" sz="1200" b="1" dirty="0" smtClean="0">
                          <a:solidFill>
                            <a:schemeClr val="accent6">
                              <a:lumMod val="50000"/>
                            </a:schemeClr>
                          </a:solidFill>
                          <a:latin typeface="Calibri"/>
                          <a:ea typeface="Calibri"/>
                          <a:cs typeface="Arial"/>
                        </a:rPr>
                        <a:t>2012</a:t>
                      </a:r>
                      <a:endParaRPr lang="en-US" sz="1200" b="1" dirty="0" smtClean="0">
                        <a:solidFill>
                          <a:schemeClr val="accent6">
                            <a:lumMod val="50000"/>
                          </a:schemeClr>
                        </a:solidFill>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marL="0" marR="0" algn="ctr" rtl="0">
                        <a:lnSpc>
                          <a:spcPct val="115000"/>
                        </a:lnSpc>
                        <a:spcBef>
                          <a:spcPts val="0"/>
                        </a:spcBef>
                        <a:spcAft>
                          <a:spcPts val="0"/>
                        </a:spcAft>
                      </a:pPr>
                      <a:endParaRPr lang="en-US" sz="1200" b="1" dirty="0" smtClean="0">
                        <a:solidFill>
                          <a:schemeClr val="accent6">
                            <a:lumMod val="50000"/>
                          </a:schemeClr>
                        </a:solidFill>
                        <a:latin typeface="Calibri"/>
                        <a:ea typeface="Calibri"/>
                        <a:cs typeface="Arial"/>
                      </a:endParaRPr>
                    </a:p>
                    <a:p>
                      <a:pPr marL="0" marR="0" algn="ctr" rtl="0">
                        <a:lnSpc>
                          <a:spcPct val="115000"/>
                        </a:lnSpc>
                        <a:spcBef>
                          <a:spcPts val="0"/>
                        </a:spcBef>
                        <a:spcAft>
                          <a:spcPts val="0"/>
                        </a:spcAft>
                      </a:pPr>
                      <a:r>
                        <a:rPr lang="en-US" sz="1200" b="1" dirty="0" smtClean="0">
                          <a:solidFill>
                            <a:schemeClr val="accent6">
                              <a:lumMod val="50000"/>
                            </a:schemeClr>
                          </a:solidFill>
                          <a:latin typeface="Calibri"/>
                          <a:ea typeface="Calibri"/>
                          <a:cs typeface="Arial"/>
                        </a:rPr>
                        <a:t>5</a:t>
                      </a:r>
                      <a:endParaRPr lang="en-US" sz="1200" b="1" dirty="0">
                        <a:solidFill>
                          <a:schemeClr val="accent6">
                            <a:lumMod val="50000"/>
                          </a:schemeClr>
                        </a:solidFill>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r h="162622">
                <a:tc>
                  <a:txBody>
                    <a:bodyPr/>
                    <a:lstStyle/>
                    <a:p>
                      <a:pPr marL="0" marR="0" algn="ctr" rtl="1">
                        <a:lnSpc>
                          <a:spcPct val="115000"/>
                        </a:lnSpc>
                        <a:spcBef>
                          <a:spcPts val="0"/>
                        </a:spcBef>
                        <a:spcAft>
                          <a:spcPts val="0"/>
                        </a:spcAft>
                      </a:pPr>
                      <a:r>
                        <a:rPr lang="en-US" sz="700" b="1" dirty="0">
                          <a:solidFill>
                            <a:schemeClr val="accent6">
                              <a:lumMod val="50000"/>
                            </a:schemeClr>
                          </a:solidFill>
                          <a:latin typeface="Traditional Arabic"/>
                          <a:ea typeface="Calibri"/>
                          <a:cs typeface="Arial"/>
                        </a:rPr>
                        <a:t>02</a:t>
                      </a:r>
                      <a:endParaRPr lang="en-US" sz="600" b="1" dirty="0">
                        <a:solidFill>
                          <a:schemeClr val="accent6">
                            <a:lumMod val="50000"/>
                          </a:schemeClr>
                        </a:solidFill>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SA" sz="900" b="1">
                          <a:solidFill>
                            <a:schemeClr val="accent6">
                              <a:lumMod val="50000"/>
                            </a:schemeClr>
                          </a:solidFill>
                          <a:latin typeface="Calibri"/>
                          <a:ea typeface="Calibri"/>
                          <a:cs typeface="Traditional Arabic"/>
                        </a:rPr>
                        <a:t>كلية المجتمع </a:t>
                      </a:r>
                      <a:endParaRPr lang="en-US" sz="800" b="1">
                        <a:solidFill>
                          <a:schemeClr val="accent6">
                            <a:lumMod val="50000"/>
                          </a:schemeClr>
                        </a:solidFill>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900" b="1" dirty="0">
                          <a:solidFill>
                            <a:schemeClr val="accent6">
                              <a:lumMod val="50000"/>
                            </a:schemeClr>
                          </a:solidFill>
                          <a:latin typeface="+mj-lt"/>
                          <a:ea typeface="Calibri"/>
                          <a:cs typeface="Arial"/>
                        </a:rPr>
                        <a:t>07/03/2012</a:t>
                      </a:r>
                      <a:endParaRPr lang="en-US" sz="800" b="1" dirty="0">
                        <a:solidFill>
                          <a:schemeClr val="accent6">
                            <a:lumMod val="50000"/>
                          </a:schemeClr>
                        </a:solidFill>
                        <a:latin typeface="+mj-lt"/>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gn="ctr" rtl="0">
                        <a:lnSpc>
                          <a:spcPct val="115000"/>
                        </a:lnSpc>
                        <a:spcBef>
                          <a:spcPts val="0"/>
                        </a:spcBef>
                        <a:spcAft>
                          <a:spcPts val="0"/>
                        </a:spcAft>
                      </a:pPr>
                      <a:endParaRPr lang="en-US" sz="800" b="1" dirty="0">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gn="ctr" rtl="0">
                        <a:lnSpc>
                          <a:spcPct val="115000"/>
                        </a:lnSpc>
                        <a:spcBef>
                          <a:spcPts val="0"/>
                        </a:spcBef>
                        <a:spcAft>
                          <a:spcPts val="0"/>
                        </a:spcAft>
                      </a:pPr>
                      <a:endParaRPr lang="en-US" sz="800" b="1" dirty="0">
                        <a:solidFill>
                          <a:schemeClr val="accent6">
                            <a:lumMod val="50000"/>
                          </a:schemeClr>
                        </a:solidFill>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9"/>
                  </a:ext>
                </a:extLst>
              </a:tr>
              <a:tr h="162622">
                <a:tc>
                  <a:txBody>
                    <a:bodyPr/>
                    <a:lstStyle/>
                    <a:p>
                      <a:pPr marL="0" marR="0" algn="ctr" rtl="1">
                        <a:lnSpc>
                          <a:spcPct val="115000"/>
                        </a:lnSpc>
                        <a:spcBef>
                          <a:spcPts val="0"/>
                        </a:spcBef>
                        <a:spcAft>
                          <a:spcPts val="0"/>
                        </a:spcAft>
                      </a:pPr>
                      <a:r>
                        <a:rPr lang="en-US" sz="700" b="1" dirty="0">
                          <a:solidFill>
                            <a:schemeClr val="accent6">
                              <a:lumMod val="50000"/>
                            </a:schemeClr>
                          </a:solidFill>
                          <a:latin typeface="Traditional Arabic"/>
                          <a:ea typeface="Calibri"/>
                          <a:cs typeface="Arial"/>
                        </a:rPr>
                        <a:t>03</a:t>
                      </a:r>
                      <a:endParaRPr lang="en-US" sz="600" b="1" dirty="0">
                        <a:solidFill>
                          <a:schemeClr val="accent6">
                            <a:lumMod val="50000"/>
                          </a:schemeClr>
                        </a:solidFill>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SA" sz="900" b="1" dirty="0">
                          <a:solidFill>
                            <a:schemeClr val="accent6">
                              <a:lumMod val="50000"/>
                            </a:schemeClr>
                          </a:solidFill>
                          <a:latin typeface="Calibri"/>
                          <a:ea typeface="Calibri"/>
                          <a:cs typeface="Traditional Arabic"/>
                        </a:rPr>
                        <a:t>كلية العمارة والتخطيط </a:t>
                      </a:r>
                      <a:endParaRPr lang="en-US" sz="800" b="1" dirty="0">
                        <a:solidFill>
                          <a:schemeClr val="accent6">
                            <a:lumMod val="50000"/>
                          </a:schemeClr>
                        </a:solidFill>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900" b="1" dirty="0">
                          <a:solidFill>
                            <a:schemeClr val="accent6">
                              <a:lumMod val="50000"/>
                            </a:schemeClr>
                          </a:solidFill>
                          <a:latin typeface="+mj-lt"/>
                          <a:ea typeface="Calibri"/>
                          <a:cs typeface="Arial"/>
                        </a:rPr>
                        <a:t>13/03/2012</a:t>
                      </a:r>
                      <a:endParaRPr lang="en-US" sz="800" b="1" dirty="0">
                        <a:solidFill>
                          <a:schemeClr val="accent6">
                            <a:lumMod val="50000"/>
                          </a:schemeClr>
                        </a:solidFill>
                        <a:latin typeface="+mj-lt"/>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gn="ctr" rtl="0">
                        <a:lnSpc>
                          <a:spcPct val="115000"/>
                        </a:lnSpc>
                        <a:spcBef>
                          <a:spcPts val="0"/>
                        </a:spcBef>
                        <a:spcAft>
                          <a:spcPts val="0"/>
                        </a:spcAft>
                      </a:pPr>
                      <a:endParaRPr lang="en-US" sz="800" b="1" dirty="0">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gn="ctr" rtl="0">
                        <a:lnSpc>
                          <a:spcPct val="115000"/>
                        </a:lnSpc>
                        <a:spcBef>
                          <a:spcPts val="0"/>
                        </a:spcBef>
                        <a:spcAft>
                          <a:spcPts val="0"/>
                        </a:spcAft>
                      </a:pPr>
                      <a:endParaRPr lang="en-US" sz="800" b="1" dirty="0">
                        <a:solidFill>
                          <a:schemeClr val="accent6">
                            <a:lumMod val="50000"/>
                          </a:schemeClr>
                        </a:solidFill>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0"/>
                  </a:ext>
                </a:extLst>
              </a:tr>
              <a:tr h="162622">
                <a:tc>
                  <a:txBody>
                    <a:bodyPr/>
                    <a:lstStyle/>
                    <a:p>
                      <a:pPr marL="0" marR="0" algn="ctr" rtl="1">
                        <a:lnSpc>
                          <a:spcPct val="115000"/>
                        </a:lnSpc>
                        <a:spcBef>
                          <a:spcPts val="0"/>
                        </a:spcBef>
                        <a:spcAft>
                          <a:spcPts val="0"/>
                        </a:spcAft>
                      </a:pPr>
                      <a:r>
                        <a:rPr lang="en-US" sz="700" b="1" dirty="0">
                          <a:solidFill>
                            <a:schemeClr val="accent6">
                              <a:lumMod val="50000"/>
                            </a:schemeClr>
                          </a:solidFill>
                          <a:latin typeface="Traditional Arabic"/>
                          <a:ea typeface="Calibri"/>
                          <a:cs typeface="Arial"/>
                        </a:rPr>
                        <a:t>04</a:t>
                      </a:r>
                      <a:endParaRPr lang="en-US" sz="600" b="1" dirty="0">
                        <a:solidFill>
                          <a:schemeClr val="accent6">
                            <a:lumMod val="50000"/>
                          </a:schemeClr>
                        </a:solidFill>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SA" sz="900" b="1" dirty="0" smtClean="0">
                          <a:solidFill>
                            <a:schemeClr val="accent6">
                              <a:lumMod val="50000"/>
                            </a:schemeClr>
                          </a:solidFill>
                          <a:latin typeface="Calibri"/>
                          <a:ea typeface="Calibri"/>
                          <a:cs typeface="Traditional Arabic"/>
                        </a:rPr>
                        <a:t>مركز </a:t>
                      </a:r>
                      <a:r>
                        <a:rPr lang="ar-SA" sz="900" b="1" dirty="0">
                          <a:solidFill>
                            <a:schemeClr val="accent6">
                              <a:lumMod val="50000"/>
                            </a:schemeClr>
                          </a:solidFill>
                          <a:latin typeface="Calibri"/>
                          <a:ea typeface="Calibri"/>
                          <a:cs typeface="Traditional Arabic"/>
                        </a:rPr>
                        <a:t>الدراسات الجامعية للبنات </a:t>
                      </a:r>
                      <a:endParaRPr lang="en-US" sz="800" b="1" dirty="0">
                        <a:solidFill>
                          <a:schemeClr val="accent6">
                            <a:lumMod val="50000"/>
                          </a:schemeClr>
                        </a:solidFill>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900" b="1" dirty="0">
                          <a:solidFill>
                            <a:schemeClr val="accent6">
                              <a:lumMod val="50000"/>
                            </a:schemeClr>
                          </a:solidFill>
                          <a:latin typeface="+mj-lt"/>
                          <a:ea typeface="Calibri"/>
                          <a:cs typeface="Arial"/>
                        </a:rPr>
                        <a:t>07/03/2012</a:t>
                      </a:r>
                      <a:endParaRPr lang="en-US" sz="800" b="1" dirty="0">
                        <a:solidFill>
                          <a:schemeClr val="accent6">
                            <a:lumMod val="50000"/>
                          </a:schemeClr>
                        </a:solidFill>
                        <a:latin typeface="+mj-lt"/>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gn="ctr" rtl="0">
                        <a:lnSpc>
                          <a:spcPct val="115000"/>
                        </a:lnSpc>
                        <a:spcBef>
                          <a:spcPts val="0"/>
                        </a:spcBef>
                        <a:spcAft>
                          <a:spcPts val="0"/>
                        </a:spcAft>
                      </a:pPr>
                      <a:endParaRPr lang="en-US" sz="800" b="1" dirty="0">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gn="ctr" rtl="0">
                        <a:lnSpc>
                          <a:spcPct val="115000"/>
                        </a:lnSpc>
                        <a:spcBef>
                          <a:spcPts val="0"/>
                        </a:spcBef>
                        <a:spcAft>
                          <a:spcPts val="0"/>
                        </a:spcAft>
                      </a:pPr>
                      <a:endParaRPr lang="en-US" sz="800" b="1" dirty="0">
                        <a:solidFill>
                          <a:schemeClr val="accent6">
                            <a:lumMod val="50000"/>
                          </a:schemeClr>
                        </a:solidFill>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1"/>
                  </a:ext>
                </a:extLst>
              </a:tr>
              <a:tr h="162622">
                <a:tc>
                  <a:txBody>
                    <a:bodyPr/>
                    <a:lstStyle/>
                    <a:p>
                      <a:pPr marL="0" marR="0" algn="ctr" rtl="1">
                        <a:lnSpc>
                          <a:spcPct val="115000"/>
                        </a:lnSpc>
                        <a:spcBef>
                          <a:spcPts val="0"/>
                        </a:spcBef>
                        <a:spcAft>
                          <a:spcPts val="0"/>
                        </a:spcAft>
                      </a:pPr>
                      <a:r>
                        <a:rPr lang="en-US" sz="700" b="1">
                          <a:solidFill>
                            <a:schemeClr val="accent6">
                              <a:lumMod val="50000"/>
                            </a:schemeClr>
                          </a:solidFill>
                          <a:latin typeface="Traditional Arabic"/>
                          <a:ea typeface="Calibri"/>
                          <a:cs typeface="Arial"/>
                        </a:rPr>
                        <a:t>05</a:t>
                      </a:r>
                      <a:endParaRPr lang="en-US" sz="600" b="1">
                        <a:solidFill>
                          <a:schemeClr val="accent6">
                            <a:lumMod val="50000"/>
                          </a:schemeClr>
                        </a:solidFill>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SA" sz="900" b="1" dirty="0">
                          <a:solidFill>
                            <a:schemeClr val="accent6">
                              <a:lumMod val="50000"/>
                            </a:schemeClr>
                          </a:solidFill>
                          <a:latin typeface="Calibri"/>
                          <a:ea typeface="Calibri"/>
                          <a:cs typeface="Traditional Arabic"/>
                        </a:rPr>
                        <a:t>أقسام العلوم والدراسات الطبية</a:t>
                      </a:r>
                      <a:endParaRPr lang="en-US" sz="800" b="1" dirty="0">
                        <a:solidFill>
                          <a:schemeClr val="accent6">
                            <a:lumMod val="50000"/>
                          </a:schemeClr>
                        </a:solidFill>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900" b="1" dirty="0">
                          <a:solidFill>
                            <a:schemeClr val="accent6">
                              <a:lumMod val="50000"/>
                            </a:schemeClr>
                          </a:solidFill>
                          <a:latin typeface="+mj-lt"/>
                          <a:ea typeface="Calibri"/>
                          <a:cs typeface="Arial"/>
                        </a:rPr>
                        <a:t>03/03/2012</a:t>
                      </a:r>
                      <a:endParaRPr lang="en-US" sz="800" b="1" dirty="0">
                        <a:solidFill>
                          <a:schemeClr val="accent6">
                            <a:lumMod val="50000"/>
                          </a:schemeClr>
                        </a:solidFill>
                        <a:latin typeface="+mj-lt"/>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gn="ctr" rtl="0">
                        <a:lnSpc>
                          <a:spcPct val="115000"/>
                        </a:lnSpc>
                        <a:spcBef>
                          <a:spcPts val="0"/>
                        </a:spcBef>
                        <a:spcAft>
                          <a:spcPts val="0"/>
                        </a:spcAft>
                      </a:pPr>
                      <a:endParaRPr lang="en-US" sz="800" b="1" dirty="0">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gn="ctr" rtl="0">
                        <a:lnSpc>
                          <a:spcPct val="115000"/>
                        </a:lnSpc>
                        <a:spcBef>
                          <a:spcPts val="0"/>
                        </a:spcBef>
                        <a:spcAft>
                          <a:spcPts val="0"/>
                        </a:spcAft>
                      </a:pPr>
                      <a:endParaRPr lang="en-US" sz="800" b="1" dirty="0">
                        <a:solidFill>
                          <a:schemeClr val="accent6">
                            <a:lumMod val="50000"/>
                          </a:schemeClr>
                        </a:solidFill>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2"/>
                  </a:ext>
                </a:extLst>
              </a:tr>
              <a:tr h="162622">
                <a:tc>
                  <a:txBody>
                    <a:bodyPr/>
                    <a:lstStyle/>
                    <a:p>
                      <a:pPr marL="0" marR="0" algn="ctr" rtl="0">
                        <a:lnSpc>
                          <a:spcPct val="115000"/>
                        </a:lnSpc>
                        <a:spcBef>
                          <a:spcPts val="0"/>
                        </a:spcBef>
                        <a:spcAft>
                          <a:spcPts val="0"/>
                        </a:spcAft>
                      </a:pPr>
                      <a:endParaRPr lang="en-US" sz="700">
                        <a:latin typeface="Traditional Arabic"/>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endParaRPr lang="ar-SA" sz="900" b="1" dirty="0">
                        <a:latin typeface="Calibri"/>
                        <a:ea typeface="Calibri"/>
                        <a:cs typeface="Traditional Arabic"/>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endParaRPr lang="en-US" sz="900" b="1" dirty="0">
                        <a:latin typeface="Traditional Arabic"/>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endParaRPr lang="en-US" sz="900" b="1" dirty="0">
                        <a:latin typeface="Traditional Arabic"/>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endParaRPr lang="en-US" sz="900" b="1" dirty="0">
                        <a:latin typeface="Traditional Arabic"/>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3"/>
                  </a:ext>
                </a:extLst>
              </a:tr>
              <a:tr h="162622">
                <a:tc>
                  <a:txBody>
                    <a:bodyPr/>
                    <a:lstStyle/>
                    <a:p>
                      <a:pPr marL="0" marR="0" algn="ctr" rtl="1">
                        <a:lnSpc>
                          <a:spcPct val="115000"/>
                        </a:lnSpc>
                        <a:spcBef>
                          <a:spcPts val="0"/>
                        </a:spcBef>
                        <a:spcAft>
                          <a:spcPts val="0"/>
                        </a:spcAft>
                      </a:pPr>
                      <a:r>
                        <a:rPr lang="ar-SA" sz="700" b="1" dirty="0">
                          <a:solidFill>
                            <a:srgbClr val="0000FF"/>
                          </a:solidFill>
                          <a:latin typeface="Calibri"/>
                          <a:ea typeface="Calibri"/>
                          <a:cs typeface="Traditional Arabic"/>
                        </a:rPr>
                        <a:t>01</a:t>
                      </a:r>
                      <a:endParaRPr lang="en-US" sz="600" b="1" dirty="0">
                        <a:solidFill>
                          <a:srgbClr val="0000FF"/>
                        </a:solidFill>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SA" sz="900" b="1" dirty="0">
                          <a:solidFill>
                            <a:srgbClr val="0000FF"/>
                          </a:solidFill>
                          <a:latin typeface="Calibri"/>
                          <a:ea typeface="Calibri"/>
                          <a:cs typeface="Traditional Arabic"/>
                        </a:rPr>
                        <a:t>وحدة العلوم والتقنية والابتكار</a:t>
                      </a:r>
                      <a:endParaRPr lang="en-US" sz="800" b="1" dirty="0">
                        <a:solidFill>
                          <a:srgbClr val="0000FF"/>
                        </a:solidFill>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900" b="1" kern="1200" dirty="0">
                          <a:solidFill>
                            <a:srgbClr val="0000FF"/>
                          </a:solidFill>
                          <a:latin typeface="Calibri"/>
                          <a:ea typeface="Calibri"/>
                          <a:cs typeface="Traditional Arabic"/>
                        </a:rPr>
                        <a:t>17/04/2013</a:t>
                      </a: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7">
                  <a:txBody>
                    <a:bodyPr/>
                    <a:lstStyle/>
                    <a:p>
                      <a:pPr marL="0" marR="0" algn="ctr" rtl="0">
                        <a:lnSpc>
                          <a:spcPct val="115000"/>
                        </a:lnSpc>
                        <a:spcBef>
                          <a:spcPts val="0"/>
                        </a:spcBef>
                        <a:spcAft>
                          <a:spcPts val="0"/>
                        </a:spcAft>
                      </a:pPr>
                      <a:endParaRPr lang="en-US" sz="1200" b="1" kern="1200" dirty="0" smtClean="0">
                        <a:solidFill>
                          <a:srgbClr val="0000FF"/>
                        </a:solidFill>
                        <a:latin typeface="Calibri"/>
                        <a:ea typeface="Calibri"/>
                        <a:cs typeface="Traditional Arabic"/>
                      </a:endParaRPr>
                    </a:p>
                    <a:p>
                      <a:pPr marL="0" marR="0" algn="ctr" rtl="0">
                        <a:lnSpc>
                          <a:spcPct val="115000"/>
                        </a:lnSpc>
                        <a:spcBef>
                          <a:spcPts val="0"/>
                        </a:spcBef>
                        <a:spcAft>
                          <a:spcPts val="0"/>
                        </a:spcAft>
                      </a:pPr>
                      <a:endParaRPr lang="en-US" sz="1200" b="1" kern="1200" dirty="0" smtClean="0">
                        <a:solidFill>
                          <a:srgbClr val="0000FF"/>
                        </a:solidFill>
                        <a:latin typeface="Calibri"/>
                        <a:ea typeface="Calibri"/>
                        <a:cs typeface="Traditional Arabic"/>
                      </a:endParaRPr>
                    </a:p>
                    <a:p>
                      <a:pPr marL="0" marR="0" algn="ctr" rtl="0">
                        <a:lnSpc>
                          <a:spcPct val="115000"/>
                        </a:lnSpc>
                        <a:spcBef>
                          <a:spcPts val="0"/>
                        </a:spcBef>
                        <a:spcAft>
                          <a:spcPts val="0"/>
                        </a:spcAft>
                      </a:pPr>
                      <a:r>
                        <a:rPr lang="en-US" sz="1200" b="1" kern="1200" dirty="0" smtClean="0">
                          <a:solidFill>
                            <a:srgbClr val="0000FF"/>
                          </a:solidFill>
                          <a:latin typeface="Calibri"/>
                          <a:ea typeface="Calibri"/>
                          <a:cs typeface="Traditional Arabic"/>
                        </a:rPr>
                        <a:t>2013</a:t>
                      </a:r>
                      <a:endParaRPr lang="en-US" sz="1200" b="1" kern="1200" dirty="0">
                        <a:solidFill>
                          <a:srgbClr val="0000FF"/>
                        </a:solidFill>
                        <a:latin typeface="Calibri"/>
                        <a:ea typeface="Calibri"/>
                        <a:cs typeface="Traditional Arabic"/>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7">
                  <a:txBody>
                    <a:bodyPr/>
                    <a:lstStyle/>
                    <a:p>
                      <a:pPr marL="0" marR="0" algn="ctr" rtl="0">
                        <a:lnSpc>
                          <a:spcPct val="115000"/>
                        </a:lnSpc>
                        <a:spcBef>
                          <a:spcPts val="0"/>
                        </a:spcBef>
                        <a:spcAft>
                          <a:spcPts val="0"/>
                        </a:spcAft>
                      </a:pPr>
                      <a:endParaRPr lang="en-US" sz="1200" b="1" kern="1200" dirty="0" smtClean="0">
                        <a:solidFill>
                          <a:srgbClr val="0000FF"/>
                        </a:solidFill>
                        <a:latin typeface="Calibri"/>
                        <a:ea typeface="Calibri"/>
                        <a:cs typeface="Traditional Arabic"/>
                      </a:endParaRPr>
                    </a:p>
                    <a:p>
                      <a:pPr marL="0" marR="0" algn="ctr" rtl="0">
                        <a:lnSpc>
                          <a:spcPct val="115000"/>
                        </a:lnSpc>
                        <a:spcBef>
                          <a:spcPts val="0"/>
                        </a:spcBef>
                        <a:spcAft>
                          <a:spcPts val="0"/>
                        </a:spcAft>
                      </a:pPr>
                      <a:endParaRPr lang="en-US" sz="1200" b="1" kern="1200" dirty="0" smtClean="0">
                        <a:solidFill>
                          <a:srgbClr val="0000FF"/>
                        </a:solidFill>
                        <a:latin typeface="Calibri"/>
                        <a:ea typeface="Calibri"/>
                        <a:cs typeface="Traditional Arabic"/>
                      </a:endParaRPr>
                    </a:p>
                    <a:p>
                      <a:pPr marL="0" marR="0" algn="ctr" rtl="0">
                        <a:lnSpc>
                          <a:spcPct val="115000"/>
                        </a:lnSpc>
                        <a:spcBef>
                          <a:spcPts val="0"/>
                        </a:spcBef>
                        <a:spcAft>
                          <a:spcPts val="0"/>
                        </a:spcAft>
                      </a:pPr>
                      <a:r>
                        <a:rPr lang="en-US" sz="1200" b="1" kern="1200" dirty="0" smtClean="0">
                          <a:solidFill>
                            <a:srgbClr val="0000FF"/>
                          </a:solidFill>
                          <a:latin typeface="Calibri"/>
                          <a:ea typeface="Calibri"/>
                          <a:cs typeface="Traditional Arabic"/>
                        </a:rPr>
                        <a:t>7</a:t>
                      </a:r>
                      <a:endParaRPr lang="en-US" sz="1200" b="1" kern="1200" dirty="0">
                        <a:solidFill>
                          <a:srgbClr val="0000FF"/>
                        </a:solidFill>
                        <a:latin typeface="Calibri"/>
                        <a:ea typeface="Calibri"/>
                        <a:cs typeface="Traditional Arabic"/>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4"/>
                  </a:ext>
                </a:extLst>
              </a:tr>
              <a:tr h="162622">
                <a:tc>
                  <a:txBody>
                    <a:bodyPr/>
                    <a:lstStyle/>
                    <a:p>
                      <a:pPr marL="0" marR="0" algn="ctr" rtl="1">
                        <a:lnSpc>
                          <a:spcPct val="115000"/>
                        </a:lnSpc>
                        <a:spcBef>
                          <a:spcPts val="0"/>
                        </a:spcBef>
                        <a:spcAft>
                          <a:spcPts val="0"/>
                        </a:spcAft>
                      </a:pPr>
                      <a:r>
                        <a:rPr lang="ar-SA" sz="700" b="1">
                          <a:solidFill>
                            <a:srgbClr val="0000FF"/>
                          </a:solidFill>
                          <a:latin typeface="Calibri"/>
                          <a:ea typeface="Calibri"/>
                          <a:cs typeface="Traditional Arabic"/>
                        </a:rPr>
                        <a:t>02</a:t>
                      </a:r>
                      <a:endParaRPr lang="en-US" sz="600" b="1">
                        <a:solidFill>
                          <a:srgbClr val="0000FF"/>
                        </a:solidFill>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SA" sz="900" b="1" dirty="0">
                          <a:solidFill>
                            <a:srgbClr val="0000FF"/>
                          </a:solidFill>
                          <a:latin typeface="Calibri"/>
                          <a:ea typeface="Calibri"/>
                          <a:cs typeface="Traditional Arabic"/>
                        </a:rPr>
                        <a:t>كرسي </a:t>
                      </a:r>
                      <a:r>
                        <a:rPr lang="ar-SA" sz="900" b="1" dirty="0" err="1">
                          <a:solidFill>
                            <a:srgbClr val="0000FF"/>
                          </a:solidFill>
                          <a:latin typeface="Calibri"/>
                          <a:ea typeface="Calibri"/>
                          <a:cs typeface="Traditional Arabic"/>
                        </a:rPr>
                        <a:t>بقشان</a:t>
                      </a:r>
                      <a:r>
                        <a:rPr lang="ar-SA" sz="900" b="1" dirty="0">
                          <a:solidFill>
                            <a:srgbClr val="0000FF"/>
                          </a:solidFill>
                          <a:latin typeface="Calibri"/>
                          <a:ea typeface="Calibri"/>
                          <a:cs typeface="Traditional Arabic"/>
                        </a:rPr>
                        <a:t> لأبحاث النحل</a:t>
                      </a:r>
                      <a:endParaRPr lang="en-US" sz="800" b="1" dirty="0">
                        <a:solidFill>
                          <a:srgbClr val="0000FF"/>
                        </a:solidFill>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900" b="1" kern="1200" dirty="0" smtClean="0">
                          <a:solidFill>
                            <a:srgbClr val="0000FF"/>
                          </a:solidFill>
                          <a:latin typeface="Calibri"/>
                          <a:ea typeface="Calibri"/>
                          <a:cs typeface="Traditional Arabic"/>
                        </a:rPr>
                        <a:t>30/03/2013</a:t>
                      </a:r>
                      <a:endParaRPr lang="en-US" sz="900" b="1" kern="1200" dirty="0">
                        <a:solidFill>
                          <a:srgbClr val="0000FF"/>
                        </a:solidFill>
                        <a:latin typeface="Calibri"/>
                        <a:ea typeface="Calibri"/>
                        <a:cs typeface="Traditional Arabic"/>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gn="ctr" rtl="1">
                        <a:lnSpc>
                          <a:spcPct val="115000"/>
                        </a:lnSpc>
                        <a:spcBef>
                          <a:spcPts val="0"/>
                        </a:spcBef>
                        <a:spcAft>
                          <a:spcPts val="0"/>
                        </a:spcAft>
                      </a:pPr>
                      <a:endParaRPr lang="en-US" sz="800" b="1" dirty="0">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gn="ctr" rtl="1">
                        <a:lnSpc>
                          <a:spcPct val="115000"/>
                        </a:lnSpc>
                        <a:spcBef>
                          <a:spcPts val="0"/>
                        </a:spcBef>
                        <a:spcAft>
                          <a:spcPts val="0"/>
                        </a:spcAft>
                      </a:pPr>
                      <a:endParaRPr lang="en-US" sz="800" b="1" dirty="0">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5"/>
                  </a:ext>
                </a:extLst>
              </a:tr>
              <a:tr h="162622">
                <a:tc>
                  <a:txBody>
                    <a:bodyPr/>
                    <a:lstStyle/>
                    <a:p>
                      <a:pPr marL="0" marR="0" algn="ctr" rtl="1">
                        <a:lnSpc>
                          <a:spcPct val="115000"/>
                        </a:lnSpc>
                        <a:spcBef>
                          <a:spcPts val="0"/>
                        </a:spcBef>
                        <a:spcAft>
                          <a:spcPts val="0"/>
                        </a:spcAft>
                      </a:pPr>
                      <a:r>
                        <a:rPr lang="en-US" sz="700" b="1">
                          <a:solidFill>
                            <a:srgbClr val="0000FF"/>
                          </a:solidFill>
                          <a:latin typeface="Traditional Arabic"/>
                          <a:ea typeface="Calibri"/>
                          <a:cs typeface="Arial"/>
                        </a:rPr>
                        <a:t>03</a:t>
                      </a:r>
                      <a:endParaRPr lang="en-US" sz="600" b="1">
                        <a:solidFill>
                          <a:srgbClr val="0000FF"/>
                        </a:solidFill>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SA" sz="900" b="1" dirty="0">
                          <a:solidFill>
                            <a:srgbClr val="0000FF"/>
                          </a:solidFill>
                          <a:latin typeface="Calibri"/>
                          <a:ea typeface="Calibri"/>
                          <a:cs typeface="Traditional Arabic"/>
                        </a:rPr>
                        <a:t>الإدارة العامة للسلامة والأمن الجامعي </a:t>
                      </a:r>
                      <a:endParaRPr lang="en-US" sz="800" b="1" dirty="0">
                        <a:solidFill>
                          <a:srgbClr val="0000FF"/>
                        </a:solidFill>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900" b="1" kern="1200" dirty="0">
                          <a:solidFill>
                            <a:srgbClr val="0000FF"/>
                          </a:solidFill>
                          <a:latin typeface="Calibri"/>
                          <a:ea typeface="Calibri"/>
                          <a:cs typeface="Traditional Arabic"/>
                        </a:rPr>
                        <a:t>27/11/2013</a:t>
                      </a: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gn="ctr" rtl="0">
                        <a:lnSpc>
                          <a:spcPct val="115000"/>
                        </a:lnSpc>
                        <a:spcBef>
                          <a:spcPts val="0"/>
                        </a:spcBef>
                        <a:spcAft>
                          <a:spcPts val="0"/>
                        </a:spcAft>
                      </a:pPr>
                      <a:endParaRPr lang="en-US" sz="800" b="1" dirty="0">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gn="ctr" rtl="0">
                        <a:lnSpc>
                          <a:spcPct val="115000"/>
                        </a:lnSpc>
                        <a:spcBef>
                          <a:spcPts val="0"/>
                        </a:spcBef>
                        <a:spcAft>
                          <a:spcPts val="0"/>
                        </a:spcAft>
                      </a:pPr>
                      <a:endParaRPr lang="en-US" sz="800" b="1" dirty="0">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6"/>
                  </a:ext>
                </a:extLst>
              </a:tr>
              <a:tr h="162622">
                <a:tc>
                  <a:txBody>
                    <a:bodyPr/>
                    <a:lstStyle/>
                    <a:p>
                      <a:pPr marL="0" marR="0" algn="ctr" rtl="1">
                        <a:lnSpc>
                          <a:spcPct val="115000"/>
                        </a:lnSpc>
                        <a:spcBef>
                          <a:spcPts val="0"/>
                        </a:spcBef>
                        <a:spcAft>
                          <a:spcPts val="0"/>
                        </a:spcAft>
                      </a:pPr>
                      <a:r>
                        <a:rPr lang="en-US" sz="700" b="1">
                          <a:solidFill>
                            <a:srgbClr val="0000FF"/>
                          </a:solidFill>
                          <a:latin typeface="Traditional Arabic"/>
                          <a:ea typeface="Calibri"/>
                          <a:cs typeface="Arial"/>
                        </a:rPr>
                        <a:t>04</a:t>
                      </a:r>
                      <a:endParaRPr lang="en-US" sz="600" b="1">
                        <a:solidFill>
                          <a:srgbClr val="0000FF"/>
                        </a:solidFill>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SA" sz="900" b="1" dirty="0">
                          <a:solidFill>
                            <a:srgbClr val="0000FF"/>
                          </a:solidFill>
                          <a:latin typeface="Calibri"/>
                          <a:ea typeface="Calibri"/>
                          <a:cs typeface="Traditional Arabic"/>
                        </a:rPr>
                        <a:t>وكالة الجامعة للتطوير والجودة </a:t>
                      </a:r>
                      <a:endParaRPr lang="en-US" sz="800" b="1" dirty="0">
                        <a:solidFill>
                          <a:srgbClr val="0000FF"/>
                        </a:solidFill>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900" b="1" kern="1200" dirty="0">
                          <a:solidFill>
                            <a:srgbClr val="0000FF"/>
                          </a:solidFill>
                          <a:latin typeface="Calibri"/>
                          <a:ea typeface="Calibri"/>
                          <a:cs typeface="Traditional Arabic"/>
                        </a:rPr>
                        <a:t>16</a:t>
                      </a:r>
                      <a:r>
                        <a:rPr lang="ar-SA" sz="900" b="1" kern="1200" dirty="0">
                          <a:solidFill>
                            <a:srgbClr val="0000FF"/>
                          </a:solidFill>
                          <a:latin typeface="Calibri"/>
                          <a:ea typeface="Calibri"/>
                          <a:cs typeface="Traditional Arabic"/>
                        </a:rPr>
                        <a:t>/</a:t>
                      </a:r>
                      <a:r>
                        <a:rPr lang="en-US" sz="900" b="1" kern="1200" dirty="0">
                          <a:solidFill>
                            <a:srgbClr val="0000FF"/>
                          </a:solidFill>
                          <a:latin typeface="Calibri"/>
                          <a:ea typeface="Calibri"/>
                          <a:cs typeface="Traditional Arabic"/>
                        </a:rPr>
                        <a:t>12</a:t>
                      </a:r>
                      <a:r>
                        <a:rPr lang="ar-SA" sz="900" b="1" kern="1200" dirty="0">
                          <a:solidFill>
                            <a:srgbClr val="0000FF"/>
                          </a:solidFill>
                          <a:latin typeface="Calibri"/>
                          <a:ea typeface="Calibri"/>
                          <a:cs typeface="Traditional Arabic"/>
                        </a:rPr>
                        <a:t>/</a:t>
                      </a:r>
                      <a:r>
                        <a:rPr lang="en-US" sz="900" b="1" kern="1200" dirty="0">
                          <a:solidFill>
                            <a:srgbClr val="0000FF"/>
                          </a:solidFill>
                          <a:latin typeface="Calibri"/>
                          <a:ea typeface="Calibri"/>
                          <a:cs typeface="Traditional Arabic"/>
                        </a:rPr>
                        <a:t>2013</a:t>
                      </a: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gn="ctr" rtl="0">
                        <a:lnSpc>
                          <a:spcPct val="115000"/>
                        </a:lnSpc>
                        <a:spcBef>
                          <a:spcPts val="0"/>
                        </a:spcBef>
                        <a:spcAft>
                          <a:spcPts val="0"/>
                        </a:spcAft>
                      </a:pPr>
                      <a:endParaRPr lang="en-US" sz="800" b="1" dirty="0">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gn="ctr" rtl="0">
                        <a:lnSpc>
                          <a:spcPct val="115000"/>
                        </a:lnSpc>
                        <a:spcBef>
                          <a:spcPts val="0"/>
                        </a:spcBef>
                        <a:spcAft>
                          <a:spcPts val="0"/>
                        </a:spcAft>
                      </a:pPr>
                      <a:endParaRPr lang="en-US" sz="800" b="1" dirty="0">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7"/>
                  </a:ext>
                </a:extLst>
              </a:tr>
              <a:tr h="162622">
                <a:tc>
                  <a:txBody>
                    <a:bodyPr/>
                    <a:lstStyle/>
                    <a:p>
                      <a:pPr marL="0" marR="0" algn="ctr" rtl="1">
                        <a:lnSpc>
                          <a:spcPct val="115000"/>
                        </a:lnSpc>
                        <a:spcBef>
                          <a:spcPts val="0"/>
                        </a:spcBef>
                        <a:spcAft>
                          <a:spcPts val="0"/>
                        </a:spcAft>
                      </a:pPr>
                      <a:r>
                        <a:rPr lang="en-US" sz="700" b="1">
                          <a:solidFill>
                            <a:srgbClr val="0000FF"/>
                          </a:solidFill>
                          <a:latin typeface="Traditional Arabic"/>
                          <a:ea typeface="Calibri"/>
                          <a:cs typeface="Arial"/>
                        </a:rPr>
                        <a:t>05</a:t>
                      </a:r>
                      <a:endParaRPr lang="en-US" sz="600" b="1">
                        <a:solidFill>
                          <a:srgbClr val="0000FF"/>
                        </a:solidFill>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SA" sz="900" b="1" dirty="0">
                          <a:solidFill>
                            <a:srgbClr val="0000FF"/>
                          </a:solidFill>
                          <a:latin typeface="Calibri"/>
                          <a:ea typeface="Calibri"/>
                          <a:cs typeface="Traditional Arabic"/>
                        </a:rPr>
                        <a:t>وكالة الجامعة للشؤون التعليمية والأكاديمية </a:t>
                      </a:r>
                      <a:endParaRPr lang="en-US" sz="800" b="1" dirty="0">
                        <a:solidFill>
                          <a:srgbClr val="0000FF"/>
                        </a:solidFill>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900" b="1" kern="1200" dirty="0">
                          <a:solidFill>
                            <a:srgbClr val="0000FF"/>
                          </a:solidFill>
                          <a:latin typeface="Calibri"/>
                          <a:ea typeface="Calibri"/>
                          <a:cs typeface="Traditional Arabic"/>
                        </a:rPr>
                        <a:t>26</a:t>
                      </a:r>
                      <a:r>
                        <a:rPr lang="ar-SA" sz="900" b="1" kern="1200" dirty="0">
                          <a:solidFill>
                            <a:srgbClr val="0000FF"/>
                          </a:solidFill>
                          <a:latin typeface="Calibri"/>
                          <a:ea typeface="Calibri"/>
                          <a:cs typeface="Traditional Arabic"/>
                        </a:rPr>
                        <a:t>/</a:t>
                      </a:r>
                      <a:r>
                        <a:rPr lang="en-US" sz="900" b="1" kern="1200" dirty="0">
                          <a:solidFill>
                            <a:srgbClr val="0000FF"/>
                          </a:solidFill>
                          <a:latin typeface="Calibri"/>
                          <a:ea typeface="Calibri"/>
                          <a:cs typeface="Traditional Arabic"/>
                        </a:rPr>
                        <a:t>12</a:t>
                      </a:r>
                      <a:r>
                        <a:rPr lang="ar-SA" sz="900" b="1" kern="1200" dirty="0">
                          <a:solidFill>
                            <a:srgbClr val="0000FF"/>
                          </a:solidFill>
                          <a:latin typeface="Calibri"/>
                          <a:ea typeface="Calibri"/>
                          <a:cs typeface="Traditional Arabic"/>
                        </a:rPr>
                        <a:t>/</a:t>
                      </a:r>
                      <a:r>
                        <a:rPr lang="en-US" sz="900" b="1" kern="1200" dirty="0">
                          <a:solidFill>
                            <a:srgbClr val="0000FF"/>
                          </a:solidFill>
                          <a:latin typeface="Calibri"/>
                          <a:ea typeface="Calibri"/>
                          <a:cs typeface="Traditional Arabic"/>
                        </a:rPr>
                        <a:t>2013</a:t>
                      </a: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gn="ctr" rtl="0">
                        <a:lnSpc>
                          <a:spcPct val="115000"/>
                        </a:lnSpc>
                        <a:spcBef>
                          <a:spcPts val="0"/>
                        </a:spcBef>
                        <a:spcAft>
                          <a:spcPts val="0"/>
                        </a:spcAft>
                      </a:pPr>
                      <a:endParaRPr lang="en-US" sz="800" b="1" dirty="0">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gn="ctr" rtl="0">
                        <a:lnSpc>
                          <a:spcPct val="115000"/>
                        </a:lnSpc>
                        <a:spcBef>
                          <a:spcPts val="0"/>
                        </a:spcBef>
                        <a:spcAft>
                          <a:spcPts val="0"/>
                        </a:spcAft>
                      </a:pPr>
                      <a:endParaRPr lang="en-US" sz="800" b="1" dirty="0">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8"/>
                  </a:ext>
                </a:extLst>
              </a:tr>
              <a:tr h="162622">
                <a:tc>
                  <a:txBody>
                    <a:bodyPr/>
                    <a:lstStyle/>
                    <a:p>
                      <a:pPr marL="0" marR="0" algn="ctr" rtl="1">
                        <a:lnSpc>
                          <a:spcPct val="115000"/>
                        </a:lnSpc>
                        <a:spcBef>
                          <a:spcPts val="0"/>
                        </a:spcBef>
                        <a:spcAft>
                          <a:spcPts val="0"/>
                        </a:spcAft>
                      </a:pPr>
                      <a:r>
                        <a:rPr lang="en-US" sz="700" b="1">
                          <a:solidFill>
                            <a:srgbClr val="0000FF"/>
                          </a:solidFill>
                          <a:latin typeface="Traditional Arabic"/>
                          <a:ea typeface="Calibri"/>
                          <a:cs typeface="Arial"/>
                        </a:rPr>
                        <a:t>06</a:t>
                      </a:r>
                      <a:endParaRPr lang="en-US" sz="600" b="1">
                        <a:solidFill>
                          <a:srgbClr val="0000FF"/>
                        </a:solidFill>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SA" sz="900" b="1" dirty="0">
                          <a:solidFill>
                            <a:srgbClr val="0000FF"/>
                          </a:solidFill>
                          <a:latin typeface="Calibri"/>
                          <a:ea typeface="Calibri"/>
                          <a:cs typeface="Traditional Arabic"/>
                        </a:rPr>
                        <a:t>عمادة التعليم الإلكتروني والتعلم عن بعد </a:t>
                      </a:r>
                      <a:endParaRPr lang="en-US" sz="800" b="1" dirty="0">
                        <a:solidFill>
                          <a:srgbClr val="0000FF"/>
                        </a:solidFill>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900" b="1" kern="1200" dirty="0">
                          <a:solidFill>
                            <a:srgbClr val="0000FF"/>
                          </a:solidFill>
                          <a:latin typeface="Calibri"/>
                          <a:ea typeface="Calibri"/>
                          <a:cs typeface="Traditional Arabic"/>
                        </a:rPr>
                        <a:t>31</a:t>
                      </a:r>
                      <a:r>
                        <a:rPr lang="ar-SA" sz="900" b="1" kern="1200" dirty="0">
                          <a:solidFill>
                            <a:srgbClr val="0000FF"/>
                          </a:solidFill>
                          <a:latin typeface="Calibri"/>
                          <a:ea typeface="Calibri"/>
                          <a:cs typeface="Traditional Arabic"/>
                        </a:rPr>
                        <a:t>/</a:t>
                      </a:r>
                      <a:r>
                        <a:rPr lang="en-US" sz="900" b="1" kern="1200" dirty="0">
                          <a:solidFill>
                            <a:srgbClr val="0000FF"/>
                          </a:solidFill>
                          <a:latin typeface="Calibri"/>
                          <a:ea typeface="Calibri"/>
                          <a:cs typeface="Traditional Arabic"/>
                        </a:rPr>
                        <a:t>12</a:t>
                      </a:r>
                      <a:r>
                        <a:rPr lang="ar-SA" sz="900" b="1" kern="1200" dirty="0">
                          <a:solidFill>
                            <a:srgbClr val="0000FF"/>
                          </a:solidFill>
                          <a:latin typeface="Calibri"/>
                          <a:ea typeface="Calibri"/>
                          <a:cs typeface="Traditional Arabic"/>
                        </a:rPr>
                        <a:t>/</a:t>
                      </a:r>
                      <a:r>
                        <a:rPr lang="en-US" sz="900" b="1" kern="1200" dirty="0">
                          <a:solidFill>
                            <a:srgbClr val="0000FF"/>
                          </a:solidFill>
                          <a:latin typeface="Calibri"/>
                          <a:ea typeface="Calibri"/>
                          <a:cs typeface="Traditional Arabic"/>
                        </a:rPr>
                        <a:t>2013</a:t>
                      </a: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gn="ctr" rtl="0">
                        <a:lnSpc>
                          <a:spcPct val="115000"/>
                        </a:lnSpc>
                        <a:spcBef>
                          <a:spcPts val="0"/>
                        </a:spcBef>
                        <a:spcAft>
                          <a:spcPts val="0"/>
                        </a:spcAft>
                      </a:pPr>
                      <a:endParaRPr lang="en-US" sz="800" b="1" dirty="0">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gn="ctr" rtl="0">
                        <a:lnSpc>
                          <a:spcPct val="115000"/>
                        </a:lnSpc>
                        <a:spcBef>
                          <a:spcPts val="0"/>
                        </a:spcBef>
                        <a:spcAft>
                          <a:spcPts val="0"/>
                        </a:spcAft>
                      </a:pPr>
                      <a:endParaRPr lang="en-US" sz="800" b="1" dirty="0">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9"/>
                  </a:ext>
                </a:extLst>
              </a:tr>
              <a:tr h="162622">
                <a:tc>
                  <a:txBody>
                    <a:bodyPr/>
                    <a:lstStyle/>
                    <a:p>
                      <a:pPr marL="0" marR="0" algn="ctr" rtl="1">
                        <a:lnSpc>
                          <a:spcPct val="115000"/>
                        </a:lnSpc>
                        <a:spcBef>
                          <a:spcPts val="0"/>
                        </a:spcBef>
                        <a:spcAft>
                          <a:spcPts val="0"/>
                        </a:spcAft>
                      </a:pPr>
                      <a:r>
                        <a:rPr lang="en-US" sz="700" b="1">
                          <a:solidFill>
                            <a:srgbClr val="0000FF"/>
                          </a:solidFill>
                          <a:latin typeface="Traditional Arabic"/>
                          <a:ea typeface="Calibri"/>
                          <a:cs typeface="Arial"/>
                        </a:rPr>
                        <a:t>07</a:t>
                      </a:r>
                      <a:endParaRPr lang="en-US" sz="600" b="1">
                        <a:solidFill>
                          <a:srgbClr val="0000FF"/>
                        </a:solidFill>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SA" sz="900" b="1" dirty="0">
                          <a:solidFill>
                            <a:srgbClr val="0000FF"/>
                          </a:solidFill>
                          <a:latin typeface="Calibri"/>
                          <a:ea typeface="Calibri"/>
                          <a:cs typeface="Traditional Arabic"/>
                        </a:rPr>
                        <a:t>عمادة الدراسات العليا </a:t>
                      </a:r>
                      <a:endParaRPr lang="en-US" sz="800" b="1" dirty="0">
                        <a:solidFill>
                          <a:srgbClr val="0000FF"/>
                        </a:solidFill>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900" b="1" kern="1200" dirty="0" smtClean="0">
                          <a:solidFill>
                            <a:srgbClr val="0000FF"/>
                          </a:solidFill>
                          <a:latin typeface="Calibri"/>
                          <a:ea typeface="Calibri"/>
                          <a:cs typeface="Traditional Arabic"/>
                        </a:rPr>
                        <a:t>06</a:t>
                      </a:r>
                      <a:r>
                        <a:rPr lang="ar-SA" sz="900" b="1" kern="1200" dirty="0" smtClean="0">
                          <a:solidFill>
                            <a:srgbClr val="0000FF"/>
                          </a:solidFill>
                          <a:latin typeface="Calibri"/>
                          <a:ea typeface="Calibri"/>
                          <a:cs typeface="Traditional Arabic"/>
                        </a:rPr>
                        <a:t>/</a:t>
                      </a:r>
                      <a:r>
                        <a:rPr lang="en-US" sz="900" b="1" kern="1200" dirty="0" smtClean="0">
                          <a:solidFill>
                            <a:srgbClr val="0000FF"/>
                          </a:solidFill>
                          <a:latin typeface="Calibri"/>
                          <a:ea typeface="Calibri"/>
                          <a:cs typeface="Traditional Arabic"/>
                        </a:rPr>
                        <a:t>04</a:t>
                      </a:r>
                      <a:r>
                        <a:rPr lang="ar-SA" sz="900" b="1" kern="1200" dirty="0" smtClean="0">
                          <a:solidFill>
                            <a:srgbClr val="0000FF"/>
                          </a:solidFill>
                          <a:latin typeface="Calibri"/>
                          <a:ea typeface="Calibri"/>
                          <a:cs typeface="Traditional Arabic"/>
                        </a:rPr>
                        <a:t>/</a:t>
                      </a:r>
                      <a:r>
                        <a:rPr lang="en-US" sz="900" b="1" kern="1200" dirty="0">
                          <a:solidFill>
                            <a:srgbClr val="0000FF"/>
                          </a:solidFill>
                          <a:latin typeface="Calibri"/>
                          <a:ea typeface="Calibri"/>
                          <a:cs typeface="Traditional Arabic"/>
                        </a:rPr>
                        <a:t>2013</a:t>
                      </a: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gn="ctr" rtl="0">
                        <a:lnSpc>
                          <a:spcPct val="115000"/>
                        </a:lnSpc>
                        <a:spcBef>
                          <a:spcPts val="0"/>
                        </a:spcBef>
                        <a:spcAft>
                          <a:spcPts val="0"/>
                        </a:spcAft>
                      </a:pPr>
                      <a:endParaRPr lang="en-US" sz="800" b="1" dirty="0">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gn="ctr" rtl="0">
                        <a:lnSpc>
                          <a:spcPct val="115000"/>
                        </a:lnSpc>
                        <a:spcBef>
                          <a:spcPts val="0"/>
                        </a:spcBef>
                        <a:spcAft>
                          <a:spcPts val="0"/>
                        </a:spcAft>
                      </a:pPr>
                      <a:endParaRPr lang="en-US" sz="800" b="1" dirty="0">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30"/>
                  </a:ext>
                </a:extLst>
              </a:tr>
              <a:tr h="162622">
                <a:tc>
                  <a:txBody>
                    <a:bodyPr/>
                    <a:lstStyle/>
                    <a:p>
                      <a:pPr marL="0" marR="0" algn="ctr" rtl="0">
                        <a:lnSpc>
                          <a:spcPct val="115000"/>
                        </a:lnSpc>
                        <a:spcBef>
                          <a:spcPts val="0"/>
                        </a:spcBef>
                        <a:spcAft>
                          <a:spcPts val="0"/>
                        </a:spcAft>
                      </a:pPr>
                      <a:endParaRPr lang="en-US" sz="700">
                        <a:latin typeface="Traditional Arabic"/>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endParaRPr lang="ar-SA" sz="900" b="1">
                        <a:latin typeface="Calibri"/>
                        <a:ea typeface="Calibri"/>
                        <a:cs typeface="Traditional Arabic"/>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endParaRPr lang="en-US" sz="900" b="1" kern="1200" dirty="0">
                        <a:solidFill>
                          <a:schemeClr val="tx1"/>
                        </a:solidFill>
                        <a:latin typeface="Calibri"/>
                        <a:ea typeface="Calibri"/>
                        <a:cs typeface="Traditional Arabic"/>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endParaRPr lang="en-US" sz="900" b="1" dirty="0">
                        <a:latin typeface="Traditional Arabic"/>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endParaRPr lang="en-US" sz="900" b="1" dirty="0">
                        <a:latin typeface="Traditional Arabic"/>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31"/>
                  </a:ext>
                </a:extLst>
              </a:tr>
              <a:tr h="162622">
                <a:tc>
                  <a:txBody>
                    <a:bodyPr/>
                    <a:lstStyle/>
                    <a:p>
                      <a:pPr marL="0" marR="0" algn="ctr" rtl="1">
                        <a:lnSpc>
                          <a:spcPct val="115000"/>
                        </a:lnSpc>
                        <a:spcBef>
                          <a:spcPts val="0"/>
                        </a:spcBef>
                        <a:spcAft>
                          <a:spcPts val="0"/>
                        </a:spcAft>
                      </a:pPr>
                      <a:r>
                        <a:rPr lang="en-US" sz="700" dirty="0">
                          <a:solidFill>
                            <a:srgbClr val="D60093"/>
                          </a:solidFill>
                          <a:latin typeface="Traditional Arabic"/>
                          <a:ea typeface="Calibri"/>
                          <a:cs typeface="Arial"/>
                        </a:rPr>
                        <a:t>01</a:t>
                      </a:r>
                      <a:endParaRPr lang="en-US" sz="600" dirty="0">
                        <a:solidFill>
                          <a:srgbClr val="D60093"/>
                        </a:solidFill>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r" rtl="1">
                        <a:lnSpc>
                          <a:spcPct val="115000"/>
                        </a:lnSpc>
                        <a:spcBef>
                          <a:spcPts val="0"/>
                        </a:spcBef>
                        <a:spcAft>
                          <a:spcPts val="0"/>
                        </a:spcAft>
                      </a:pPr>
                      <a:r>
                        <a:rPr lang="ar-SA" sz="900" b="1" dirty="0">
                          <a:solidFill>
                            <a:srgbClr val="D60093"/>
                          </a:solidFill>
                          <a:latin typeface="Calibri"/>
                          <a:ea typeface="Calibri"/>
                          <a:cs typeface="Traditional Arabic"/>
                        </a:rPr>
                        <a:t>عمادة شؤون المكتبات </a:t>
                      </a:r>
                      <a:endParaRPr lang="en-US" sz="800" b="1" dirty="0">
                        <a:solidFill>
                          <a:srgbClr val="D60093"/>
                        </a:solidFill>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rtl="0">
                        <a:lnSpc>
                          <a:spcPct val="115000"/>
                        </a:lnSpc>
                        <a:spcBef>
                          <a:spcPts val="0"/>
                        </a:spcBef>
                        <a:spcAft>
                          <a:spcPts val="0"/>
                        </a:spcAft>
                      </a:pPr>
                      <a:r>
                        <a:rPr lang="en-US" sz="900" b="1" kern="1200" dirty="0">
                          <a:solidFill>
                            <a:srgbClr val="D60093"/>
                          </a:solidFill>
                          <a:latin typeface="+mj-lt"/>
                          <a:ea typeface="Calibri"/>
                          <a:cs typeface="Traditional Arabic"/>
                        </a:rPr>
                        <a:t>02</a:t>
                      </a:r>
                      <a:r>
                        <a:rPr lang="ar-SA" sz="900" b="1" kern="1200" dirty="0">
                          <a:solidFill>
                            <a:srgbClr val="D60093"/>
                          </a:solidFill>
                          <a:latin typeface="+mj-lt"/>
                          <a:ea typeface="Calibri"/>
                          <a:cs typeface="Traditional Arabic"/>
                        </a:rPr>
                        <a:t>/</a:t>
                      </a:r>
                      <a:r>
                        <a:rPr lang="en-US" sz="900" b="1" kern="1200" dirty="0">
                          <a:solidFill>
                            <a:srgbClr val="D60093"/>
                          </a:solidFill>
                          <a:latin typeface="+mj-lt"/>
                          <a:ea typeface="Calibri"/>
                          <a:cs typeface="Traditional Arabic"/>
                        </a:rPr>
                        <a:t>01</a:t>
                      </a:r>
                      <a:r>
                        <a:rPr lang="ar-SA" sz="900" b="1" kern="1200" dirty="0">
                          <a:solidFill>
                            <a:srgbClr val="D60093"/>
                          </a:solidFill>
                          <a:latin typeface="+mj-lt"/>
                          <a:ea typeface="Calibri"/>
                          <a:cs typeface="Traditional Arabic"/>
                        </a:rPr>
                        <a:t>/</a:t>
                      </a:r>
                      <a:r>
                        <a:rPr lang="en-US" sz="900" b="1" kern="1200" dirty="0">
                          <a:solidFill>
                            <a:srgbClr val="D60093"/>
                          </a:solidFill>
                          <a:latin typeface="+mj-lt"/>
                          <a:ea typeface="Calibri"/>
                          <a:cs typeface="Traditional Arabic"/>
                        </a:rPr>
                        <a:t>2014</a:t>
                      </a: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rowSpan="3">
                  <a:txBody>
                    <a:bodyPr/>
                    <a:lstStyle/>
                    <a:p>
                      <a:pPr marL="0" marR="0" algn="ctr" rtl="0">
                        <a:lnSpc>
                          <a:spcPct val="115000"/>
                        </a:lnSpc>
                        <a:spcBef>
                          <a:spcPts val="0"/>
                        </a:spcBef>
                        <a:spcAft>
                          <a:spcPts val="0"/>
                        </a:spcAft>
                      </a:pPr>
                      <a:r>
                        <a:rPr lang="en-US" sz="1200" b="1" kern="1200" dirty="0" smtClean="0">
                          <a:solidFill>
                            <a:srgbClr val="D60093"/>
                          </a:solidFill>
                          <a:latin typeface="Calibri"/>
                          <a:ea typeface="Calibri"/>
                          <a:cs typeface="Traditional Arabic"/>
                        </a:rPr>
                        <a:t>2014</a:t>
                      </a:r>
                      <a:endParaRPr lang="en-US" sz="1200" b="1" kern="1200" dirty="0">
                        <a:solidFill>
                          <a:srgbClr val="D60093"/>
                        </a:solidFill>
                        <a:latin typeface="Calibri"/>
                        <a:ea typeface="Calibri"/>
                        <a:cs typeface="Traditional Arabic"/>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rowSpan="3">
                  <a:txBody>
                    <a:bodyPr/>
                    <a:lstStyle/>
                    <a:p>
                      <a:pPr marL="0" marR="0" algn="ctr" rtl="0">
                        <a:lnSpc>
                          <a:spcPct val="115000"/>
                        </a:lnSpc>
                        <a:spcBef>
                          <a:spcPts val="0"/>
                        </a:spcBef>
                        <a:spcAft>
                          <a:spcPts val="0"/>
                        </a:spcAft>
                      </a:pPr>
                      <a:r>
                        <a:rPr lang="en-US" sz="1200" b="1" kern="1200" dirty="0" smtClean="0">
                          <a:solidFill>
                            <a:srgbClr val="D60093"/>
                          </a:solidFill>
                          <a:latin typeface="Calibri"/>
                          <a:ea typeface="Calibri"/>
                          <a:cs typeface="Traditional Arabic"/>
                        </a:rPr>
                        <a:t>3</a:t>
                      </a:r>
                      <a:endParaRPr lang="en-US" sz="1200" b="1" kern="1200" dirty="0">
                        <a:solidFill>
                          <a:srgbClr val="D60093"/>
                        </a:solidFill>
                        <a:latin typeface="Calibri"/>
                        <a:ea typeface="Calibri"/>
                        <a:cs typeface="Traditional Arabic"/>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32"/>
                  </a:ext>
                </a:extLst>
              </a:tr>
              <a:tr h="162622">
                <a:tc>
                  <a:txBody>
                    <a:bodyPr/>
                    <a:lstStyle/>
                    <a:p>
                      <a:pPr marL="0" marR="0" algn="ctr" rtl="1">
                        <a:lnSpc>
                          <a:spcPct val="115000"/>
                        </a:lnSpc>
                        <a:spcBef>
                          <a:spcPts val="0"/>
                        </a:spcBef>
                        <a:spcAft>
                          <a:spcPts val="0"/>
                        </a:spcAft>
                      </a:pPr>
                      <a:r>
                        <a:rPr lang="en-US" sz="700">
                          <a:solidFill>
                            <a:srgbClr val="D60093"/>
                          </a:solidFill>
                          <a:latin typeface="Traditional Arabic"/>
                          <a:ea typeface="Calibri"/>
                          <a:cs typeface="Arial"/>
                        </a:rPr>
                        <a:t>02</a:t>
                      </a:r>
                      <a:endParaRPr lang="en-US" sz="600">
                        <a:solidFill>
                          <a:srgbClr val="D60093"/>
                        </a:solidFill>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r" rtl="1">
                        <a:lnSpc>
                          <a:spcPct val="115000"/>
                        </a:lnSpc>
                        <a:spcBef>
                          <a:spcPts val="0"/>
                        </a:spcBef>
                        <a:spcAft>
                          <a:spcPts val="0"/>
                        </a:spcAft>
                      </a:pPr>
                      <a:r>
                        <a:rPr lang="ar-SA" sz="900" b="1">
                          <a:solidFill>
                            <a:srgbClr val="D60093"/>
                          </a:solidFill>
                          <a:latin typeface="Calibri"/>
                          <a:ea typeface="Calibri"/>
                          <a:cs typeface="Traditional Arabic"/>
                        </a:rPr>
                        <a:t>كلية التمريض</a:t>
                      </a:r>
                      <a:endParaRPr lang="en-US" sz="800" b="1">
                        <a:solidFill>
                          <a:srgbClr val="D60093"/>
                        </a:solidFill>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rtl="0">
                        <a:lnSpc>
                          <a:spcPct val="115000"/>
                        </a:lnSpc>
                        <a:spcBef>
                          <a:spcPts val="0"/>
                        </a:spcBef>
                        <a:spcAft>
                          <a:spcPts val="0"/>
                        </a:spcAft>
                      </a:pPr>
                      <a:r>
                        <a:rPr lang="en-US" sz="900" b="1" kern="1200" dirty="0">
                          <a:solidFill>
                            <a:srgbClr val="D60093"/>
                          </a:solidFill>
                          <a:latin typeface="+mj-lt"/>
                          <a:ea typeface="Calibri"/>
                          <a:cs typeface="Traditional Arabic"/>
                        </a:rPr>
                        <a:t>06</a:t>
                      </a:r>
                      <a:r>
                        <a:rPr lang="ar-SA" sz="900" b="1" kern="1200" dirty="0">
                          <a:solidFill>
                            <a:srgbClr val="D60093"/>
                          </a:solidFill>
                          <a:latin typeface="+mj-lt"/>
                          <a:ea typeface="Calibri"/>
                          <a:cs typeface="Traditional Arabic"/>
                        </a:rPr>
                        <a:t>/</a:t>
                      </a:r>
                      <a:r>
                        <a:rPr lang="en-US" sz="900" b="1" kern="1200" dirty="0">
                          <a:solidFill>
                            <a:srgbClr val="D60093"/>
                          </a:solidFill>
                          <a:latin typeface="+mj-lt"/>
                          <a:ea typeface="Calibri"/>
                          <a:cs typeface="Traditional Arabic"/>
                        </a:rPr>
                        <a:t>01</a:t>
                      </a:r>
                      <a:r>
                        <a:rPr lang="ar-SA" sz="900" b="1" kern="1200" dirty="0">
                          <a:solidFill>
                            <a:srgbClr val="D60093"/>
                          </a:solidFill>
                          <a:latin typeface="+mj-lt"/>
                          <a:ea typeface="Calibri"/>
                          <a:cs typeface="Traditional Arabic"/>
                        </a:rPr>
                        <a:t>/</a:t>
                      </a:r>
                      <a:r>
                        <a:rPr lang="en-US" sz="900" b="1" kern="1200" dirty="0">
                          <a:solidFill>
                            <a:srgbClr val="D60093"/>
                          </a:solidFill>
                          <a:latin typeface="+mj-lt"/>
                          <a:ea typeface="Calibri"/>
                          <a:cs typeface="Traditional Arabic"/>
                        </a:rPr>
                        <a:t>2014</a:t>
                      </a: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vMerge="1">
                  <a:txBody>
                    <a:bodyPr/>
                    <a:lstStyle/>
                    <a:p>
                      <a:pPr marL="0" marR="0" algn="ctr" rtl="0">
                        <a:lnSpc>
                          <a:spcPct val="115000"/>
                        </a:lnSpc>
                        <a:spcBef>
                          <a:spcPts val="0"/>
                        </a:spcBef>
                        <a:spcAft>
                          <a:spcPts val="0"/>
                        </a:spcAft>
                      </a:pPr>
                      <a:endParaRPr lang="en-US" sz="800" b="1" dirty="0">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gn="ctr" rtl="0">
                        <a:lnSpc>
                          <a:spcPct val="115000"/>
                        </a:lnSpc>
                        <a:spcBef>
                          <a:spcPts val="0"/>
                        </a:spcBef>
                        <a:spcAft>
                          <a:spcPts val="0"/>
                        </a:spcAft>
                      </a:pPr>
                      <a:endParaRPr lang="en-US" sz="800" b="1" dirty="0">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33"/>
                  </a:ext>
                </a:extLst>
              </a:tr>
              <a:tr h="162622">
                <a:tc>
                  <a:txBody>
                    <a:bodyPr/>
                    <a:lstStyle/>
                    <a:p>
                      <a:pPr marL="0" marR="0" algn="ctr" rtl="1">
                        <a:lnSpc>
                          <a:spcPct val="115000"/>
                        </a:lnSpc>
                        <a:spcBef>
                          <a:spcPts val="0"/>
                        </a:spcBef>
                        <a:spcAft>
                          <a:spcPts val="0"/>
                        </a:spcAft>
                      </a:pPr>
                      <a:r>
                        <a:rPr lang="en-US" sz="700">
                          <a:solidFill>
                            <a:srgbClr val="D60093"/>
                          </a:solidFill>
                          <a:latin typeface="Traditional Arabic"/>
                          <a:ea typeface="Calibri"/>
                          <a:cs typeface="Arial"/>
                        </a:rPr>
                        <a:t>03</a:t>
                      </a:r>
                      <a:endParaRPr lang="en-US" sz="600">
                        <a:solidFill>
                          <a:srgbClr val="D60093"/>
                        </a:solidFill>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r" rtl="1">
                        <a:lnSpc>
                          <a:spcPct val="115000"/>
                        </a:lnSpc>
                        <a:spcBef>
                          <a:spcPts val="0"/>
                        </a:spcBef>
                        <a:spcAft>
                          <a:spcPts val="0"/>
                        </a:spcAft>
                      </a:pPr>
                      <a:r>
                        <a:rPr lang="ar-SA" sz="900" b="1" dirty="0">
                          <a:solidFill>
                            <a:srgbClr val="D60093"/>
                          </a:solidFill>
                          <a:latin typeface="Calibri"/>
                          <a:ea typeface="Calibri"/>
                          <a:cs typeface="Traditional Arabic"/>
                        </a:rPr>
                        <a:t>عمادة التطوير</a:t>
                      </a:r>
                      <a:endParaRPr lang="en-US" sz="800" b="1" dirty="0">
                        <a:solidFill>
                          <a:srgbClr val="D60093"/>
                        </a:solidFill>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rtl="0">
                        <a:lnSpc>
                          <a:spcPct val="115000"/>
                        </a:lnSpc>
                        <a:spcBef>
                          <a:spcPts val="0"/>
                        </a:spcBef>
                        <a:spcAft>
                          <a:spcPts val="0"/>
                        </a:spcAft>
                      </a:pPr>
                      <a:r>
                        <a:rPr lang="en-US" sz="900" b="1" kern="1200" dirty="0">
                          <a:solidFill>
                            <a:srgbClr val="D60093"/>
                          </a:solidFill>
                          <a:latin typeface="+mj-lt"/>
                          <a:ea typeface="Calibri"/>
                          <a:cs typeface="Traditional Arabic"/>
                        </a:rPr>
                        <a:t>07</a:t>
                      </a:r>
                      <a:r>
                        <a:rPr lang="ar-SA" sz="900" b="1" kern="1200" dirty="0">
                          <a:solidFill>
                            <a:srgbClr val="D60093"/>
                          </a:solidFill>
                          <a:latin typeface="+mj-lt"/>
                          <a:ea typeface="Calibri"/>
                          <a:cs typeface="Traditional Arabic"/>
                        </a:rPr>
                        <a:t>/</a:t>
                      </a:r>
                      <a:r>
                        <a:rPr lang="en-US" sz="900" b="1" kern="1200" dirty="0">
                          <a:solidFill>
                            <a:srgbClr val="D60093"/>
                          </a:solidFill>
                          <a:latin typeface="+mj-lt"/>
                          <a:ea typeface="Calibri"/>
                          <a:cs typeface="Traditional Arabic"/>
                        </a:rPr>
                        <a:t>01</a:t>
                      </a:r>
                      <a:r>
                        <a:rPr lang="ar-SA" sz="900" b="1" kern="1200" dirty="0">
                          <a:solidFill>
                            <a:srgbClr val="D60093"/>
                          </a:solidFill>
                          <a:latin typeface="+mj-lt"/>
                          <a:ea typeface="Calibri"/>
                          <a:cs typeface="Traditional Arabic"/>
                        </a:rPr>
                        <a:t>/</a:t>
                      </a:r>
                      <a:r>
                        <a:rPr lang="en-US" sz="900" b="1" kern="1200" dirty="0">
                          <a:solidFill>
                            <a:srgbClr val="D60093"/>
                          </a:solidFill>
                          <a:latin typeface="+mj-lt"/>
                          <a:ea typeface="Calibri"/>
                          <a:cs typeface="Traditional Arabic"/>
                        </a:rPr>
                        <a:t>2014</a:t>
                      </a: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vMerge="1">
                  <a:txBody>
                    <a:bodyPr/>
                    <a:lstStyle/>
                    <a:p>
                      <a:pPr marL="0" marR="0" algn="ctr" rtl="0">
                        <a:lnSpc>
                          <a:spcPct val="115000"/>
                        </a:lnSpc>
                        <a:spcBef>
                          <a:spcPts val="0"/>
                        </a:spcBef>
                        <a:spcAft>
                          <a:spcPts val="0"/>
                        </a:spcAft>
                      </a:pPr>
                      <a:endParaRPr lang="en-US" sz="800" b="1" dirty="0">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gn="ctr" rtl="0">
                        <a:lnSpc>
                          <a:spcPct val="115000"/>
                        </a:lnSpc>
                        <a:spcBef>
                          <a:spcPts val="0"/>
                        </a:spcBef>
                        <a:spcAft>
                          <a:spcPts val="0"/>
                        </a:spcAft>
                      </a:pPr>
                      <a:endParaRPr lang="en-US" sz="800" b="1" dirty="0">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34"/>
                  </a:ext>
                </a:extLst>
              </a:tr>
            </a:tbl>
          </a:graphicData>
        </a:graphic>
      </p:graphicFrame>
    </p:spTree>
    <p:extLst>
      <p:ext uri="{BB962C8B-B14F-4D97-AF65-F5344CB8AC3E}">
        <p14:creationId xmlns:p14="http://schemas.microsoft.com/office/powerpoint/2010/main" val="3346763043"/>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ستطيل 5"/>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3" name="مربع نص 2"/>
          <p:cNvSpPr txBox="1"/>
          <p:nvPr/>
        </p:nvSpPr>
        <p:spPr>
          <a:xfrm>
            <a:off x="5692414" y="6273225"/>
            <a:ext cx="3451586" cy="584775"/>
          </a:xfrm>
          <a:prstGeom prst="rect">
            <a:avLst/>
          </a:prstGeom>
          <a:noFill/>
        </p:spPr>
        <p:txBody>
          <a:bodyPr wrap="none" rtlCol="1">
            <a:spAutoFit/>
          </a:bodyPr>
          <a:lstStyle/>
          <a:p>
            <a:r>
              <a:rPr lang="ar-SA" sz="3200" b="1" dirty="0" smtClean="0">
                <a:solidFill>
                  <a:srgbClr val="7030A0"/>
                </a:solidFill>
                <a:cs typeface="DecoType Naskh Variants" pitchFamily="2" charset="-78"/>
              </a:rPr>
              <a:t>الدكتور هشام عادل </a:t>
            </a:r>
            <a:r>
              <a:rPr lang="ar-SA" sz="3200" b="1" dirty="0" err="1" smtClean="0">
                <a:solidFill>
                  <a:srgbClr val="7030A0"/>
                </a:solidFill>
                <a:cs typeface="DecoType Naskh Variants" pitchFamily="2" charset="-78"/>
              </a:rPr>
              <a:t>عبهري</a:t>
            </a:r>
            <a:endParaRPr lang="ar-SA" sz="3200" b="1" dirty="0" smtClean="0">
              <a:solidFill>
                <a:srgbClr val="7030A0"/>
              </a:solidFill>
              <a:cs typeface="DecoType Naskh Variants" pitchFamily="2" charset="-78"/>
            </a:endParaRPr>
          </a:p>
        </p:txBody>
      </p:sp>
      <p:graphicFrame>
        <p:nvGraphicFramePr>
          <p:cNvPr id="5" name="جدول 4"/>
          <p:cNvGraphicFramePr>
            <a:graphicFrameLocks noGrp="1"/>
          </p:cNvGraphicFramePr>
          <p:nvPr/>
        </p:nvGraphicFramePr>
        <p:xfrm>
          <a:off x="152403" y="533400"/>
          <a:ext cx="8839196" cy="5415280"/>
        </p:xfrm>
        <a:graphic>
          <a:graphicData uri="http://schemas.openxmlformats.org/drawingml/2006/table">
            <a:tbl>
              <a:tblPr rtl="1" firstRow="1" bandRow="1">
                <a:tableStyleId>{5C22544A-7EE6-4342-B048-85BDC9FD1C3A}</a:tableStyleId>
              </a:tblPr>
              <a:tblGrid>
                <a:gridCol w="1575325">
                  <a:extLst>
                    <a:ext uri="{9D8B030D-6E8A-4147-A177-3AD203B41FA5}">
                      <a16:colId xmlns:a16="http://schemas.microsoft.com/office/drawing/2014/main" val="20000"/>
                    </a:ext>
                  </a:extLst>
                </a:gridCol>
                <a:gridCol w="791954">
                  <a:extLst>
                    <a:ext uri="{9D8B030D-6E8A-4147-A177-3AD203B41FA5}">
                      <a16:colId xmlns:a16="http://schemas.microsoft.com/office/drawing/2014/main" val="20001"/>
                    </a:ext>
                  </a:extLst>
                </a:gridCol>
                <a:gridCol w="791954">
                  <a:extLst>
                    <a:ext uri="{9D8B030D-6E8A-4147-A177-3AD203B41FA5}">
                      <a16:colId xmlns:a16="http://schemas.microsoft.com/office/drawing/2014/main" val="20002"/>
                    </a:ext>
                  </a:extLst>
                </a:gridCol>
                <a:gridCol w="791954">
                  <a:extLst>
                    <a:ext uri="{9D8B030D-6E8A-4147-A177-3AD203B41FA5}">
                      <a16:colId xmlns:a16="http://schemas.microsoft.com/office/drawing/2014/main" val="20003"/>
                    </a:ext>
                  </a:extLst>
                </a:gridCol>
                <a:gridCol w="791954">
                  <a:extLst>
                    <a:ext uri="{9D8B030D-6E8A-4147-A177-3AD203B41FA5}">
                      <a16:colId xmlns:a16="http://schemas.microsoft.com/office/drawing/2014/main" val="20004"/>
                    </a:ext>
                  </a:extLst>
                </a:gridCol>
                <a:gridCol w="791954">
                  <a:extLst>
                    <a:ext uri="{9D8B030D-6E8A-4147-A177-3AD203B41FA5}">
                      <a16:colId xmlns:a16="http://schemas.microsoft.com/office/drawing/2014/main" val="20005"/>
                    </a:ext>
                  </a:extLst>
                </a:gridCol>
                <a:gridCol w="3304101">
                  <a:extLst>
                    <a:ext uri="{9D8B030D-6E8A-4147-A177-3AD203B41FA5}">
                      <a16:colId xmlns:a16="http://schemas.microsoft.com/office/drawing/2014/main" val="20006"/>
                    </a:ext>
                  </a:extLst>
                </a:gridCol>
              </a:tblGrid>
              <a:tr h="370840">
                <a:tc gridSpan="7">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dirty="0" smtClean="0"/>
                        <a:t>الهدف الإستراتيجي 1 :</a:t>
                      </a:r>
                      <a:r>
                        <a:rPr lang="ar-SA" sz="1600" dirty="0" smtClean="0"/>
                        <a:t>تطوير العمل الإداري لرفع كفاءة الأداء وزيادة الإنتاجية في الوحدات الإدارية المختلفة بالجامعة.</a:t>
                      </a:r>
                      <a:endParaRPr lang="en-US" sz="1100" dirty="0" smtClean="0">
                        <a:solidFill>
                          <a:srgbClr val="FFFF00"/>
                        </a:solidFill>
                        <a:latin typeface="Times New Roman"/>
                        <a:ea typeface="Times New Roman"/>
                        <a:cs typeface="Arial"/>
                      </a:endParaRPr>
                    </a:p>
                  </a:txBody>
                  <a:tcPr anchor="ctr"/>
                </a:tc>
                <a:tc hMerge="1">
                  <a:txBody>
                    <a:bodyPr/>
                    <a:lstStyle/>
                    <a:p>
                      <a:pPr algn="ctr" rtl="1"/>
                      <a:endParaRPr lang="ar-SA" dirty="0"/>
                    </a:p>
                  </a:txBody>
                  <a:tcPr anchor="ct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algn="ctr" rtl="1"/>
                      <a:endParaRPr lang="ar-SA" dirty="0"/>
                    </a:p>
                  </a:txBody>
                  <a:tcPr anchor="ctr"/>
                </a:tc>
                <a:extLst>
                  <a:ext uri="{0D108BD9-81ED-4DB2-BD59-A6C34878D82A}">
                    <a16:rowId xmlns:a16="http://schemas.microsoft.com/office/drawing/2014/main" val="10000"/>
                  </a:ext>
                </a:extLst>
              </a:tr>
              <a:tr h="370840">
                <a:tc gridSpan="7">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JO" sz="1800" dirty="0" smtClean="0"/>
                        <a:t>المبادرة 1</a:t>
                      </a:r>
                      <a:r>
                        <a:rPr lang="ar-SA" sz="1800" dirty="0" smtClean="0"/>
                        <a:t>.</a:t>
                      </a:r>
                      <a:r>
                        <a:rPr lang="ar-JO" sz="1800" dirty="0" smtClean="0"/>
                        <a:t>1:</a:t>
                      </a:r>
                      <a:r>
                        <a:rPr lang="ar-SA" sz="1800" dirty="0" smtClean="0"/>
                        <a:t> العمل على تطوير العملية الإدارية في مختلف وحدات الجامعة بما يمكن أن يساعد في رفع كفاءة الأداء وزيادة إنتاجية الأقسام والإدارات في الجامعة </a:t>
                      </a:r>
                      <a:endParaRPr lang="en-US" sz="1100" b="1" dirty="0" smtClean="0">
                        <a:solidFill>
                          <a:schemeClr val="accent2">
                            <a:lumMod val="75000"/>
                          </a:schemeClr>
                        </a:solidFill>
                        <a:latin typeface="Times New Roman"/>
                        <a:ea typeface="Times New Roman"/>
                        <a:cs typeface="Arial"/>
                      </a:endParaRPr>
                    </a:p>
                  </a:txBody>
                  <a:tcPr anchor="ctr"/>
                </a:tc>
                <a:tc hMerge="1">
                  <a:txBody>
                    <a:bodyPr/>
                    <a:lstStyle/>
                    <a:p>
                      <a:pPr algn="ctr" rtl="1"/>
                      <a:endParaRPr lang="ar-SA" dirty="0"/>
                    </a:p>
                  </a:txBody>
                  <a:tcPr anchor="ct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algn="ctr" rtl="1"/>
                      <a:endParaRPr lang="ar-SA" dirty="0"/>
                    </a:p>
                  </a:txBody>
                  <a:tcPr anchor="ctr"/>
                </a:tc>
                <a:extLst>
                  <a:ext uri="{0D108BD9-81ED-4DB2-BD59-A6C34878D82A}">
                    <a16:rowId xmlns:a16="http://schemas.microsoft.com/office/drawing/2014/main" val="10001"/>
                  </a:ext>
                </a:extLst>
              </a:tr>
              <a:tr h="370840">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1800" dirty="0" smtClean="0">
                          <a:latin typeface="Times New Roman"/>
                          <a:ea typeface="Times New Roman"/>
                          <a:cs typeface="+mn-cs"/>
                        </a:rPr>
                        <a:t>المشاريع  (</a:t>
                      </a:r>
                      <a:r>
                        <a:rPr lang="en-US" sz="1800" dirty="0" smtClean="0">
                          <a:latin typeface="Arial"/>
                          <a:ea typeface="Times New Roman"/>
                          <a:cs typeface="Arial"/>
                        </a:rPr>
                        <a:t>(Action plan</a:t>
                      </a:r>
                      <a:endParaRPr lang="en-US" sz="2000" dirty="0" smtClean="0">
                        <a:latin typeface="Times New Roman"/>
                        <a:ea typeface="Times New Roman"/>
                        <a:cs typeface="Arial"/>
                      </a:endParaRPr>
                    </a:p>
                  </a:txBody>
                  <a:tcPr anchor="ctr"/>
                </a:tc>
                <a:tc>
                  <a:txBody>
                    <a:bodyPr/>
                    <a:lstStyle/>
                    <a:p>
                      <a:pPr algn="ctr" rtl="1"/>
                      <a:r>
                        <a:rPr lang="ar-SA" dirty="0" smtClean="0"/>
                        <a:t>2009</a:t>
                      </a:r>
                      <a:endParaRPr lang="ar-SA" dirty="0"/>
                    </a:p>
                  </a:txBody>
                  <a:tcPr anchor="ctr"/>
                </a:tc>
                <a:tc>
                  <a:txBody>
                    <a:bodyPr/>
                    <a:lstStyle/>
                    <a:p>
                      <a:pPr algn="ctr" rtl="1"/>
                      <a:r>
                        <a:rPr lang="ar-SA" dirty="0" smtClean="0"/>
                        <a:t>2010</a:t>
                      </a:r>
                      <a:endParaRPr lang="ar-SA" dirty="0"/>
                    </a:p>
                  </a:txBody>
                  <a:tcPr anchor="ctr"/>
                </a:tc>
                <a:tc>
                  <a:txBody>
                    <a:bodyPr/>
                    <a:lstStyle/>
                    <a:p>
                      <a:pPr algn="ctr" rtl="1"/>
                      <a:r>
                        <a:rPr lang="ar-SA" dirty="0" smtClean="0"/>
                        <a:t>2011</a:t>
                      </a:r>
                      <a:endParaRPr lang="ar-SA" dirty="0"/>
                    </a:p>
                  </a:txBody>
                  <a:tcPr anchor="ctr"/>
                </a:tc>
                <a:tc>
                  <a:txBody>
                    <a:bodyPr/>
                    <a:lstStyle/>
                    <a:p>
                      <a:pPr algn="ctr" rtl="1"/>
                      <a:r>
                        <a:rPr lang="ar-SA" dirty="0" smtClean="0"/>
                        <a:t>2012</a:t>
                      </a:r>
                      <a:endParaRPr lang="ar-SA" dirty="0"/>
                    </a:p>
                  </a:txBody>
                  <a:tcPr anchor="ctr"/>
                </a:tc>
                <a:tc>
                  <a:txBody>
                    <a:bodyPr/>
                    <a:lstStyle/>
                    <a:p>
                      <a:pPr algn="ctr" rtl="1"/>
                      <a:r>
                        <a:rPr lang="ar-SA" dirty="0" smtClean="0"/>
                        <a:t>2013</a:t>
                      </a:r>
                      <a:endParaRPr lang="ar-SA" dirty="0"/>
                    </a:p>
                  </a:txBody>
                  <a:tcPr anchor="ct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JO" sz="1800" dirty="0" smtClean="0">
                          <a:latin typeface="Times New Roman"/>
                          <a:ea typeface="Times New Roman"/>
                          <a:cs typeface="+mn-cs"/>
                        </a:rPr>
                        <a:t>مؤشرات الأداء </a:t>
                      </a:r>
                      <a:r>
                        <a:rPr lang="en-US" sz="1800" dirty="0" smtClean="0">
                          <a:latin typeface="Arial"/>
                          <a:ea typeface="Times New Roman"/>
                          <a:cs typeface="Arial"/>
                        </a:rPr>
                        <a:t>KPI's</a:t>
                      </a:r>
                      <a:endParaRPr lang="en-US" sz="2000" dirty="0" smtClean="0">
                        <a:latin typeface="Times New Roman"/>
                        <a:ea typeface="Times New Roman"/>
                        <a:cs typeface="Arial"/>
                      </a:endParaRPr>
                    </a:p>
                  </a:txBody>
                  <a:tcPr anchor="ctr"/>
                </a:tc>
                <a:extLst>
                  <a:ext uri="{0D108BD9-81ED-4DB2-BD59-A6C34878D82A}">
                    <a16:rowId xmlns:a16="http://schemas.microsoft.com/office/drawing/2014/main" val="10002"/>
                  </a:ext>
                </a:extLst>
              </a:tr>
              <a:tr h="1691640">
                <a:tc rowSpan="2">
                  <a:txBody>
                    <a:bodyPr/>
                    <a:lstStyle/>
                    <a:p>
                      <a:pPr marL="0" marR="0" algn="ctr" rtl="1">
                        <a:spcBef>
                          <a:spcPts val="0"/>
                        </a:spcBef>
                        <a:spcAft>
                          <a:spcPts val="0"/>
                        </a:spcAft>
                      </a:pPr>
                      <a:r>
                        <a:rPr lang="ar-SA" sz="1800" dirty="0" smtClean="0">
                          <a:latin typeface="Times New Roman"/>
                          <a:ea typeface="Times New Roman"/>
                          <a:cs typeface="AL-Mohanad"/>
                        </a:rPr>
                        <a:t>1.1.1</a:t>
                      </a:r>
                      <a:r>
                        <a:rPr lang="ar-SA" sz="1600" dirty="0" smtClean="0">
                          <a:latin typeface="Times New Roman"/>
                          <a:ea typeface="Times New Roman"/>
                          <a:cs typeface="AL-Mohanad"/>
                        </a:rPr>
                        <a:t>:</a:t>
                      </a:r>
                      <a:r>
                        <a:rPr lang="ar-SA" sz="1400" dirty="0" smtClean="0">
                          <a:latin typeface="Times New Roman"/>
                          <a:ea typeface="Times New Roman"/>
                          <a:cs typeface="AL-Mohanad"/>
                        </a:rPr>
                        <a:t> مشروع تطبيق نظام الجودة </a:t>
                      </a:r>
                      <a:r>
                        <a:rPr lang="en-US" sz="1200" dirty="0" smtClean="0">
                          <a:latin typeface="Times New Roman"/>
                          <a:ea typeface="Times New Roman"/>
                          <a:cs typeface="AL-Mohanad"/>
                        </a:rPr>
                        <a:t>ISO (9001 : 2008)</a:t>
                      </a:r>
                      <a:endParaRPr lang="en-US" sz="1400" dirty="0" smtClean="0">
                        <a:latin typeface="Times New Roman"/>
                        <a:ea typeface="Times New Roman"/>
                        <a:cs typeface="Arial"/>
                      </a:endParaRPr>
                    </a:p>
                    <a:p>
                      <a:pPr marL="0" marR="0" algn="ctr" rtl="1">
                        <a:spcBef>
                          <a:spcPts val="0"/>
                        </a:spcBef>
                        <a:spcAft>
                          <a:spcPts val="0"/>
                        </a:spcAft>
                      </a:pPr>
                      <a:r>
                        <a:rPr lang="ar-SA" sz="1400" cap="all" dirty="0" smtClean="0">
                          <a:latin typeface="Arial"/>
                          <a:ea typeface="Times New Roman"/>
                          <a:cs typeface="AL-Mohanad"/>
                        </a:rPr>
                        <a:t>     يسعى مشروع تطبيق نظام الجودة (</a:t>
                      </a:r>
                      <a:r>
                        <a:rPr lang="en-US" sz="1400" dirty="0" smtClean="0">
                          <a:latin typeface="Times New Roman"/>
                          <a:ea typeface="Times New Roman"/>
                          <a:cs typeface="AL-Mohanad"/>
                        </a:rPr>
                        <a:t>ISO(9001:2008</a:t>
                      </a:r>
                      <a:r>
                        <a:rPr lang="ar-SA" sz="1400" cap="all" dirty="0" smtClean="0">
                          <a:latin typeface="Arial"/>
                          <a:ea typeface="Times New Roman"/>
                          <a:cs typeface="AL-Mohanad"/>
                        </a:rPr>
                        <a:t> إلى رفع مستوى الأداء الإداري في مختلف إدارات ووحدات الجامعة بما يضمن تحسن العملية الإدارية التي يمكن أن تنعكس إيجاباً على بقية عمليات الأداء في الجامعة</a:t>
                      </a:r>
                      <a:endParaRPr lang="en-US" sz="1400" dirty="0" smtClean="0">
                        <a:latin typeface="Times New Roman"/>
                        <a:ea typeface="Times New Roman"/>
                        <a:cs typeface="Arial"/>
                      </a:endParaRPr>
                    </a:p>
                    <a:p>
                      <a:pPr algn="ctr" rtl="1"/>
                      <a:endParaRPr lang="ar-SA" dirty="0"/>
                    </a:p>
                  </a:txBody>
                  <a:tcPr/>
                </a:tc>
                <a:tc>
                  <a:txBody>
                    <a:bodyPr/>
                    <a:lstStyle/>
                    <a:p>
                      <a:pPr algn="ctr" rtl="1"/>
                      <a:r>
                        <a:rPr lang="en-US" dirty="0" smtClean="0"/>
                        <a:t>5</a:t>
                      </a:r>
                      <a:r>
                        <a:rPr lang="ar-SA" dirty="0" smtClean="0"/>
                        <a:t> وحدات</a:t>
                      </a:r>
                      <a:endParaRPr lang="ar-SA" dirty="0"/>
                    </a:p>
                  </a:txBody>
                  <a:tcPr/>
                </a:tc>
                <a:tc>
                  <a:txBody>
                    <a:bodyPr/>
                    <a:lstStyle/>
                    <a:p>
                      <a:pPr algn="ctr" rtl="1"/>
                      <a:r>
                        <a:rPr lang="ar-SA" dirty="0" smtClean="0"/>
                        <a:t>7 وحدات</a:t>
                      </a:r>
                      <a:endParaRPr lang="ar-SA" dirty="0"/>
                    </a:p>
                  </a:txBody>
                  <a:tcPr/>
                </a:tc>
                <a:tc>
                  <a:txBody>
                    <a:bodyPr/>
                    <a:lstStyle/>
                    <a:p>
                      <a:pPr algn="ctr" rtl="1"/>
                      <a:r>
                        <a:rPr lang="ar-SA" dirty="0" smtClean="0"/>
                        <a:t>2 وحدات</a:t>
                      </a:r>
                      <a:endParaRPr lang="ar-SA" dirty="0"/>
                    </a:p>
                  </a:txBody>
                  <a:tcPr/>
                </a:tc>
                <a:tc>
                  <a:txBody>
                    <a:bodyPr/>
                    <a:lstStyle/>
                    <a:p>
                      <a:pPr algn="ctr" rtl="1"/>
                      <a:r>
                        <a:rPr lang="ar-SA" dirty="0" smtClean="0"/>
                        <a:t>5 وحدات</a:t>
                      </a:r>
                      <a:endParaRPr lang="ar-SA" dirty="0"/>
                    </a:p>
                  </a:txBody>
                  <a:tcPr/>
                </a:tc>
                <a:tc>
                  <a:txBody>
                    <a:bodyPr/>
                    <a:lstStyle/>
                    <a:p>
                      <a:pPr algn="ctr" rtl="1"/>
                      <a:r>
                        <a:rPr lang="ar-SA" dirty="0" smtClean="0"/>
                        <a:t>7 وحدات</a:t>
                      </a:r>
                      <a:endParaRPr lang="ar-SA" dirty="0"/>
                    </a:p>
                  </a:txBody>
                  <a:tcPr/>
                </a:tc>
                <a:tc rowSpan="2">
                  <a:txBody>
                    <a:bodyPr/>
                    <a:lstStyle/>
                    <a:p>
                      <a:pPr algn="just" rtl="1"/>
                      <a:r>
                        <a:rPr lang="ar-SA" sz="1800" dirty="0" smtClean="0">
                          <a:latin typeface="+mn-lt"/>
                          <a:ea typeface="Times New Roman"/>
                          <a:cs typeface="AL-Mohanad"/>
                        </a:rPr>
                        <a:t>1-عدد الوحدات التي حصلت على شهادة الجودة في العام.</a:t>
                      </a:r>
                      <a:endParaRPr lang="en-US" sz="1800" dirty="0" smtClean="0">
                        <a:latin typeface="+mn-lt"/>
                        <a:ea typeface="Times New Roman"/>
                        <a:cs typeface="Arial"/>
                      </a:endParaRPr>
                    </a:p>
                    <a:p>
                      <a:pPr algn="just" rtl="1"/>
                      <a:r>
                        <a:rPr lang="ar-SA" sz="1800" b="1" dirty="0" smtClean="0">
                          <a:solidFill>
                            <a:srgbClr val="C00000"/>
                          </a:solidFill>
                          <a:latin typeface="+mn-lt"/>
                          <a:ea typeface="Times New Roman"/>
                          <a:cs typeface="AL-Mohanad"/>
                        </a:rPr>
                        <a:t>2-عدد الوحدات التي تعمل حالياً على  تطبيق </a:t>
                      </a:r>
                      <a:r>
                        <a:rPr lang="ar-SA" sz="1800" b="1" dirty="0" err="1" smtClean="0">
                          <a:solidFill>
                            <a:srgbClr val="C00000"/>
                          </a:solidFill>
                          <a:latin typeface="+mn-lt"/>
                          <a:ea typeface="Times New Roman"/>
                          <a:cs typeface="AL-Mohanad"/>
                        </a:rPr>
                        <a:t>الـ</a:t>
                      </a:r>
                      <a:r>
                        <a:rPr lang="ar-SA" sz="1800" b="1" dirty="0" smtClean="0">
                          <a:solidFill>
                            <a:srgbClr val="C00000"/>
                          </a:solidFill>
                          <a:latin typeface="+mn-lt"/>
                          <a:ea typeface="Times New Roman"/>
                          <a:cs typeface="AL-Mohanad"/>
                        </a:rPr>
                        <a:t> </a:t>
                      </a:r>
                      <a:r>
                        <a:rPr lang="en-US" sz="1800" b="1" dirty="0" smtClean="0">
                          <a:solidFill>
                            <a:srgbClr val="C00000"/>
                          </a:solidFill>
                          <a:latin typeface="+mn-lt"/>
                          <a:ea typeface="Times New Roman"/>
                          <a:cs typeface="AL-Mohanad"/>
                        </a:rPr>
                        <a:t>ISO 9001:2008 </a:t>
                      </a:r>
                      <a:r>
                        <a:rPr lang="ar-SA" sz="1800" b="1" dirty="0" smtClean="0">
                          <a:latin typeface="+mn-lt"/>
                          <a:ea typeface="Times New Roman"/>
                          <a:cs typeface="AL-Mohanad"/>
                        </a:rPr>
                        <a:t>.</a:t>
                      </a:r>
                      <a:endParaRPr lang="en-US" sz="1800" b="1" dirty="0" smtClean="0">
                        <a:latin typeface="+mn-lt"/>
                        <a:ea typeface="Times New Roman"/>
                        <a:cs typeface="Arial"/>
                      </a:endParaRPr>
                    </a:p>
                    <a:p>
                      <a:pPr algn="just" rtl="1"/>
                      <a:r>
                        <a:rPr lang="ar-SA" sz="1800" dirty="0" smtClean="0">
                          <a:latin typeface="+mn-lt"/>
                          <a:ea typeface="Times New Roman"/>
                          <a:cs typeface="AL-Mohanad"/>
                        </a:rPr>
                        <a:t>3-عدد زيارات الخبراء الداخليين إلى وحدات الجامعة.</a:t>
                      </a:r>
                      <a:endParaRPr lang="en-US" sz="1800" dirty="0" smtClean="0">
                        <a:latin typeface="+mn-lt"/>
                        <a:ea typeface="Times New Roman"/>
                        <a:cs typeface="Arial"/>
                      </a:endParaRPr>
                    </a:p>
                    <a:p>
                      <a:pPr marL="0" marR="0" algn="just" rtl="1">
                        <a:spcBef>
                          <a:spcPts val="0"/>
                        </a:spcBef>
                        <a:spcAft>
                          <a:spcPts val="0"/>
                        </a:spcAft>
                      </a:pPr>
                      <a:r>
                        <a:rPr lang="ar-SA" sz="1800" dirty="0" smtClean="0">
                          <a:latin typeface="Times New Roman"/>
                          <a:ea typeface="Times New Roman"/>
                          <a:cs typeface="AL-Mohanad"/>
                        </a:rPr>
                        <a:t>4-عدد زيارات الخبراء الخارجيين إلى وحدات الجامعة.</a:t>
                      </a:r>
                      <a:endParaRPr lang="en-US" sz="2000" dirty="0" smtClean="0">
                        <a:latin typeface="Times New Roman"/>
                        <a:ea typeface="Times New Roman"/>
                        <a:cs typeface="Arial"/>
                      </a:endParaRPr>
                    </a:p>
                    <a:p>
                      <a:pPr marL="0" marR="0" algn="just" rtl="1">
                        <a:spcBef>
                          <a:spcPts val="0"/>
                        </a:spcBef>
                        <a:spcAft>
                          <a:spcPts val="0"/>
                        </a:spcAft>
                      </a:pPr>
                      <a:r>
                        <a:rPr lang="ar-SA" sz="1800" dirty="0" smtClean="0">
                          <a:latin typeface="Times New Roman"/>
                          <a:ea typeface="Times New Roman"/>
                          <a:cs typeface="AL-Mohanad"/>
                        </a:rPr>
                        <a:t>5-العدد الفعلي للوحدات التي حصلت على شهادات </a:t>
                      </a:r>
                      <a:r>
                        <a:rPr lang="ar-SA" sz="1800" dirty="0" err="1" smtClean="0">
                          <a:latin typeface="Times New Roman"/>
                          <a:ea typeface="Times New Roman"/>
                          <a:cs typeface="AL-Mohanad"/>
                        </a:rPr>
                        <a:t>الـ</a:t>
                      </a:r>
                      <a:r>
                        <a:rPr lang="en-US" sz="1800" dirty="0" smtClean="0">
                          <a:latin typeface="+mn-lt"/>
                          <a:ea typeface="Times New Roman"/>
                          <a:cs typeface="AL-Mohanad"/>
                        </a:rPr>
                        <a:t>ISO 9001:2008  </a:t>
                      </a:r>
                      <a:r>
                        <a:rPr lang="ar-SA" sz="1800" dirty="0" smtClean="0">
                          <a:latin typeface="+mn-lt"/>
                          <a:ea typeface="Times New Roman"/>
                          <a:cs typeface="AL-Mohanad"/>
                        </a:rPr>
                        <a:t> </a:t>
                      </a:r>
                      <a:r>
                        <a:rPr lang="ar-SA" sz="1800" dirty="0" smtClean="0">
                          <a:latin typeface="Times New Roman"/>
                          <a:ea typeface="Times New Roman"/>
                          <a:cs typeface="AL-Mohanad"/>
                        </a:rPr>
                        <a:t>.</a:t>
                      </a:r>
                      <a:endParaRPr lang="en-US" sz="2000" dirty="0" smtClean="0">
                        <a:latin typeface="Times New Roman"/>
                        <a:ea typeface="Times New Roman"/>
                        <a:cs typeface="Arial"/>
                      </a:endParaRPr>
                    </a:p>
                    <a:p>
                      <a:pPr rtl="1"/>
                      <a:endParaRPr lang="ar-SA" dirty="0"/>
                    </a:p>
                  </a:txBody>
                  <a:tcPr/>
                </a:tc>
                <a:extLst>
                  <a:ext uri="{0D108BD9-81ED-4DB2-BD59-A6C34878D82A}">
                    <a16:rowId xmlns:a16="http://schemas.microsoft.com/office/drawing/2014/main" val="10003"/>
                  </a:ext>
                </a:extLst>
              </a:tr>
              <a:tr h="1691640">
                <a:tc vMerge="1">
                  <a:txBody>
                    <a:bodyPr/>
                    <a:lstStyle/>
                    <a:p>
                      <a:pPr rtl="1"/>
                      <a:endParaRPr lang="ar-SA"/>
                    </a:p>
                  </a:txBody>
                  <a:tcPr/>
                </a:tc>
                <a:tc>
                  <a:txBody>
                    <a:bodyPr/>
                    <a:lstStyle/>
                    <a:p>
                      <a:pPr algn="ctr" rtl="1"/>
                      <a:r>
                        <a:rPr lang="en-US" sz="1200" dirty="0" smtClean="0"/>
                        <a:t>150.000 SR</a:t>
                      </a:r>
                      <a:endParaRPr lang="ar-SA" dirty="0"/>
                    </a:p>
                  </a:txBody>
                  <a:tcPr/>
                </a:tc>
                <a:tc>
                  <a:txBody>
                    <a:bodyPr/>
                    <a:lstStyle/>
                    <a:p>
                      <a:pPr algn="ctr" rtl="1"/>
                      <a:r>
                        <a:rPr lang="en-US" sz="1200" dirty="0" smtClean="0"/>
                        <a:t>200.000 SR</a:t>
                      </a:r>
                      <a:endParaRPr lang="ar-SA" dirty="0"/>
                    </a:p>
                  </a:txBody>
                  <a:tcPr/>
                </a:tc>
                <a:tc>
                  <a:txBody>
                    <a:bodyPr/>
                    <a:lstStyle/>
                    <a:p>
                      <a:pPr algn="ctr" rtl="1"/>
                      <a:r>
                        <a:rPr lang="en-US" sz="1200" dirty="0" smtClean="0"/>
                        <a:t>70.000</a:t>
                      </a:r>
                      <a:r>
                        <a:rPr lang="en-US" sz="1200" baseline="0" dirty="0" smtClean="0"/>
                        <a:t> </a:t>
                      </a:r>
                      <a:r>
                        <a:rPr lang="en-US" sz="1200" dirty="0" smtClean="0"/>
                        <a:t>SR</a:t>
                      </a:r>
                      <a:endParaRPr lang="ar-SA" dirty="0"/>
                    </a:p>
                  </a:txBody>
                  <a:tcPr/>
                </a:tc>
                <a:tc>
                  <a:txBody>
                    <a:bodyPr/>
                    <a:lstStyle/>
                    <a:p>
                      <a:pPr algn="ctr" rtl="1"/>
                      <a:r>
                        <a:rPr lang="en-US" sz="1200" dirty="0" smtClean="0"/>
                        <a:t>160.000 SR</a:t>
                      </a:r>
                      <a:endParaRPr lang="ar-SA" dirty="0"/>
                    </a:p>
                  </a:txBody>
                  <a:tcPr/>
                </a:tc>
                <a:tc>
                  <a:txBody>
                    <a:bodyPr/>
                    <a:lstStyle/>
                    <a:p>
                      <a:pPr algn="ctr" rtl="1"/>
                      <a:r>
                        <a:rPr lang="en-US" sz="1200" dirty="0" smtClean="0"/>
                        <a:t>225.000 SR</a:t>
                      </a:r>
                      <a:endParaRPr lang="ar-SA" dirty="0"/>
                    </a:p>
                  </a:txBody>
                  <a:tcPr/>
                </a:tc>
                <a:tc vMerge="1">
                  <a:txBody>
                    <a:bodyPr/>
                    <a:lstStyle/>
                    <a:p>
                      <a:pPr rtl="1"/>
                      <a:endParaRPr lang="ar-SA"/>
                    </a:p>
                  </a:txBody>
                  <a:tcPr/>
                </a:tc>
                <a:extLst>
                  <a:ext uri="{0D108BD9-81ED-4DB2-BD59-A6C34878D82A}">
                    <a16:rowId xmlns:a16="http://schemas.microsoft.com/office/drawing/2014/main" val="10004"/>
                  </a:ext>
                </a:extLst>
              </a:tr>
              <a:tr h="381000">
                <a:tc>
                  <a:txBody>
                    <a:bodyPr/>
                    <a:lstStyle/>
                    <a:p>
                      <a:pPr algn="ctr" rtl="1"/>
                      <a:endParaRPr lang="ar-SA" dirty="0"/>
                    </a:p>
                  </a:txBody>
                  <a:tcPr/>
                </a:tc>
                <a:tc>
                  <a:txBody>
                    <a:bodyPr/>
                    <a:lstStyle/>
                    <a:p>
                      <a:pPr algn="ctr" rtl="1"/>
                      <a:endParaRPr lang="ar-SA" dirty="0"/>
                    </a:p>
                  </a:txBody>
                  <a:tcPr/>
                </a:tc>
                <a:tc>
                  <a:txBody>
                    <a:bodyPr/>
                    <a:lstStyle/>
                    <a:p>
                      <a:pPr algn="ctr" rtl="1"/>
                      <a:endParaRPr lang="ar-SA" dirty="0"/>
                    </a:p>
                  </a:txBody>
                  <a:tcPr/>
                </a:tc>
                <a:tc>
                  <a:txBody>
                    <a:bodyPr/>
                    <a:lstStyle/>
                    <a:p>
                      <a:pPr algn="ctr" rtl="1"/>
                      <a:endParaRPr lang="ar-SA" dirty="0"/>
                    </a:p>
                  </a:txBody>
                  <a:tcPr/>
                </a:tc>
                <a:tc>
                  <a:txBody>
                    <a:bodyPr/>
                    <a:lstStyle/>
                    <a:p>
                      <a:pPr algn="ctr" rtl="1"/>
                      <a:endParaRPr lang="ar-SA" dirty="0"/>
                    </a:p>
                  </a:txBody>
                  <a:tcPr/>
                </a:tc>
                <a:tc>
                  <a:txBody>
                    <a:bodyPr/>
                    <a:lstStyle/>
                    <a:p>
                      <a:pPr algn="ctr" rtl="1"/>
                      <a:endParaRPr lang="ar-SA" dirty="0"/>
                    </a:p>
                  </a:txBody>
                  <a:tcPr/>
                </a:tc>
                <a:tc>
                  <a:txBody>
                    <a:bodyPr/>
                    <a:lstStyle/>
                    <a:p>
                      <a:pPr algn="ctr" rtl="1"/>
                      <a:endParaRPr lang="ar-SA"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056265467"/>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endParaRPr lang="en-US" b="1" dirty="0" smtClean="0"/>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4" name="مربع نص 3"/>
          <p:cNvSpPr txBox="1"/>
          <p:nvPr/>
        </p:nvSpPr>
        <p:spPr>
          <a:xfrm>
            <a:off x="0" y="0"/>
            <a:ext cx="8458199" cy="6247864"/>
          </a:xfrm>
          <a:prstGeom prst="rect">
            <a:avLst/>
          </a:prstGeom>
          <a:noFill/>
        </p:spPr>
        <p:txBody>
          <a:bodyPr wrap="square" rtlCol="1">
            <a:spAutoFit/>
          </a:bodyPr>
          <a:lstStyle/>
          <a:p>
            <a:pPr algn="ctr"/>
            <a:r>
              <a:rPr lang="ar-SA" sz="6000" dirty="0" smtClean="0">
                <a:solidFill>
                  <a:srgbClr val="17375E"/>
                </a:solidFill>
                <a:cs typeface="DecoType Naskh Variants" pitchFamily="2" charset="-78"/>
              </a:rPr>
              <a:t>المحتوى</a:t>
            </a:r>
            <a:endParaRPr lang="ar-SA" sz="4000" dirty="0" smtClean="0">
              <a:solidFill>
                <a:srgbClr val="17375E"/>
              </a:solidFill>
              <a:cs typeface="DecoType Naskh Variants" pitchFamily="2" charset="-78"/>
            </a:endParaRPr>
          </a:p>
          <a:p>
            <a:endParaRPr lang="ar-SA" sz="2000" dirty="0" smtClean="0">
              <a:solidFill>
                <a:srgbClr val="17375E"/>
              </a:solidFill>
              <a:cs typeface="DecoType Naskh Variants" pitchFamily="2" charset="-78"/>
            </a:endParaRPr>
          </a:p>
          <a:p>
            <a:r>
              <a:rPr lang="ar-SA" sz="4000" dirty="0" smtClean="0">
                <a:solidFill>
                  <a:srgbClr val="17375E"/>
                </a:solidFill>
                <a:cs typeface="DecoType Naskh Variants" pitchFamily="2" charset="-78"/>
              </a:rPr>
              <a:t>	</a:t>
            </a:r>
            <a:r>
              <a:rPr lang="ar-SA" sz="4000" dirty="0" smtClean="0">
                <a:solidFill>
                  <a:srgbClr val="90B6E4"/>
                </a:solidFill>
                <a:cs typeface="DecoType Naskh Variants" pitchFamily="2" charset="-78"/>
              </a:rPr>
              <a:t>مفاهيم أساسية</a:t>
            </a:r>
          </a:p>
          <a:p>
            <a:r>
              <a:rPr lang="ar-SA" sz="4000" dirty="0" smtClean="0">
                <a:solidFill>
                  <a:srgbClr val="90B6E4"/>
                </a:solidFill>
                <a:cs typeface="DecoType Naskh Variants" pitchFamily="2" charset="-78"/>
              </a:rPr>
              <a:t>	</a:t>
            </a:r>
            <a:r>
              <a:rPr lang="ar-SA" sz="4000" dirty="0" smtClean="0">
                <a:solidFill>
                  <a:srgbClr val="17375E"/>
                </a:solidFill>
                <a:cs typeface="DecoType Naskh Variants" pitchFamily="2" charset="-78"/>
              </a:rPr>
              <a:t>مبادئ إدارة الجودة الشاملة</a:t>
            </a:r>
          </a:p>
          <a:p>
            <a:pPr lvl="3">
              <a:buFont typeface="Wingdings" pitchFamily="2" charset="2"/>
              <a:buChar char=""/>
            </a:pPr>
            <a:r>
              <a:rPr lang="ar-SA" sz="4000" dirty="0" smtClean="0">
                <a:solidFill>
                  <a:srgbClr val="90B6E4"/>
                </a:solidFill>
                <a:cs typeface="DecoType Naskh Variants" pitchFamily="2" charset="-78"/>
              </a:rPr>
              <a:t>القيادة</a:t>
            </a:r>
          </a:p>
          <a:p>
            <a:pPr lvl="3">
              <a:buFont typeface="Wingdings" pitchFamily="2" charset="2"/>
              <a:buChar char=""/>
            </a:pPr>
            <a:r>
              <a:rPr lang="ar-SA" sz="4000" dirty="0" smtClean="0">
                <a:solidFill>
                  <a:srgbClr val="90B6E4"/>
                </a:solidFill>
                <a:cs typeface="DecoType Naskh Variants" pitchFamily="2" charset="-78"/>
              </a:rPr>
              <a:t>التخطيط الإستراتيجي</a:t>
            </a:r>
          </a:p>
          <a:p>
            <a:pPr lvl="3">
              <a:buFont typeface="Wingdings" pitchFamily="2" charset="2"/>
              <a:buChar char=""/>
            </a:pPr>
            <a:r>
              <a:rPr lang="ar-SA" sz="4000" dirty="0" smtClean="0">
                <a:solidFill>
                  <a:srgbClr val="17375E"/>
                </a:solidFill>
                <a:cs typeface="DecoType Naskh Variants" pitchFamily="2" charset="-78"/>
                <a:hlinkClick r:id="rId2" action="ppaction://hlinksldjump"/>
              </a:rPr>
              <a:t>التركيز على المستفيدين</a:t>
            </a:r>
            <a:endParaRPr lang="ar-SA" sz="4000" dirty="0" smtClean="0">
              <a:solidFill>
                <a:srgbClr val="17375E"/>
              </a:solidFill>
              <a:cs typeface="DecoType Naskh Variants" pitchFamily="2" charset="-78"/>
            </a:endParaRPr>
          </a:p>
          <a:p>
            <a:pPr lvl="3">
              <a:buFont typeface="Wingdings" pitchFamily="2" charset="2"/>
              <a:buChar char=""/>
            </a:pPr>
            <a:r>
              <a:rPr lang="ar-SA" sz="4000" dirty="0" smtClean="0">
                <a:solidFill>
                  <a:srgbClr val="17375E"/>
                </a:solidFill>
                <a:cs typeface="DecoType Naskh Variants" pitchFamily="2" charset="-78"/>
                <a:hlinkClick r:id="rId3" action="ppaction://hlinksldjump"/>
              </a:rPr>
              <a:t>الاهتمام بالموارد البشرية</a:t>
            </a:r>
            <a:endParaRPr lang="ar-SA" sz="4000" dirty="0" smtClean="0">
              <a:solidFill>
                <a:srgbClr val="17375E"/>
              </a:solidFill>
              <a:cs typeface="DecoType Naskh Variants" pitchFamily="2" charset="-78"/>
            </a:endParaRPr>
          </a:p>
          <a:p>
            <a:pPr lvl="3">
              <a:buFont typeface="Wingdings" pitchFamily="2" charset="2"/>
              <a:buChar char=""/>
            </a:pPr>
            <a:r>
              <a:rPr lang="ar-SA" sz="4000" dirty="0" smtClean="0">
                <a:solidFill>
                  <a:srgbClr val="17375E"/>
                </a:solidFill>
                <a:cs typeface="DecoType Naskh Variants" pitchFamily="2" charset="-78"/>
                <a:hlinkClick r:id="rId4" action="ppaction://hlinksldjump"/>
              </a:rPr>
              <a:t>العلاقة مع الموردين</a:t>
            </a:r>
            <a:endParaRPr lang="ar-SA" sz="4000" dirty="0" smtClean="0">
              <a:solidFill>
                <a:srgbClr val="17375E"/>
              </a:solidFill>
              <a:cs typeface="DecoType Naskh Variants" pitchFamily="2" charset="-78"/>
            </a:endParaRPr>
          </a:p>
          <a:p>
            <a:pPr lvl="3">
              <a:buFont typeface="Wingdings" pitchFamily="2" charset="2"/>
              <a:buChar char=""/>
            </a:pPr>
            <a:r>
              <a:rPr lang="ar-SA" sz="4000" dirty="0" smtClean="0">
                <a:solidFill>
                  <a:srgbClr val="17375E"/>
                </a:solidFill>
                <a:cs typeface="DecoType Naskh Variants" pitchFamily="2" charset="-78"/>
                <a:hlinkClick r:id="rId5" action="ppaction://hlinksldjump"/>
              </a:rPr>
              <a:t>التحسين المستمر</a:t>
            </a:r>
            <a:endParaRPr lang="ar-SA" sz="4000" dirty="0" smtClean="0">
              <a:solidFill>
                <a:srgbClr val="17375E"/>
              </a:solidFill>
              <a:cs typeface="DecoType Naskh Variants" pitchFamily="2" charset="-78"/>
            </a:endParaRPr>
          </a:p>
        </p:txBody>
      </p:sp>
    </p:spTree>
    <p:extLst>
      <p:ext uri="{BB962C8B-B14F-4D97-AF65-F5344CB8AC3E}">
        <p14:creationId xmlns:p14="http://schemas.microsoft.com/office/powerpoint/2010/main" val="110059622"/>
      </p:ext>
    </p:extLst>
  </p:cSld>
  <p:clrMapOvr>
    <a:masterClrMapping/>
  </p:clrMapOvr>
  <p:transition advClick="0"/>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4" name="مربع نص 3"/>
          <p:cNvSpPr txBox="1"/>
          <p:nvPr/>
        </p:nvSpPr>
        <p:spPr>
          <a:xfrm>
            <a:off x="0" y="0"/>
            <a:ext cx="9144000" cy="1107996"/>
          </a:xfrm>
          <a:prstGeom prst="rect">
            <a:avLst/>
          </a:prstGeom>
          <a:noFill/>
        </p:spPr>
        <p:txBody>
          <a:bodyPr wrap="square" rtlCol="1">
            <a:spAutoFit/>
          </a:bodyPr>
          <a:lstStyle/>
          <a:p>
            <a:r>
              <a:rPr lang="ar-SA" sz="6600" dirty="0" smtClean="0">
                <a:solidFill>
                  <a:srgbClr val="90B6E4"/>
                </a:solidFill>
                <a:cs typeface="DecoType Naskh Variants" pitchFamily="2" charset="-78"/>
              </a:rPr>
              <a:t>المبادئ الأساسية لإدارة الجودة الشاملة</a:t>
            </a:r>
          </a:p>
        </p:txBody>
      </p:sp>
      <p:sp>
        <p:nvSpPr>
          <p:cNvPr id="5" name="مربع نص 4"/>
          <p:cNvSpPr txBox="1"/>
          <p:nvPr/>
        </p:nvSpPr>
        <p:spPr>
          <a:xfrm>
            <a:off x="0" y="990600"/>
            <a:ext cx="9144000" cy="2677656"/>
          </a:xfrm>
          <a:prstGeom prst="rect">
            <a:avLst/>
          </a:prstGeom>
          <a:noFill/>
        </p:spPr>
        <p:txBody>
          <a:bodyPr wrap="square" rtlCol="1">
            <a:spAutoFit/>
          </a:bodyPr>
          <a:lstStyle/>
          <a:p>
            <a:pPr algn="ctr">
              <a:buFont typeface="Wingdings" pitchFamily="2" charset="2"/>
              <a:buChar char=""/>
            </a:pPr>
            <a:r>
              <a:rPr lang="ar-SA" sz="8000" dirty="0" smtClean="0">
                <a:solidFill>
                  <a:srgbClr val="17375E"/>
                </a:solidFill>
                <a:cs typeface="DecoType Naskh Variants" pitchFamily="2" charset="-78"/>
              </a:rPr>
              <a:t>التركيز على المستفيدين</a:t>
            </a:r>
          </a:p>
          <a:p>
            <a:pPr algn="ctr"/>
            <a:r>
              <a:rPr lang="en-US" sz="8800" i="1" dirty="0" smtClean="0">
                <a:solidFill>
                  <a:schemeClr val="tx2">
                    <a:lumMod val="75000"/>
                  </a:schemeClr>
                </a:solidFill>
                <a:latin typeface="Gabriola" pitchFamily="82" charset="0"/>
              </a:rPr>
              <a:t>Customer Focus</a:t>
            </a:r>
            <a:endParaRPr lang="ar-SA" sz="8800" i="1" dirty="0" smtClean="0">
              <a:solidFill>
                <a:schemeClr val="tx2">
                  <a:lumMod val="75000"/>
                </a:schemeClr>
              </a:solidFill>
              <a:latin typeface="Gabriola" pitchFamily="82" charset="0"/>
            </a:endParaRPr>
          </a:p>
        </p:txBody>
      </p:sp>
      <p:pic>
        <p:nvPicPr>
          <p:cNvPr id="26626" name="Picture 2" descr="http://shqblogimages.s3.amazonaws.com/serving_customers.jpg"/>
          <p:cNvPicPr>
            <a:picLocks noChangeAspect="1" noChangeArrowheads="1"/>
          </p:cNvPicPr>
          <p:nvPr/>
        </p:nvPicPr>
        <p:blipFill>
          <a:blip r:embed="rId2">
            <a:clrChange>
              <a:clrFrom>
                <a:srgbClr val="F9F9F9"/>
              </a:clrFrom>
              <a:clrTo>
                <a:srgbClr val="F9F9F9">
                  <a:alpha val="0"/>
                </a:srgbClr>
              </a:clrTo>
            </a:clrChange>
          </a:blip>
          <a:srcRect/>
          <a:stretch>
            <a:fillRect/>
          </a:stretch>
        </p:blipFill>
        <p:spPr bwMode="auto">
          <a:xfrm>
            <a:off x="2133600" y="3429000"/>
            <a:ext cx="6400800" cy="2761489"/>
          </a:xfrm>
          <a:prstGeom prst="rect">
            <a:avLst/>
          </a:prstGeom>
          <a:noFill/>
        </p:spPr>
      </p:pic>
      <p:pic>
        <p:nvPicPr>
          <p:cNvPr id="7" name="Picture 10" descr="http://japanologie.arts.kuleuven.be/lab/sites/japanologie.arts.kuleuven.be.ijcm13/files/uploads/inline_images/glossy_3d_blue_arrow_left.png">
            <a:hlinkClick r:id="rId3" action="ppaction://hlinksldjump"/>
          </p:cNvPr>
          <p:cNvPicPr>
            <a:picLocks noChangeAspect="1" noChangeArrowheads="1"/>
          </p:cNvPicPr>
          <p:nvPr/>
        </p:nvPicPr>
        <p:blipFill>
          <a:blip r:embed="rId4"/>
          <a:srcRect/>
          <a:stretch>
            <a:fillRect/>
          </a:stretch>
        </p:blipFill>
        <p:spPr bwMode="auto">
          <a:xfrm>
            <a:off x="0" y="4953000"/>
            <a:ext cx="1905000" cy="1905000"/>
          </a:xfrm>
          <a:prstGeom prst="rect">
            <a:avLst/>
          </a:prstGeom>
          <a:noFill/>
        </p:spPr>
      </p:pic>
    </p:spTree>
    <p:extLst>
      <p:ext uri="{BB962C8B-B14F-4D97-AF65-F5344CB8AC3E}">
        <p14:creationId xmlns:p14="http://schemas.microsoft.com/office/powerpoint/2010/main" val="1800785097"/>
      </p:ext>
    </p:extLst>
  </p:cSld>
  <p:clrMapOvr>
    <a:masterClrMapping/>
  </p:clrMapOvr>
  <p:transition advClick="0"/>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pic>
        <p:nvPicPr>
          <p:cNvPr id="83970" name="Picture 2" descr="http://shqblogimages.s3.amazonaws.com/serving_customers.jpg"/>
          <p:cNvPicPr>
            <a:picLocks noChangeAspect="1" noChangeArrowheads="1"/>
          </p:cNvPicPr>
          <p:nvPr/>
        </p:nvPicPr>
        <p:blipFill>
          <a:blip r:embed="rId2">
            <a:clrChange>
              <a:clrFrom>
                <a:srgbClr val="F7F7F7"/>
              </a:clrFrom>
              <a:clrTo>
                <a:srgbClr val="F7F7F7">
                  <a:alpha val="0"/>
                </a:srgbClr>
              </a:clrTo>
            </a:clrChange>
          </a:blip>
          <a:srcRect/>
          <a:stretch>
            <a:fillRect/>
          </a:stretch>
        </p:blipFill>
        <p:spPr bwMode="auto">
          <a:xfrm>
            <a:off x="2209800" y="1371600"/>
            <a:ext cx="4000247" cy="1725822"/>
          </a:xfrm>
          <a:prstGeom prst="rect">
            <a:avLst/>
          </a:prstGeom>
          <a:noFill/>
        </p:spPr>
      </p:pic>
      <p:sp>
        <p:nvSpPr>
          <p:cNvPr id="5" name="مربع نص 4"/>
          <p:cNvSpPr txBox="1"/>
          <p:nvPr/>
        </p:nvSpPr>
        <p:spPr>
          <a:xfrm>
            <a:off x="0" y="0"/>
            <a:ext cx="9144000" cy="1323439"/>
          </a:xfrm>
          <a:prstGeom prst="rect">
            <a:avLst/>
          </a:prstGeom>
          <a:noFill/>
        </p:spPr>
        <p:txBody>
          <a:bodyPr wrap="square" rtlCol="1">
            <a:spAutoFit/>
          </a:bodyPr>
          <a:lstStyle/>
          <a:p>
            <a:pPr algn="ctr">
              <a:buFont typeface="Wingdings" pitchFamily="2" charset="2"/>
              <a:buChar char=""/>
            </a:pPr>
            <a:r>
              <a:rPr lang="ar-SA" sz="8000" dirty="0" smtClean="0">
                <a:solidFill>
                  <a:srgbClr val="90B6E4"/>
                </a:solidFill>
                <a:cs typeface="DecoType Naskh Variants" pitchFamily="2" charset="-78"/>
              </a:rPr>
              <a:t>التركيز على المستفيدين</a:t>
            </a:r>
          </a:p>
        </p:txBody>
      </p:sp>
      <p:pic>
        <p:nvPicPr>
          <p:cNvPr id="83972" name="Picture 4" descr="http://www.almrsal.com/wp-content/uploads/2014/11/Visit-the-trenches.jpg"/>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52400" y="2362200"/>
            <a:ext cx="2286000" cy="2000251"/>
          </a:xfrm>
          <a:prstGeom prst="rect">
            <a:avLst/>
          </a:prstGeom>
          <a:noFill/>
        </p:spPr>
      </p:pic>
      <p:sp>
        <p:nvSpPr>
          <p:cNvPr id="8" name="مستطيل 7"/>
          <p:cNvSpPr/>
          <p:nvPr/>
        </p:nvSpPr>
        <p:spPr>
          <a:xfrm>
            <a:off x="1752600" y="1981200"/>
            <a:ext cx="6781800" cy="3785652"/>
          </a:xfrm>
          <a:prstGeom prst="rect">
            <a:avLst/>
          </a:prstGeom>
        </p:spPr>
        <p:txBody>
          <a:bodyPr wrap="square">
            <a:spAutoFit/>
          </a:bodyPr>
          <a:lstStyle/>
          <a:p>
            <a:pPr>
              <a:buFont typeface="Wingdings 2" pitchFamily="18" charset="2"/>
              <a:buChar char=""/>
            </a:pPr>
            <a:r>
              <a:rPr lang="ar-SA" sz="4800" dirty="0" smtClean="0">
                <a:solidFill>
                  <a:srgbClr val="17375E"/>
                </a:solidFill>
                <a:cs typeface="DecoType Naskh Variants" pitchFamily="2" charset="-78"/>
              </a:rPr>
              <a:t>المستفيد</a:t>
            </a:r>
          </a:p>
          <a:p>
            <a:pPr>
              <a:buFont typeface="Wingdings 2" pitchFamily="18" charset="2"/>
              <a:buChar char=""/>
            </a:pPr>
            <a:r>
              <a:rPr lang="ar-SA" sz="4800" dirty="0" smtClean="0">
                <a:solidFill>
                  <a:srgbClr val="17375E"/>
                </a:solidFill>
                <a:cs typeface="DecoType Naskh Variants" pitchFamily="2" charset="-78"/>
              </a:rPr>
              <a:t>تصنيف المستفيدين</a:t>
            </a:r>
          </a:p>
          <a:p>
            <a:pPr>
              <a:buFont typeface="Wingdings 2" pitchFamily="18" charset="2"/>
              <a:buChar char="ô"/>
            </a:pPr>
            <a:r>
              <a:rPr lang="ar-SA" sz="4800" dirty="0" smtClean="0">
                <a:solidFill>
                  <a:srgbClr val="17375E"/>
                </a:solidFill>
                <a:cs typeface="DecoType Naskh Variants" pitchFamily="2" charset="-78"/>
              </a:rPr>
              <a:t>التعرف على متطلبات المستفيدين</a:t>
            </a:r>
          </a:p>
          <a:p>
            <a:pPr>
              <a:buFont typeface="Wingdings 2" pitchFamily="18" charset="2"/>
              <a:buChar char="ô"/>
            </a:pPr>
            <a:r>
              <a:rPr lang="ar-SA" sz="4800" dirty="0" smtClean="0">
                <a:solidFill>
                  <a:srgbClr val="17375E"/>
                </a:solidFill>
                <a:cs typeface="DecoType Naskh Variants" pitchFamily="2" charset="-78"/>
              </a:rPr>
              <a:t>العلاقة مع المستفيدين</a:t>
            </a:r>
          </a:p>
          <a:p>
            <a:pPr>
              <a:buFont typeface="Wingdings 2" pitchFamily="18" charset="2"/>
              <a:buChar char="ô"/>
            </a:pPr>
            <a:r>
              <a:rPr lang="ar-SA" sz="4800" dirty="0" smtClean="0">
                <a:solidFill>
                  <a:srgbClr val="17375E"/>
                </a:solidFill>
                <a:cs typeface="DecoType Naskh Variants" pitchFamily="2" charset="-78"/>
              </a:rPr>
              <a:t>دور المستفيدين  في التحسين المستمر</a:t>
            </a:r>
          </a:p>
        </p:txBody>
      </p:sp>
      <p:pic>
        <p:nvPicPr>
          <p:cNvPr id="9" name="Picture 10" descr="http://japanologie.arts.kuleuven.be/lab/sites/japanologie.arts.kuleuven.be.ijcm13/files/uploads/inline_images/glossy_3d_blue_arrow_left.png">
            <a:hlinkClick r:id="rId4" action="ppaction://hlinksldjump"/>
          </p:cNvPr>
          <p:cNvPicPr>
            <a:picLocks noChangeAspect="1" noChangeArrowheads="1"/>
          </p:cNvPicPr>
          <p:nvPr/>
        </p:nvPicPr>
        <p:blipFill>
          <a:blip r:embed="rId5"/>
          <a:srcRect/>
          <a:stretch>
            <a:fillRect/>
          </a:stretch>
        </p:blipFill>
        <p:spPr bwMode="auto">
          <a:xfrm>
            <a:off x="0" y="4953000"/>
            <a:ext cx="1905000" cy="1905000"/>
          </a:xfrm>
          <a:prstGeom prst="rect">
            <a:avLst/>
          </a:prstGeom>
          <a:noFill/>
        </p:spPr>
      </p:pic>
    </p:spTree>
    <p:extLst>
      <p:ext uri="{BB962C8B-B14F-4D97-AF65-F5344CB8AC3E}">
        <p14:creationId xmlns:p14="http://schemas.microsoft.com/office/powerpoint/2010/main" val="1701547047"/>
      </p:ext>
    </p:extLst>
  </p:cSld>
  <p:clrMapOvr>
    <a:masterClrMapping/>
  </p:clrMapOvr>
  <p:transition advClick="0"/>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8" name="مستطيل 7"/>
          <p:cNvSpPr/>
          <p:nvPr/>
        </p:nvSpPr>
        <p:spPr>
          <a:xfrm>
            <a:off x="0" y="1752600"/>
            <a:ext cx="8915400" cy="3570208"/>
          </a:xfrm>
          <a:prstGeom prst="rect">
            <a:avLst/>
          </a:prstGeom>
        </p:spPr>
        <p:txBody>
          <a:bodyPr wrap="square">
            <a:spAutoFit/>
          </a:bodyPr>
          <a:lstStyle/>
          <a:p>
            <a:pPr algn="just">
              <a:buFont typeface="Wingdings 2" pitchFamily="18" charset="2"/>
              <a:buChar char="ô"/>
            </a:pPr>
            <a:r>
              <a:rPr lang="ar-SA" sz="4800" dirty="0" smtClean="0">
                <a:solidFill>
                  <a:srgbClr val="17375E"/>
                </a:solidFill>
                <a:cs typeface="DecoType Naskh Variants" pitchFamily="2" charset="-78"/>
              </a:rPr>
              <a:t>المستفيد هي الشخصية الاعتبارية التي:</a:t>
            </a:r>
          </a:p>
          <a:p>
            <a:pPr algn="just">
              <a:buFont typeface="Arial" pitchFamily="34" charset="0"/>
              <a:buChar char="•"/>
            </a:pPr>
            <a:r>
              <a:rPr lang="ar-SA" sz="3000" dirty="0" smtClean="0">
                <a:solidFill>
                  <a:srgbClr val="17375E"/>
                </a:solidFill>
                <a:cs typeface="DecoType Naskh Variants" pitchFamily="2" charset="-78"/>
              </a:rPr>
              <a:t>تتيح للمؤسسة الفرصة كي تخدمها؛</a:t>
            </a:r>
          </a:p>
          <a:p>
            <a:pPr algn="just">
              <a:buFont typeface="Arial" pitchFamily="34" charset="0"/>
              <a:buChar char="•"/>
            </a:pPr>
            <a:r>
              <a:rPr lang="ar-SA" sz="3000" dirty="0" smtClean="0">
                <a:solidFill>
                  <a:srgbClr val="17375E"/>
                </a:solidFill>
                <a:cs typeface="DecoType Naskh Variants" pitchFamily="2" charset="-78"/>
              </a:rPr>
              <a:t>تعتبر الأكثر أهمية في كل زمان ومكان؛</a:t>
            </a:r>
          </a:p>
          <a:p>
            <a:pPr algn="just">
              <a:buFont typeface="Arial" pitchFamily="34" charset="0"/>
              <a:buChar char="•"/>
            </a:pPr>
            <a:r>
              <a:rPr lang="ar-SA" sz="3000" dirty="0" smtClean="0">
                <a:solidFill>
                  <a:srgbClr val="17375E"/>
                </a:solidFill>
                <a:cs typeface="DecoType Naskh Variants" pitchFamily="2" charset="-78"/>
              </a:rPr>
              <a:t>تعتمد عليها المؤسسة في التخطيط لحاضرها ومستقبلها؛</a:t>
            </a:r>
          </a:p>
          <a:p>
            <a:pPr algn="just">
              <a:buFont typeface="Arial" pitchFamily="34" charset="0"/>
              <a:buChar char="•"/>
            </a:pPr>
            <a:r>
              <a:rPr lang="ar-SA" sz="2800" dirty="0" smtClean="0">
                <a:solidFill>
                  <a:srgbClr val="17375E"/>
                </a:solidFill>
                <a:cs typeface="DecoType Naskh Variants" pitchFamily="2" charset="-78"/>
              </a:rPr>
              <a:t>تعبّر عن رغباتها ومتطلباتها وتصبح مهمة المؤسسة أن تلبي لها هذه الرغبات وتفي بهذه المطالب؛</a:t>
            </a:r>
          </a:p>
          <a:p>
            <a:pPr algn="just">
              <a:buFont typeface="Arial" pitchFamily="34" charset="0"/>
              <a:buChar char="•"/>
            </a:pPr>
            <a:r>
              <a:rPr lang="ar-SA" sz="3000" dirty="0" smtClean="0">
                <a:solidFill>
                  <a:srgbClr val="17375E"/>
                </a:solidFill>
                <a:cs typeface="DecoType Naskh Variants" pitchFamily="2" charset="-78"/>
              </a:rPr>
              <a:t>تمنح المؤسسة القدرة على الاستمرار وتحقيق النجاح؛</a:t>
            </a:r>
          </a:p>
          <a:p>
            <a:pPr algn="just">
              <a:buFont typeface="Arial" pitchFamily="34" charset="0"/>
              <a:buChar char="•"/>
            </a:pPr>
            <a:r>
              <a:rPr lang="ar-SA" sz="3000" dirty="0" smtClean="0">
                <a:solidFill>
                  <a:srgbClr val="17375E"/>
                </a:solidFill>
                <a:cs typeface="DecoType Naskh Variants" pitchFamily="2" charset="-78"/>
              </a:rPr>
              <a:t>قد تكون أحد أسباب خروج المؤسسة من السوق.</a:t>
            </a: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pic>
        <p:nvPicPr>
          <p:cNvPr id="83970" name="Picture 2" descr="http://shqblogimages.s3.amazonaws.com/serving_customers.jpg"/>
          <p:cNvPicPr>
            <a:picLocks noChangeAspect="1" noChangeArrowheads="1"/>
          </p:cNvPicPr>
          <p:nvPr/>
        </p:nvPicPr>
        <p:blipFill>
          <a:blip r:embed="rId2">
            <a:clrChange>
              <a:clrFrom>
                <a:srgbClr val="F7F7F7"/>
              </a:clrFrom>
              <a:clrTo>
                <a:srgbClr val="F7F7F7">
                  <a:alpha val="0"/>
                </a:srgbClr>
              </a:clrTo>
            </a:clrChange>
          </a:blip>
          <a:srcRect/>
          <a:stretch>
            <a:fillRect/>
          </a:stretch>
        </p:blipFill>
        <p:spPr bwMode="auto">
          <a:xfrm>
            <a:off x="2209800" y="5132178"/>
            <a:ext cx="4000247" cy="1725822"/>
          </a:xfrm>
          <a:prstGeom prst="rect">
            <a:avLst/>
          </a:prstGeom>
          <a:noFill/>
        </p:spPr>
      </p:pic>
      <p:sp>
        <p:nvSpPr>
          <p:cNvPr id="5" name="مربع نص 4"/>
          <p:cNvSpPr txBox="1"/>
          <p:nvPr/>
        </p:nvSpPr>
        <p:spPr>
          <a:xfrm>
            <a:off x="0" y="0"/>
            <a:ext cx="9144000" cy="1323439"/>
          </a:xfrm>
          <a:prstGeom prst="rect">
            <a:avLst/>
          </a:prstGeom>
          <a:noFill/>
        </p:spPr>
        <p:txBody>
          <a:bodyPr wrap="square" rtlCol="1">
            <a:spAutoFit/>
          </a:bodyPr>
          <a:lstStyle/>
          <a:p>
            <a:pPr algn="ctr">
              <a:buFont typeface="Wingdings" pitchFamily="2" charset="2"/>
              <a:buChar char=""/>
            </a:pPr>
            <a:r>
              <a:rPr lang="ar-SA" sz="8000" dirty="0" smtClean="0">
                <a:solidFill>
                  <a:srgbClr val="90B6E4"/>
                </a:solidFill>
                <a:cs typeface="DecoType Naskh Variants" pitchFamily="2" charset="-78"/>
              </a:rPr>
              <a:t>التركيز على المستفيدين</a:t>
            </a:r>
          </a:p>
        </p:txBody>
      </p:sp>
      <p:pic>
        <p:nvPicPr>
          <p:cNvPr id="83972" name="Picture 4" descr="http://www.almrsal.com/wp-content/uploads/2014/11/Visit-the-trenches.jpg"/>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52400" y="1219200"/>
            <a:ext cx="2286000" cy="2000251"/>
          </a:xfrm>
          <a:prstGeom prst="rect">
            <a:avLst/>
          </a:prstGeom>
          <a:noFill/>
        </p:spPr>
      </p:pic>
      <p:pic>
        <p:nvPicPr>
          <p:cNvPr id="9" name="Picture 10" descr="http://japanologie.arts.kuleuven.be/lab/sites/japanologie.arts.kuleuven.be.ijcm13/files/uploads/inline_images/glossy_3d_blue_arrow_left.png">
            <a:hlinkClick r:id="rId4" action="ppaction://hlinksldjump"/>
          </p:cNvPr>
          <p:cNvPicPr>
            <a:picLocks noChangeAspect="1" noChangeArrowheads="1"/>
          </p:cNvPicPr>
          <p:nvPr/>
        </p:nvPicPr>
        <p:blipFill>
          <a:blip r:embed="rId5"/>
          <a:srcRect/>
          <a:stretch>
            <a:fillRect/>
          </a:stretch>
        </p:blipFill>
        <p:spPr bwMode="auto">
          <a:xfrm>
            <a:off x="0" y="4953000"/>
            <a:ext cx="1905000" cy="1905000"/>
          </a:xfrm>
          <a:prstGeom prst="rect">
            <a:avLst/>
          </a:prstGeom>
          <a:noFill/>
        </p:spPr>
      </p:pic>
    </p:spTree>
    <p:extLst>
      <p:ext uri="{BB962C8B-B14F-4D97-AF65-F5344CB8AC3E}">
        <p14:creationId xmlns:p14="http://schemas.microsoft.com/office/powerpoint/2010/main" val="758616985"/>
      </p:ext>
    </p:extLst>
  </p:cSld>
  <p:clrMapOvr>
    <a:masterClrMapping/>
  </p:clrMapOvr>
  <p:transition advClick="0"/>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pic>
        <p:nvPicPr>
          <p:cNvPr id="83970" name="Picture 2" descr="http://shqblogimages.s3.amazonaws.com/serving_customers.jpg"/>
          <p:cNvPicPr>
            <a:picLocks noChangeAspect="1" noChangeArrowheads="1"/>
          </p:cNvPicPr>
          <p:nvPr/>
        </p:nvPicPr>
        <p:blipFill>
          <a:blip r:embed="rId2">
            <a:clrChange>
              <a:clrFrom>
                <a:srgbClr val="F7F7F7"/>
              </a:clrFrom>
              <a:clrTo>
                <a:srgbClr val="F7F7F7">
                  <a:alpha val="0"/>
                </a:srgbClr>
              </a:clrTo>
            </a:clrChange>
          </a:blip>
          <a:srcRect/>
          <a:stretch>
            <a:fillRect/>
          </a:stretch>
        </p:blipFill>
        <p:spPr bwMode="auto">
          <a:xfrm>
            <a:off x="762000" y="3733800"/>
            <a:ext cx="4000247" cy="1725822"/>
          </a:xfrm>
          <a:prstGeom prst="rect">
            <a:avLst/>
          </a:prstGeom>
          <a:noFill/>
        </p:spPr>
      </p:pic>
      <p:sp>
        <p:nvSpPr>
          <p:cNvPr id="5" name="مربع نص 4"/>
          <p:cNvSpPr txBox="1"/>
          <p:nvPr/>
        </p:nvSpPr>
        <p:spPr>
          <a:xfrm>
            <a:off x="0" y="0"/>
            <a:ext cx="9144000" cy="1323439"/>
          </a:xfrm>
          <a:prstGeom prst="rect">
            <a:avLst/>
          </a:prstGeom>
          <a:noFill/>
        </p:spPr>
        <p:txBody>
          <a:bodyPr wrap="square" rtlCol="1">
            <a:spAutoFit/>
          </a:bodyPr>
          <a:lstStyle/>
          <a:p>
            <a:pPr algn="ctr">
              <a:buFont typeface="Wingdings" pitchFamily="2" charset="2"/>
              <a:buChar char=""/>
            </a:pPr>
            <a:r>
              <a:rPr lang="ar-SA" sz="8000" dirty="0" smtClean="0">
                <a:solidFill>
                  <a:srgbClr val="90B6E4"/>
                </a:solidFill>
                <a:cs typeface="DecoType Naskh Variants" pitchFamily="2" charset="-78"/>
              </a:rPr>
              <a:t>التركيز على المستفيدين</a:t>
            </a:r>
          </a:p>
        </p:txBody>
      </p:sp>
      <p:pic>
        <p:nvPicPr>
          <p:cNvPr id="83972" name="Picture 4" descr="http://www.almrsal.com/wp-content/uploads/2014/11/Visit-the-trenches.jpg"/>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0" y="2209800"/>
            <a:ext cx="2286000" cy="2000251"/>
          </a:xfrm>
          <a:prstGeom prst="rect">
            <a:avLst/>
          </a:prstGeom>
          <a:noFill/>
        </p:spPr>
      </p:pic>
      <p:sp>
        <p:nvSpPr>
          <p:cNvPr id="8" name="مستطيل 7"/>
          <p:cNvSpPr/>
          <p:nvPr/>
        </p:nvSpPr>
        <p:spPr>
          <a:xfrm>
            <a:off x="1752600" y="1447800"/>
            <a:ext cx="6934200" cy="5139869"/>
          </a:xfrm>
          <a:prstGeom prst="rect">
            <a:avLst/>
          </a:prstGeom>
        </p:spPr>
        <p:txBody>
          <a:bodyPr wrap="square">
            <a:spAutoFit/>
          </a:bodyPr>
          <a:lstStyle/>
          <a:p>
            <a:pPr>
              <a:buFont typeface="Wingdings 2" pitchFamily="18" charset="2"/>
              <a:buChar char="ô"/>
            </a:pPr>
            <a:r>
              <a:rPr lang="ar-SA" sz="4800" dirty="0" smtClean="0">
                <a:solidFill>
                  <a:srgbClr val="17375E"/>
                </a:solidFill>
                <a:cs typeface="DecoType Naskh Variants" pitchFamily="2" charset="-78"/>
              </a:rPr>
              <a:t>تصنيف المستفيدين</a:t>
            </a:r>
          </a:p>
          <a:p>
            <a:r>
              <a:rPr lang="ar-SA" sz="3600" dirty="0" smtClean="0">
                <a:solidFill>
                  <a:srgbClr val="17375E"/>
                </a:solidFill>
                <a:cs typeface="DecoType Naskh Variants" pitchFamily="2" charset="-78"/>
              </a:rPr>
              <a:t>         المستفيدين الخارجيين (</a:t>
            </a:r>
            <a:r>
              <a:rPr lang="en-US" sz="4400" i="1" dirty="0" smtClean="0">
                <a:solidFill>
                  <a:schemeClr val="tx2">
                    <a:lumMod val="75000"/>
                  </a:schemeClr>
                </a:solidFill>
                <a:latin typeface="Gabriola" pitchFamily="82" charset="0"/>
              </a:rPr>
              <a:t>External</a:t>
            </a:r>
            <a:r>
              <a:rPr lang="en-US" sz="3600" dirty="0" smtClean="0">
                <a:solidFill>
                  <a:srgbClr val="17375E"/>
                </a:solidFill>
                <a:cs typeface="DecoType Naskh Variants" pitchFamily="2" charset="-78"/>
              </a:rPr>
              <a:t> </a:t>
            </a:r>
            <a:r>
              <a:rPr lang="en-US" sz="4400" i="1" dirty="0" smtClean="0">
                <a:solidFill>
                  <a:schemeClr val="tx2">
                    <a:lumMod val="75000"/>
                  </a:schemeClr>
                </a:solidFill>
                <a:latin typeface="Gabriola" pitchFamily="82" charset="0"/>
              </a:rPr>
              <a:t>Customer</a:t>
            </a:r>
            <a:r>
              <a:rPr lang="ar-SA" sz="3600" dirty="0" smtClean="0">
                <a:solidFill>
                  <a:srgbClr val="17375E"/>
                </a:solidFill>
                <a:cs typeface="DecoType Naskh Variants" pitchFamily="2" charset="-78"/>
              </a:rPr>
              <a:t>)</a:t>
            </a:r>
          </a:p>
          <a:p>
            <a:r>
              <a:rPr lang="ar-SA" sz="3600" dirty="0" smtClean="0">
                <a:solidFill>
                  <a:srgbClr val="17375E"/>
                </a:solidFill>
                <a:cs typeface="DecoType Naskh Variants" pitchFamily="2" charset="-78"/>
              </a:rPr>
              <a:t>هم أناس لا يعملون داخل المؤسسة ولهم حاجة تستطيع هذه المؤسسة تلبيتها لهم.</a:t>
            </a:r>
          </a:p>
          <a:p>
            <a:r>
              <a:rPr lang="ar-SA" sz="2800" dirty="0" smtClean="0">
                <a:solidFill>
                  <a:srgbClr val="17375E"/>
                </a:solidFill>
                <a:cs typeface="DecoType Naskh Variants" pitchFamily="2" charset="-78"/>
              </a:rPr>
              <a:t>المستفيدون من المنتج أو الخدمة </a:t>
            </a:r>
          </a:p>
          <a:p>
            <a:r>
              <a:rPr lang="ar-SA" sz="2800" dirty="0" smtClean="0">
                <a:solidFill>
                  <a:srgbClr val="17375E"/>
                </a:solidFill>
                <a:cs typeface="DecoType Naskh Variants" pitchFamily="2" charset="-78"/>
              </a:rPr>
              <a:t>مستعمل للمنتج</a:t>
            </a:r>
          </a:p>
          <a:p>
            <a:r>
              <a:rPr lang="ar-SA" sz="2800" dirty="0" smtClean="0">
                <a:solidFill>
                  <a:srgbClr val="17375E"/>
                </a:solidFill>
                <a:cs typeface="DecoType Naskh Variants" pitchFamily="2" charset="-78"/>
              </a:rPr>
              <a:t>مستفيد من الخدمة</a:t>
            </a:r>
          </a:p>
          <a:p>
            <a:r>
              <a:rPr lang="ar-SA" sz="2800" dirty="0" smtClean="0">
                <a:solidFill>
                  <a:srgbClr val="17375E"/>
                </a:solidFill>
                <a:cs typeface="DecoType Naskh Variants" pitchFamily="2" charset="-78"/>
              </a:rPr>
              <a:t>موزع  للمنتج </a:t>
            </a:r>
            <a:r>
              <a:rPr lang="ar-SA" sz="3600" dirty="0" smtClean="0">
                <a:solidFill>
                  <a:srgbClr val="17375E"/>
                </a:solidFill>
                <a:cs typeface="DecoType Naskh Variants" pitchFamily="2" charset="-78"/>
              </a:rPr>
              <a:t>(</a:t>
            </a:r>
            <a:r>
              <a:rPr lang="ar-SA" sz="2400" dirty="0" smtClean="0">
                <a:solidFill>
                  <a:srgbClr val="17375E"/>
                </a:solidFill>
                <a:cs typeface="DecoType Naskh Variants" pitchFamily="2" charset="-78"/>
              </a:rPr>
              <a:t>تاجر جملة، تاجر نصف، جملة تاجر تجزئة</a:t>
            </a:r>
            <a:r>
              <a:rPr lang="ar-SA" sz="3600" dirty="0" smtClean="0">
                <a:solidFill>
                  <a:srgbClr val="17375E"/>
                </a:solidFill>
                <a:cs typeface="DecoType Naskh Variants" pitchFamily="2" charset="-78"/>
              </a:rPr>
              <a:t>) </a:t>
            </a:r>
            <a:r>
              <a:rPr lang="ar-SA" sz="2800" dirty="0" smtClean="0">
                <a:solidFill>
                  <a:srgbClr val="17375E"/>
                </a:solidFill>
                <a:cs typeface="DecoType Naskh Variants" pitchFamily="2" charset="-78"/>
              </a:rPr>
              <a:t>أو الخدمة</a:t>
            </a:r>
          </a:p>
          <a:p>
            <a:endParaRPr lang="ar-SA" sz="3600" dirty="0" smtClean="0">
              <a:solidFill>
                <a:srgbClr val="17375E"/>
              </a:solidFill>
              <a:cs typeface="DecoType Naskh Variants" pitchFamily="2" charset="-78"/>
            </a:endParaRPr>
          </a:p>
        </p:txBody>
      </p:sp>
      <p:pic>
        <p:nvPicPr>
          <p:cNvPr id="9" name="Picture 10" descr="http://japanologie.arts.kuleuven.be/lab/sites/japanologie.arts.kuleuven.be.ijcm13/files/uploads/inline_images/glossy_3d_blue_arrow_left.png">
            <a:hlinkClick r:id="rId4" action="ppaction://hlinksldjump"/>
          </p:cNvPr>
          <p:cNvPicPr>
            <a:picLocks noChangeAspect="1" noChangeArrowheads="1"/>
          </p:cNvPicPr>
          <p:nvPr/>
        </p:nvPicPr>
        <p:blipFill>
          <a:blip r:embed="rId5"/>
          <a:srcRect/>
          <a:stretch>
            <a:fillRect/>
          </a:stretch>
        </p:blipFill>
        <p:spPr bwMode="auto">
          <a:xfrm>
            <a:off x="0" y="4953000"/>
            <a:ext cx="1905000" cy="1905000"/>
          </a:xfrm>
          <a:prstGeom prst="rect">
            <a:avLst/>
          </a:prstGeom>
          <a:noFill/>
        </p:spPr>
      </p:pic>
    </p:spTree>
    <p:extLst>
      <p:ext uri="{BB962C8B-B14F-4D97-AF65-F5344CB8AC3E}">
        <p14:creationId xmlns:p14="http://schemas.microsoft.com/office/powerpoint/2010/main" val="2520182484"/>
      </p:ext>
    </p:extLst>
  </p:cSld>
  <p:clrMapOvr>
    <a:masterClrMapping/>
  </p:clrMapOvr>
  <p:transition advClick="0"/>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pic>
        <p:nvPicPr>
          <p:cNvPr id="83970" name="Picture 2" descr="http://shqblogimages.s3.amazonaws.com/serving_customers.jpg"/>
          <p:cNvPicPr>
            <a:picLocks noChangeAspect="1" noChangeArrowheads="1"/>
          </p:cNvPicPr>
          <p:nvPr/>
        </p:nvPicPr>
        <p:blipFill>
          <a:blip r:embed="rId2">
            <a:clrChange>
              <a:clrFrom>
                <a:srgbClr val="F7F7F7"/>
              </a:clrFrom>
              <a:clrTo>
                <a:srgbClr val="F7F7F7">
                  <a:alpha val="0"/>
                </a:srgbClr>
              </a:clrTo>
            </a:clrChange>
          </a:blip>
          <a:srcRect/>
          <a:stretch>
            <a:fillRect/>
          </a:stretch>
        </p:blipFill>
        <p:spPr bwMode="auto">
          <a:xfrm>
            <a:off x="2514600" y="4572000"/>
            <a:ext cx="4000247" cy="1725822"/>
          </a:xfrm>
          <a:prstGeom prst="rect">
            <a:avLst/>
          </a:prstGeom>
          <a:noFill/>
        </p:spPr>
      </p:pic>
      <p:sp>
        <p:nvSpPr>
          <p:cNvPr id="5" name="مربع نص 4"/>
          <p:cNvSpPr txBox="1"/>
          <p:nvPr/>
        </p:nvSpPr>
        <p:spPr>
          <a:xfrm>
            <a:off x="0" y="0"/>
            <a:ext cx="9144000" cy="1323439"/>
          </a:xfrm>
          <a:prstGeom prst="rect">
            <a:avLst/>
          </a:prstGeom>
          <a:noFill/>
        </p:spPr>
        <p:txBody>
          <a:bodyPr wrap="square" rtlCol="1">
            <a:spAutoFit/>
          </a:bodyPr>
          <a:lstStyle/>
          <a:p>
            <a:pPr algn="ctr">
              <a:buFont typeface="Wingdings" pitchFamily="2" charset="2"/>
              <a:buChar char=""/>
            </a:pPr>
            <a:r>
              <a:rPr lang="ar-SA" sz="8000" dirty="0" smtClean="0">
                <a:solidFill>
                  <a:srgbClr val="90B6E4"/>
                </a:solidFill>
                <a:cs typeface="DecoType Naskh Variants" pitchFamily="2" charset="-78"/>
              </a:rPr>
              <a:t>التركيز على المستفيدين</a:t>
            </a:r>
          </a:p>
        </p:txBody>
      </p:sp>
      <p:pic>
        <p:nvPicPr>
          <p:cNvPr id="83972" name="Picture 4" descr="http://www.almrsal.com/wp-content/uploads/2014/11/Visit-the-trenches.jpg"/>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0" y="2209800"/>
            <a:ext cx="2286000" cy="2000251"/>
          </a:xfrm>
          <a:prstGeom prst="rect">
            <a:avLst/>
          </a:prstGeom>
          <a:noFill/>
        </p:spPr>
      </p:pic>
      <p:sp>
        <p:nvSpPr>
          <p:cNvPr id="8" name="مستطيل 7"/>
          <p:cNvSpPr/>
          <p:nvPr/>
        </p:nvSpPr>
        <p:spPr>
          <a:xfrm>
            <a:off x="1752600" y="1447800"/>
            <a:ext cx="6934200" cy="4462760"/>
          </a:xfrm>
          <a:prstGeom prst="rect">
            <a:avLst/>
          </a:prstGeom>
        </p:spPr>
        <p:txBody>
          <a:bodyPr wrap="square">
            <a:spAutoFit/>
          </a:bodyPr>
          <a:lstStyle/>
          <a:p>
            <a:pPr>
              <a:buFont typeface="Wingdings 2" pitchFamily="18" charset="2"/>
              <a:buChar char="ô"/>
            </a:pPr>
            <a:r>
              <a:rPr lang="ar-SA" sz="4800" dirty="0" smtClean="0">
                <a:solidFill>
                  <a:srgbClr val="17375E"/>
                </a:solidFill>
                <a:cs typeface="DecoType Naskh Variants" pitchFamily="2" charset="-78"/>
              </a:rPr>
              <a:t>تابع تصنيف المستفيدين</a:t>
            </a:r>
          </a:p>
          <a:p>
            <a:r>
              <a:rPr lang="ar-SA" sz="3600" dirty="0" smtClean="0">
                <a:solidFill>
                  <a:srgbClr val="17375E"/>
                </a:solidFill>
                <a:cs typeface="DecoType Naskh Variants" pitchFamily="2" charset="-78"/>
              </a:rPr>
              <a:t>         المستفيدين الداخليين (</a:t>
            </a:r>
            <a:r>
              <a:rPr lang="en-US" sz="4400" i="1" dirty="0" smtClean="0">
                <a:solidFill>
                  <a:schemeClr val="tx2">
                    <a:lumMod val="75000"/>
                  </a:schemeClr>
                </a:solidFill>
                <a:latin typeface="Gabriola" pitchFamily="82" charset="0"/>
              </a:rPr>
              <a:t>Internal Customer</a:t>
            </a:r>
            <a:r>
              <a:rPr lang="ar-SA" sz="3600" dirty="0" smtClean="0">
                <a:solidFill>
                  <a:srgbClr val="17375E"/>
                </a:solidFill>
                <a:cs typeface="DecoType Naskh Variants" pitchFamily="2" charset="-78"/>
              </a:rPr>
              <a:t>)</a:t>
            </a:r>
          </a:p>
          <a:p>
            <a:r>
              <a:rPr lang="ar-SA" sz="3600" dirty="0" smtClean="0">
                <a:solidFill>
                  <a:srgbClr val="17375E"/>
                </a:solidFill>
                <a:cs typeface="DecoType Naskh Variants" pitchFamily="2" charset="-78"/>
              </a:rPr>
              <a:t>هم الأشخاص الذين يعملون داخل المؤسسة ويعتمدون عليها في أعمالهم.</a:t>
            </a:r>
          </a:p>
          <a:p>
            <a:r>
              <a:rPr lang="ar-SA" sz="2800" dirty="0" smtClean="0">
                <a:solidFill>
                  <a:srgbClr val="17375E"/>
                </a:solidFill>
                <a:cs typeface="DecoType Naskh Variants" pitchFamily="2" charset="-78"/>
              </a:rPr>
              <a:t>العاملين في المؤسسة</a:t>
            </a:r>
          </a:p>
          <a:p>
            <a:r>
              <a:rPr lang="ar-SA" sz="2800" dirty="0" smtClean="0">
                <a:solidFill>
                  <a:srgbClr val="17375E"/>
                </a:solidFill>
                <a:cs typeface="DecoType Naskh Variants" pitchFamily="2" charset="-78"/>
              </a:rPr>
              <a:t>الإدارات والوحدات والأقسام</a:t>
            </a:r>
          </a:p>
          <a:p>
            <a:endParaRPr lang="ar-SA" sz="2800" dirty="0" smtClean="0">
              <a:solidFill>
                <a:srgbClr val="17375E"/>
              </a:solidFill>
              <a:cs typeface="DecoType Naskh Variants" pitchFamily="2" charset="-78"/>
            </a:endParaRPr>
          </a:p>
          <a:p>
            <a:endParaRPr lang="ar-SA" sz="3600" dirty="0" smtClean="0">
              <a:solidFill>
                <a:srgbClr val="17375E"/>
              </a:solidFill>
              <a:cs typeface="DecoType Naskh Variants" pitchFamily="2" charset="-78"/>
            </a:endParaRPr>
          </a:p>
        </p:txBody>
      </p:sp>
      <p:pic>
        <p:nvPicPr>
          <p:cNvPr id="9" name="Picture 10" descr="http://japanologie.arts.kuleuven.be/lab/sites/japanologie.arts.kuleuven.be.ijcm13/files/uploads/inline_images/glossy_3d_blue_arrow_left.png">
            <a:hlinkClick r:id="rId4" action="ppaction://hlinksldjump"/>
          </p:cNvPr>
          <p:cNvPicPr>
            <a:picLocks noChangeAspect="1" noChangeArrowheads="1"/>
          </p:cNvPicPr>
          <p:nvPr/>
        </p:nvPicPr>
        <p:blipFill>
          <a:blip r:embed="rId5"/>
          <a:srcRect/>
          <a:stretch>
            <a:fillRect/>
          </a:stretch>
        </p:blipFill>
        <p:spPr bwMode="auto">
          <a:xfrm>
            <a:off x="0" y="4953000"/>
            <a:ext cx="1905000" cy="1905000"/>
          </a:xfrm>
          <a:prstGeom prst="rect">
            <a:avLst/>
          </a:prstGeom>
          <a:noFill/>
        </p:spPr>
      </p:pic>
    </p:spTree>
    <p:extLst>
      <p:ext uri="{BB962C8B-B14F-4D97-AF65-F5344CB8AC3E}">
        <p14:creationId xmlns:p14="http://schemas.microsoft.com/office/powerpoint/2010/main" val="2773951355"/>
      </p:ext>
    </p:extLst>
  </p:cSld>
  <p:clrMapOvr>
    <a:masterClrMapping/>
  </p:clrMapOvr>
  <p:transition advClick="0"/>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pic>
        <p:nvPicPr>
          <p:cNvPr id="83970" name="Picture 2" descr="http://shqblogimages.s3.amazonaws.com/serving_customers.jpg"/>
          <p:cNvPicPr>
            <a:picLocks noChangeAspect="1" noChangeArrowheads="1"/>
          </p:cNvPicPr>
          <p:nvPr/>
        </p:nvPicPr>
        <p:blipFill>
          <a:blip r:embed="rId2">
            <a:clrChange>
              <a:clrFrom>
                <a:srgbClr val="F7F7F7"/>
              </a:clrFrom>
              <a:clrTo>
                <a:srgbClr val="F7F7F7">
                  <a:alpha val="0"/>
                </a:srgbClr>
              </a:clrTo>
            </a:clrChange>
          </a:blip>
          <a:srcRect/>
          <a:stretch>
            <a:fillRect/>
          </a:stretch>
        </p:blipFill>
        <p:spPr bwMode="auto">
          <a:xfrm>
            <a:off x="3200400" y="3810000"/>
            <a:ext cx="4000247" cy="1725822"/>
          </a:xfrm>
          <a:prstGeom prst="rect">
            <a:avLst/>
          </a:prstGeom>
          <a:noFill/>
        </p:spPr>
      </p:pic>
      <p:sp>
        <p:nvSpPr>
          <p:cNvPr id="5" name="مربع نص 4"/>
          <p:cNvSpPr txBox="1"/>
          <p:nvPr/>
        </p:nvSpPr>
        <p:spPr>
          <a:xfrm>
            <a:off x="0" y="0"/>
            <a:ext cx="9144000" cy="1323439"/>
          </a:xfrm>
          <a:prstGeom prst="rect">
            <a:avLst/>
          </a:prstGeom>
          <a:noFill/>
        </p:spPr>
        <p:txBody>
          <a:bodyPr wrap="square" rtlCol="1">
            <a:spAutoFit/>
          </a:bodyPr>
          <a:lstStyle/>
          <a:p>
            <a:pPr algn="ctr">
              <a:buFont typeface="Wingdings" pitchFamily="2" charset="2"/>
              <a:buChar char=""/>
            </a:pPr>
            <a:r>
              <a:rPr lang="ar-SA" sz="8000" dirty="0" smtClean="0">
                <a:solidFill>
                  <a:srgbClr val="90B6E4"/>
                </a:solidFill>
                <a:cs typeface="DecoType Naskh Variants" pitchFamily="2" charset="-78"/>
              </a:rPr>
              <a:t>التركيز على المستفيدين</a:t>
            </a:r>
          </a:p>
        </p:txBody>
      </p:sp>
      <p:pic>
        <p:nvPicPr>
          <p:cNvPr id="83972" name="Picture 4" descr="http://www.almrsal.com/wp-content/uploads/2014/11/Visit-the-trenches.jpg"/>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0" y="2209800"/>
            <a:ext cx="2286000" cy="2000251"/>
          </a:xfrm>
          <a:prstGeom prst="rect">
            <a:avLst/>
          </a:prstGeom>
          <a:noFill/>
        </p:spPr>
      </p:pic>
      <p:sp>
        <p:nvSpPr>
          <p:cNvPr id="8" name="مستطيل 7"/>
          <p:cNvSpPr/>
          <p:nvPr/>
        </p:nvSpPr>
        <p:spPr>
          <a:xfrm>
            <a:off x="1752600" y="1447800"/>
            <a:ext cx="6934200" cy="2677656"/>
          </a:xfrm>
          <a:prstGeom prst="rect">
            <a:avLst/>
          </a:prstGeom>
        </p:spPr>
        <p:txBody>
          <a:bodyPr wrap="square">
            <a:spAutoFit/>
          </a:bodyPr>
          <a:lstStyle/>
          <a:p>
            <a:pPr>
              <a:buFont typeface="Wingdings 2" pitchFamily="18" charset="2"/>
              <a:buChar char="ô"/>
            </a:pPr>
            <a:r>
              <a:rPr lang="ar-SA" sz="4800" dirty="0" smtClean="0">
                <a:solidFill>
                  <a:srgbClr val="17375E"/>
                </a:solidFill>
                <a:cs typeface="DecoType Naskh Variants" pitchFamily="2" charset="-78"/>
              </a:rPr>
              <a:t>تابع تصنيف المستفيدين</a:t>
            </a:r>
          </a:p>
          <a:p>
            <a:r>
              <a:rPr lang="ar-SA" sz="3600" dirty="0" smtClean="0">
                <a:solidFill>
                  <a:srgbClr val="17375E"/>
                </a:solidFill>
                <a:cs typeface="DecoType Naskh Variants" pitchFamily="2" charset="-78"/>
              </a:rPr>
              <a:t>         المعنيين بأعمال ونجاحات المؤسسة</a:t>
            </a:r>
          </a:p>
          <a:p>
            <a:r>
              <a:rPr lang="ar-SA" sz="2800" dirty="0" smtClean="0">
                <a:solidFill>
                  <a:srgbClr val="17375E"/>
                </a:solidFill>
                <a:cs typeface="DecoType Naskh Variants" pitchFamily="2" charset="-78"/>
              </a:rPr>
              <a:t>مالكي الأسهم؛</a:t>
            </a:r>
          </a:p>
          <a:p>
            <a:r>
              <a:rPr lang="ar-SA" sz="2800" dirty="0" smtClean="0">
                <a:solidFill>
                  <a:srgbClr val="17375E"/>
                </a:solidFill>
                <a:cs typeface="DecoType Naskh Variants" pitchFamily="2" charset="-78"/>
              </a:rPr>
              <a:t>الشركات ذات العلاقة؛</a:t>
            </a:r>
          </a:p>
          <a:p>
            <a:r>
              <a:rPr lang="ar-SA" sz="2800" dirty="0" smtClean="0">
                <a:solidFill>
                  <a:srgbClr val="17375E"/>
                </a:solidFill>
                <a:cs typeface="DecoType Naskh Variants" pitchFamily="2" charset="-78"/>
              </a:rPr>
              <a:t>المجتمع.</a:t>
            </a:r>
          </a:p>
        </p:txBody>
      </p:sp>
      <p:pic>
        <p:nvPicPr>
          <p:cNvPr id="9" name="Picture 10" descr="http://japanologie.arts.kuleuven.be/lab/sites/japanologie.arts.kuleuven.be.ijcm13/files/uploads/inline_images/glossy_3d_blue_arrow_left.png">
            <a:hlinkClick r:id="rId4" action="ppaction://hlinksldjump"/>
          </p:cNvPr>
          <p:cNvPicPr>
            <a:picLocks noChangeAspect="1" noChangeArrowheads="1"/>
          </p:cNvPicPr>
          <p:nvPr/>
        </p:nvPicPr>
        <p:blipFill>
          <a:blip r:embed="rId5"/>
          <a:srcRect/>
          <a:stretch>
            <a:fillRect/>
          </a:stretch>
        </p:blipFill>
        <p:spPr bwMode="auto">
          <a:xfrm>
            <a:off x="0" y="4953000"/>
            <a:ext cx="1905000" cy="1905000"/>
          </a:xfrm>
          <a:prstGeom prst="rect">
            <a:avLst/>
          </a:prstGeom>
          <a:noFill/>
        </p:spPr>
      </p:pic>
    </p:spTree>
    <p:extLst>
      <p:ext uri="{BB962C8B-B14F-4D97-AF65-F5344CB8AC3E}">
        <p14:creationId xmlns:p14="http://schemas.microsoft.com/office/powerpoint/2010/main" val="1609648268"/>
      </p:ext>
    </p:extLst>
  </p:cSld>
  <p:clrMapOvr>
    <a:masterClrMapping/>
  </p:clrMapOvr>
  <p:transition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endParaRPr lang="en-US" b="1" dirty="0" smtClean="0"/>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4" name="مربع نص 3"/>
          <p:cNvSpPr txBox="1"/>
          <p:nvPr/>
        </p:nvSpPr>
        <p:spPr>
          <a:xfrm>
            <a:off x="0" y="1600200"/>
            <a:ext cx="9143999" cy="1323439"/>
          </a:xfrm>
          <a:prstGeom prst="rect">
            <a:avLst/>
          </a:prstGeom>
          <a:noFill/>
        </p:spPr>
        <p:txBody>
          <a:bodyPr wrap="square" rtlCol="1">
            <a:spAutoFit/>
          </a:bodyPr>
          <a:lstStyle/>
          <a:p>
            <a:r>
              <a:rPr lang="ar-SA" sz="6000" dirty="0" smtClean="0">
                <a:solidFill>
                  <a:srgbClr val="17375E"/>
                </a:solidFill>
                <a:cs typeface="DecoType Naskh Variants" pitchFamily="2" charset="-78"/>
              </a:rPr>
              <a:t>تعريف الجودة</a:t>
            </a:r>
            <a:r>
              <a:rPr lang="en-US" sz="8000" i="1" dirty="0" smtClean="0">
                <a:solidFill>
                  <a:srgbClr val="17375E"/>
                </a:solidFill>
                <a:latin typeface="Gabriola" pitchFamily="82" charset="0"/>
              </a:rPr>
              <a:t>Quality </a:t>
            </a:r>
            <a:r>
              <a:rPr lang="en-US" sz="6000" dirty="0" smtClean="0">
                <a:solidFill>
                  <a:srgbClr val="17375E"/>
                </a:solidFill>
                <a:cs typeface="DecoType Naskh Variants" pitchFamily="2" charset="-78"/>
              </a:rPr>
              <a:t>                      </a:t>
            </a:r>
            <a:r>
              <a:rPr lang="ar-SA" b="1" dirty="0" smtClean="0"/>
              <a:t> </a:t>
            </a:r>
            <a:endParaRPr lang="en-US" b="1" dirty="0" smtClean="0"/>
          </a:p>
        </p:txBody>
      </p:sp>
      <p:sp>
        <p:nvSpPr>
          <p:cNvPr id="5" name="مربع نص 4"/>
          <p:cNvSpPr txBox="1"/>
          <p:nvPr/>
        </p:nvSpPr>
        <p:spPr>
          <a:xfrm>
            <a:off x="0" y="3581400"/>
            <a:ext cx="9144000" cy="1938992"/>
          </a:xfrm>
          <a:prstGeom prst="rect">
            <a:avLst/>
          </a:prstGeom>
          <a:noFill/>
        </p:spPr>
        <p:txBody>
          <a:bodyPr wrap="square" rtlCol="1">
            <a:spAutoFit/>
          </a:bodyPr>
          <a:lstStyle/>
          <a:p>
            <a:r>
              <a:rPr lang="ar-SA" sz="6000" dirty="0" smtClean="0">
                <a:solidFill>
                  <a:srgbClr val="17375E"/>
                </a:solidFill>
                <a:cs typeface="DecoType Naskh Variants" pitchFamily="2" charset="-78"/>
              </a:rPr>
              <a:t>لقد صاغ خبراء الجودة تعريفاتهم للجودة في صيغ كثيرة من أهمها ما يلي: </a:t>
            </a:r>
          </a:p>
        </p:txBody>
      </p:sp>
      <p:pic>
        <p:nvPicPr>
          <p:cNvPr id="6"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4953000"/>
            <a:ext cx="1905000" cy="1905000"/>
          </a:xfrm>
          <a:prstGeom prst="rect">
            <a:avLst/>
          </a:prstGeom>
          <a:noFill/>
        </p:spPr>
      </p:pic>
    </p:spTree>
  </p:cSld>
  <p:clrMapOvr>
    <a:masterClrMapping/>
  </p:clrMapOvr>
  <p:transition advClick="0"/>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pic>
        <p:nvPicPr>
          <p:cNvPr id="83970" name="Picture 2" descr="http://shqblogimages.s3.amazonaws.com/serving_customers.jpg"/>
          <p:cNvPicPr>
            <a:picLocks noChangeAspect="1" noChangeArrowheads="1"/>
          </p:cNvPicPr>
          <p:nvPr/>
        </p:nvPicPr>
        <p:blipFill>
          <a:blip r:embed="rId2">
            <a:clrChange>
              <a:clrFrom>
                <a:srgbClr val="F7F7F7"/>
              </a:clrFrom>
              <a:clrTo>
                <a:srgbClr val="F7F7F7">
                  <a:alpha val="0"/>
                </a:srgbClr>
              </a:clrTo>
            </a:clrChange>
          </a:blip>
          <a:srcRect/>
          <a:stretch>
            <a:fillRect/>
          </a:stretch>
        </p:blipFill>
        <p:spPr bwMode="auto">
          <a:xfrm>
            <a:off x="2438400" y="2438400"/>
            <a:ext cx="4000247" cy="1725822"/>
          </a:xfrm>
          <a:prstGeom prst="rect">
            <a:avLst/>
          </a:prstGeom>
          <a:noFill/>
        </p:spPr>
      </p:pic>
      <p:sp>
        <p:nvSpPr>
          <p:cNvPr id="5" name="مربع نص 4"/>
          <p:cNvSpPr txBox="1"/>
          <p:nvPr/>
        </p:nvSpPr>
        <p:spPr>
          <a:xfrm>
            <a:off x="0" y="0"/>
            <a:ext cx="9144000" cy="1323439"/>
          </a:xfrm>
          <a:prstGeom prst="rect">
            <a:avLst/>
          </a:prstGeom>
          <a:noFill/>
        </p:spPr>
        <p:txBody>
          <a:bodyPr wrap="square" rtlCol="1">
            <a:spAutoFit/>
          </a:bodyPr>
          <a:lstStyle/>
          <a:p>
            <a:pPr algn="ctr">
              <a:buFont typeface="Wingdings" pitchFamily="2" charset="2"/>
              <a:buChar char=""/>
            </a:pPr>
            <a:r>
              <a:rPr lang="ar-SA" sz="8000" dirty="0" smtClean="0">
                <a:solidFill>
                  <a:srgbClr val="90B6E4"/>
                </a:solidFill>
                <a:cs typeface="DecoType Naskh Variants" pitchFamily="2" charset="-78"/>
              </a:rPr>
              <a:t>التركيز على المستفيدين</a:t>
            </a:r>
          </a:p>
        </p:txBody>
      </p:sp>
      <p:pic>
        <p:nvPicPr>
          <p:cNvPr id="83972" name="Picture 4" descr="http://www.almrsal.com/wp-content/uploads/2014/11/Visit-the-trenches.jpg"/>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52400" y="2362200"/>
            <a:ext cx="2286000" cy="2000251"/>
          </a:xfrm>
          <a:prstGeom prst="rect">
            <a:avLst/>
          </a:prstGeom>
          <a:noFill/>
        </p:spPr>
      </p:pic>
      <p:sp>
        <p:nvSpPr>
          <p:cNvPr id="8" name="مستطيل 7"/>
          <p:cNvSpPr/>
          <p:nvPr/>
        </p:nvSpPr>
        <p:spPr>
          <a:xfrm>
            <a:off x="228600" y="1219200"/>
            <a:ext cx="8382000" cy="5078313"/>
          </a:xfrm>
          <a:prstGeom prst="rect">
            <a:avLst/>
          </a:prstGeom>
        </p:spPr>
        <p:txBody>
          <a:bodyPr wrap="square">
            <a:spAutoFit/>
          </a:bodyPr>
          <a:lstStyle/>
          <a:p>
            <a:r>
              <a:rPr lang="ar-SA" sz="3600" dirty="0" smtClean="0">
                <a:solidFill>
                  <a:srgbClr val="17375E"/>
                </a:solidFill>
                <a:cs typeface="DecoType Naskh Variants" pitchFamily="2" charset="-78"/>
              </a:rPr>
              <a:t>آليات التعرف على مطالب ورغبات المستفيدين:</a:t>
            </a:r>
          </a:p>
          <a:p>
            <a:r>
              <a:rPr lang="ar-SA" sz="3600" dirty="0" smtClean="0">
                <a:solidFill>
                  <a:srgbClr val="17375E"/>
                </a:solidFill>
                <a:cs typeface="DecoType Naskh Variants" pitchFamily="2" charset="-78"/>
              </a:rPr>
              <a:t>إجراء دراسات؛ </a:t>
            </a:r>
          </a:p>
          <a:p>
            <a:r>
              <a:rPr lang="ar-SA" sz="3600" dirty="0" smtClean="0">
                <a:solidFill>
                  <a:srgbClr val="17375E"/>
                </a:solidFill>
                <a:cs typeface="DecoType Naskh Variants" pitchFamily="2" charset="-78"/>
              </a:rPr>
              <a:t>تحليل تقارير؛</a:t>
            </a:r>
          </a:p>
          <a:p>
            <a:r>
              <a:rPr lang="ar-SA" sz="3600" dirty="0" smtClean="0">
                <a:solidFill>
                  <a:srgbClr val="17375E"/>
                </a:solidFill>
                <a:cs typeface="DecoType Naskh Variants" pitchFamily="2" charset="-78"/>
              </a:rPr>
              <a:t>عقد مؤتمرات؛</a:t>
            </a:r>
          </a:p>
          <a:p>
            <a:r>
              <a:rPr lang="ar-SA" sz="3600" dirty="0" smtClean="0">
                <a:solidFill>
                  <a:srgbClr val="17375E"/>
                </a:solidFill>
                <a:cs typeface="DecoType Naskh Variants" pitchFamily="2" charset="-78"/>
              </a:rPr>
              <a:t>إقامة معارض؛</a:t>
            </a:r>
          </a:p>
          <a:p>
            <a:r>
              <a:rPr lang="ar-SA" sz="3600" dirty="0" smtClean="0">
                <a:solidFill>
                  <a:srgbClr val="17375E"/>
                </a:solidFill>
                <a:cs typeface="DecoType Naskh Variants" pitchFamily="2" charset="-78"/>
              </a:rPr>
              <a:t>طرح الاستبيانات لمعرفة احتياجات المستفيدين وتوقعاتهم وتحليلها؛</a:t>
            </a:r>
          </a:p>
          <a:p>
            <a:r>
              <a:rPr lang="ar-SA" sz="3600" dirty="0" smtClean="0">
                <a:solidFill>
                  <a:srgbClr val="17375E"/>
                </a:solidFill>
                <a:cs typeface="DecoType Naskh Variants" pitchFamily="2" charset="-78"/>
              </a:rPr>
              <a:t>الاتصال المباشر مع المستفيدين (</a:t>
            </a:r>
            <a:r>
              <a:rPr lang="ar-SA" sz="2400" dirty="0" smtClean="0">
                <a:solidFill>
                  <a:srgbClr val="17375E"/>
                </a:solidFill>
                <a:cs typeface="DecoType Naskh Variants" pitchFamily="2" charset="-78"/>
              </a:rPr>
              <a:t>زيارات – مقابلات شخصية</a:t>
            </a:r>
            <a:r>
              <a:rPr lang="ar-SA" sz="3600" dirty="0" smtClean="0">
                <a:solidFill>
                  <a:srgbClr val="17375E"/>
                </a:solidFill>
                <a:cs typeface="DecoType Naskh Variants" pitchFamily="2" charset="-78"/>
              </a:rPr>
              <a:t>)؛</a:t>
            </a:r>
          </a:p>
          <a:p>
            <a:r>
              <a:rPr lang="ar-SA" sz="3600" dirty="0" smtClean="0">
                <a:solidFill>
                  <a:srgbClr val="17375E"/>
                </a:solidFill>
                <a:cs typeface="DecoType Naskh Variants" pitchFamily="2" charset="-78"/>
              </a:rPr>
              <a:t>الاتصال غير المباشر (</a:t>
            </a:r>
            <a:r>
              <a:rPr lang="ar-SA" sz="2400" dirty="0" smtClean="0">
                <a:solidFill>
                  <a:srgbClr val="17375E"/>
                </a:solidFill>
                <a:cs typeface="DecoType Naskh Variants" pitchFamily="2" charset="-78"/>
              </a:rPr>
              <a:t>مكالمات هاتفية - رسائل الكترونية  - وسائل التواصل الإجتماعي </a:t>
            </a:r>
            <a:r>
              <a:rPr lang="ar-SA" sz="3600" dirty="0" smtClean="0">
                <a:solidFill>
                  <a:srgbClr val="17375E"/>
                </a:solidFill>
                <a:cs typeface="DecoType Naskh Variants" pitchFamily="2" charset="-78"/>
              </a:rPr>
              <a:t>)؛</a:t>
            </a:r>
          </a:p>
          <a:p>
            <a:r>
              <a:rPr lang="ar-SA" sz="3600" dirty="0" smtClean="0">
                <a:solidFill>
                  <a:srgbClr val="17375E"/>
                </a:solidFill>
                <a:cs typeface="DecoType Naskh Variants" pitchFamily="2" charset="-78"/>
              </a:rPr>
              <a:t>تحليل شكاوي المستفيدين لتحديد احتياجاتهم الحالية والمستقبلية. </a:t>
            </a:r>
          </a:p>
        </p:txBody>
      </p:sp>
      <p:pic>
        <p:nvPicPr>
          <p:cNvPr id="9" name="Picture 10" descr="http://japanologie.arts.kuleuven.be/lab/sites/japanologie.arts.kuleuven.be.ijcm13/files/uploads/inline_images/glossy_3d_blue_arrow_left.png">
            <a:hlinkClick r:id="rId4" action="ppaction://hlinksldjump"/>
          </p:cNvPr>
          <p:cNvPicPr>
            <a:picLocks noChangeAspect="1" noChangeArrowheads="1"/>
          </p:cNvPicPr>
          <p:nvPr/>
        </p:nvPicPr>
        <p:blipFill>
          <a:blip r:embed="rId5"/>
          <a:srcRect/>
          <a:stretch>
            <a:fillRect/>
          </a:stretch>
        </p:blipFill>
        <p:spPr bwMode="auto">
          <a:xfrm>
            <a:off x="0" y="5715000"/>
            <a:ext cx="1143000" cy="1143000"/>
          </a:xfrm>
          <a:prstGeom prst="rect">
            <a:avLst/>
          </a:prstGeom>
          <a:noFill/>
        </p:spPr>
      </p:pic>
    </p:spTree>
    <p:extLst>
      <p:ext uri="{BB962C8B-B14F-4D97-AF65-F5344CB8AC3E}">
        <p14:creationId xmlns:p14="http://schemas.microsoft.com/office/powerpoint/2010/main" val="1932013198"/>
      </p:ext>
    </p:extLst>
  </p:cSld>
  <p:clrMapOvr>
    <a:masterClrMapping/>
  </p:clrMapOvr>
  <p:transition advClick="0"/>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pic>
        <p:nvPicPr>
          <p:cNvPr id="83970" name="Picture 2" descr="http://shqblogimages.s3.amazonaws.com/serving_customers.jpg"/>
          <p:cNvPicPr>
            <a:picLocks noChangeAspect="1" noChangeArrowheads="1"/>
          </p:cNvPicPr>
          <p:nvPr/>
        </p:nvPicPr>
        <p:blipFill>
          <a:blip r:embed="rId2">
            <a:clrChange>
              <a:clrFrom>
                <a:srgbClr val="F7F7F7"/>
              </a:clrFrom>
              <a:clrTo>
                <a:srgbClr val="F7F7F7">
                  <a:alpha val="0"/>
                </a:srgbClr>
              </a:clrTo>
            </a:clrChange>
          </a:blip>
          <a:srcRect/>
          <a:stretch>
            <a:fillRect/>
          </a:stretch>
        </p:blipFill>
        <p:spPr bwMode="auto">
          <a:xfrm>
            <a:off x="3505200" y="4114800"/>
            <a:ext cx="4000247" cy="1725822"/>
          </a:xfrm>
          <a:prstGeom prst="rect">
            <a:avLst/>
          </a:prstGeom>
          <a:noFill/>
        </p:spPr>
      </p:pic>
      <p:sp>
        <p:nvSpPr>
          <p:cNvPr id="5" name="مربع نص 4"/>
          <p:cNvSpPr txBox="1"/>
          <p:nvPr/>
        </p:nvSpPr>
        <p:spPr>
          <a:xfrm>
            <a:off x="0" y="0"/>
            <a:ext cx="9144000" cy="1323439"/>
          </a:xfrm>
          <a:prstGeom prst="rect">
            <a:avLst/>
          </a:prstGeom>
          <a:noFill/>
        </p:spPr>
        <p:txBody>
          <a:bodyPr wrap="square" rtlCol="1">
            <a:spAutoFit/>
          </a:bodyPr>
          <a:lstStyle/>
          <a:p>
            <a:pPr algn="ctr">
              <a:buFont typeface="Wingdings" pitchFamily="2" charset="2"/>
              <a:buChar char=""/>
            </a:pPr>
            <a:r>
              <a:rPr lang="ar-SA" sz="8000" dirty="0" smtClean="0">
                <a:solidFill>
                  <a:srgbClr val="90B6E4"/>
                </a:solidFill>
                <a:cs typeface="DecoType Naskh Variants" pitchFamily="2" charset="-78"/>
              </a:rPr>
              <a:t>التركيز على المستفيدين</a:t>
            </a:r>
          </a:p>
        </p:txBody>
      </p:sp>
      <p:pic>
        <p:nvPicPr>
          <p:cNvPr id="83972" name="Picture 4" descr="http://www.almrsal.com/wp-content/uploads/2014/11/Visit-the-trenches.jpg"/>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52400" y="2362200"/>
            <a:ext cx="2286000" cy="2000251"/>
          </a:xfrm>
          <a:prstGeom prst="rect">
            <a:avLst/>
          </a:prstGeom>
          <a:noFill/>
        </p:spPr>
      </p:pic>
      <p:sp>
        <p:nvSpPr>
          <p:cNvPr id="8" name="مستطيل 7"/>
          <p:cNvSpPr/>
          <p:nvPr/>
        </p:nvSpPr>
        <p:spPr>
          <a:xfrm>
            <a:off x="2514600" y="2362200"/>
            <a:ext cx="6019800" cy="1754326"/>
          </a:xfrm>
          <a:prstGeom prst="rect">
            <a:avLst/>
          </a:prstGeom>
        </p:spPr>
        <p:txBody>
          <a:bodyPr wrap="square">
            <a:spAutoFit/>
          </a:bodyPr>
          <a:lstStyle/>
          <a:p>
            <a:r>
              <a:rPr lang="ar-SA" sz="3600" dirty="0" smtClean="0">
                <a:solidFill>
                  <a:srgbClr val="17375E"/>
                </a:solidFill>
                <a:cs typeface="DecoType Naskh Variants" pitchFamily="2" charset="-78"/>
              </a:rPr>
              <a:t>تعزيز الصلة مع المستفيدين</a:t>
            </a:r>
          </a:p>
          <a:p>
            <a:pPr>
              <a:buFont typeface="Wingdings" pitchFamily="2" charset="2"/>
              <a:buChar char="v"/>
            </a:pPr>
            <a:r>
              <a:rPr lang="ar-SA" sz="3600" dirty="0" smtClean="0">
                <a:solidFill>
                  <a:srgbClr val="17375E"/>
                </a:solidFill>
                <a:cs typeface="DecoType Naskh Variants" pitchFamily="2" charset="-78"/>
              </a:rPr>
              <a:t>مراكز خدمة المستفيدين؛</a:t>
            </a:r>
          </a:p>
          <a:p>
            <a:pPr>
              <a:buFont typeface="Wingdings" pitchFamily="2" charset="2"/>
              <a:buChar char="v"/>
            </a:pPr>
            <a:r>
              <a:rPr lang="ar-SA" sz="3600" dirty="0" smtClean="0">
                <a:solidFill>
                  <a:srgbClr val="17375E"/>
                </a:solidFill>
                <a:cs typeface="DecoType Naskh Variants" pitchFamily="2" charset="-78"/>
              </a:rPr>
              <a:t>خدمة ما بعد البيع.</a:t>
            </a:r>
          </a:p>
        </p:txBody>
      </p:sp>
      <p:pic>
        <p:nvPicPr>
          <p:cNvPr id="9" name="Picture 10" descr="http://japanologie.arts.kuleuven.be/lab/sites/japanologie.arts.kuleuven.be.ijcm13/files/uploads/inline_images/glossy_3d_blue_arrow_left.png">
            <a:hlinkClick r:id="rId4" action="ppaction://hlinksldjump"/>
          </p:cNvPr>
          <p:cNvPicPr>
            <a:picLocks noChangeAspect="1" noChangeArrowheads="1"/>
          </p:cNvPicPr>
          <p:nvPr/>
        </p:nvPicPr>
        <p:blipFill>
          <a:blip r:embed="rId5"/>
          <a:srcRect/>
          <a:stretch>
            <a:fillRect/>
          </a:stretch>
        </p:blipFill>
        <p:spPr bwMode="auto">
          <a:xfrm>
            <a:off x="0" y="4953000"/>
            <a:ext cx="1905000" cy="1905000"/>
          </a:xfrm>
          <a:prstGeom prst="rect">
            <a:avLst/>
          </a:prstGeom>
          <a:noFill/>
        </p:spPr>
      </p:pic>
    </p:spTree>
    <p:extLst>
      <p:ext uri="{BB962C8B-B14F-4D97-AF65-F5344CB8AC3E}">
        <p14:creationId xmlns:p14="http://schemas.microsoft.com/office/powerpoint/2010/main" val="3020387594"/>
      </p:ext>
    </p:extLst>
  </p:cSld>
  <p:clrMapOvr>
    <a:masterClrMapping/>
  </p:clrMapOvr>
  <p:transition advClick="0"/>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pic>
        <p:nvPicPr>
          <p:cNvPr id="83970" name="Picture 2" descr="http://shqblogimages.s3.amazonaws.com/serving_customers.jpg"/>
          <p:cNvPicPr>
            <a:picLocks noChangeAspect="1" noChangeArrowheads="1"/>
          </p:cNvPicPr>
          <p:nvPr/>
        </p:nvPicPr>
        <p:blipFill>
          <a:blip r:embed="rId2">
            <a:clrChange>
              <a:clrFrom>
                <a:srgbClr val="F7F7F7"/>
              </a:clrFrom>
              <a:clrTo>
                <a:srgbClr val="F7F7F7">
                  <a:alpha val="0"/>
                </a:srgbClr>
              </a:clrTo>
            </a:clrChange>
          </a:blip>
          <a:srcRect/>
          <a:stretch>
            <a:fillRect/>
          </a:stretch>
        </p:blipFill>
        <p:spPr bwMode="auto">
          <a:xfrm>
            <a:off x="1905000" y="3962400"/>
            <a:ext cx="4000247" cy="1725822"/>
          </a:xfrm>
          <a:prstGeom prst="rect">
            <a:avLst/>
          </a:prstGeom>
          <a:noFill/>
        </p:spPr>
      </p:pic>
      <p:sp>
        <p:nvSpPr>
          <p:cNvPr id="5" name="مربع نص 4"/>
          <p:cNvSpPr txBox="1"/>
          <p:nvPr/>
        </p:nvSpPr>
        <p:spPr>
          <a:xfrm>
            <a:off x="0" y="0"/>
            <a:ext cx="9144000" cy="1323439"/>
          </a:xfrm>
          <a:prstGeom prst="rect">
            <a:avLst/>
          </a:prstGeom>
          <a:noFill/>
        </p:spPr>
        <p:txBody>
          <a:bodyPr wrap="square" rtlCol="1">
            <a:spAutoFit/>
          </a:bodyPr>
          <a:lstStyle/>
          <a:p>
            <a:pPr algn="ctr">
              <a:buFont typeface="Wingdings" pitchFamily="2" charset="2"/>
              <a:buChar char=""/>
            </a:pPr>
            <a:r>
              <a:rPr lang="ar-SA" sz="8000" dirty="0" smtClean="0">
                <a:solidFill>
                  <a:srgbClr val="90B6E4"/>
                </a:solidFill>
                <a:cs typeface="DecoType Naskh Variants" pitchFamily="2" charset="-78"/>
              </a:rPr>
              <a:t>التركيز على المستفيدين</a:t>
            </a:r>
          </a:p>
        </p:txBody>
      </p:sp>
      <p:pic>
        <p:nvPicPr>
          <p:cNvPr id="83972" name="Picture 4" descr="http://www.almrsal.com/wp-content/uploads/2014/11/Visit-the-trenches.jpg"/>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52400" y="2362200"/>
            <a:ext cx="2286000" cy="2000251"/>
          </a:xfrm>
          <a:prstGeom prst="rect">
            <a:avLst/>
          </a:prstGeom>
          <a:noFill/>
        </p:spPr>
      </p:pic>
      <p:sp>
        <p:nvSpPr>
          <p:cNvPr id="8" name="مستطيل 7"/>
          <p:cNvSpPr/>
          <p:nvPr/>
        </p:nvSpPr>
        <p:spPr>
          <a:xfrm>
            <a:off x="2514600" y="2362200"/>
            <a:ext cx="6019800" cy="1200329"/>
          </a:xfrm>
          <a:prstGeom prst="rect">
            <a:avLst/>
          </a:prstGeom>
        </p:spPr>
        <p:txBody>
          <a:bodyPr wrap="square">
            <a:spAutoFit/>
          </a:bodyPr>
          <a:lstStyle/>
          <a:p>
            <a:r>
              <a:rPr lang="ar-SA" sz="3600" dirty="0" smtClean="0">
                <a:solidFill>
                  <a:srgbClr val="17375E"/>
                </a:solidFill>
                <a:cs typeface="DecoType Naskh Variants" pitchFamily="2" charset="-78"/>
              </a:rPr>
              <a:t>التغذية الراجعة في التحسين المستمر</a:t>
            </a:r>
          </a:p>
          <a:p>
            <a:endParaRPr lang="ar-SA" sz="3600" dirty="0" smtClean="0">
              <a:solidFill>
                <a:srgbClr val="17375E"/>
              </a:solidFill>
              <a:cs typeface="DecoType Naskh Variants" pitchFamily="2" charset="-78"/>
            </a:endParaRPr>
          </a:p>
        </p:txBody>
      </p:sp>
      <p:pic>
        <p:nvPicPr>
          <p:cNvPr id="25602" name="Picture 2" descr="http://absolutetraining.org/wp-content/uploads/2013/06/ID-100144314.jpg"/>
          <p:cNvPicPr>
            <a:picLocks noChangeAspect="1" noChangeArrowheads="1"/>
          </p:cNvPicPr>
          <p:nvPr/>
        </p:nvPicPr>
        <p:blipFill>
          <a:blip r:embed="rId4">
            <a:clrChange>
              <a:clrFrom>
                <a:srgbClr val="000000"/>
              </a:clrFrom>
              <a:clrTo>
                <a:srgbClr val="000000">
                  <a:alpha val="0"/>
                </a:srgbClr>
              </a:clrTo>
            </a:clrChange>
          </a:blip>
          <a:srcRect/>
          <a:stretch>
            <a:fillRect/>
          </a:stretch>
        </p:blipFill>
        <p:spPr bwMode="auto">
          <a:xfrm>
            <a:off x="6477000" y="2895600"/>
            <a:ext cx="2667000" cy="2667000"/>
          </a:xfrm>
          <a:prstGeom prst="rect">
            <a:avLst/>
          </a:prstGeom>
          <a:noFill/>
        </p:spPr>
      </p:pic>
      <p:pic>
        <p:nvPicPr>
          <p:cNvPr id="9" name="Picture 8" descr="http://keytothecity.co.uk/images/back-button.png">
            <a:hlinkClick r:id="rId5" action="ppaction://hlinksldjump"/>
          </p:cNvPr>
          <p:cNvPicPr>
            <a:picLocks noChangeAspect="1" noChangeArrowheads="1"/>
          </p:cNvPicPr>
          <p:nvPr/>
        </p:nvPicPr>
        <p:blipFill>
          <a:blip r:embed="rId6"/>
          <a:srcRect/>
          <a:stretch>
            <a:fillRect/>
          </a:stretch>
        </p:blipFill>
        <p:spPr bwMode="auto">
          <a:xfrm flipH="1">
            <a:off x="0" y="5410200"/>
            <a:ext cx="1447800" cy="1447800"/>
          </a:xfrm>
          <a:prstGeom prst="rect">
            <a:avLst/>
          </a:prstGeom>
          <a:noFill/>
        </p:spPr>
      </p:pic>
    </p:spTree>
    <p:extLst>
      <p:ext uri="{BB962C8B-B14F-4D97-AF65-F5344CB8AC3E}">
        <p14:creationId xmlns:p14="http://schemas.microsoft.com/office/powerpoint/2010/main" val="2425807868"/>
      </p:ext>
    </p:extLst>
  </p:cSld>
  <p:clrMapOvr>
    <a:masterClrMapping/>
  </p:clrMapOvr>
  <p:transition advClick="0"/>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4" name="مربع نص 3"/>
          <p:cNvSpPr txBox="1"/>
          <p:nvPr/>
        </p:nvSpPr>
        <p:spPr>
          <a:xfrm>
            <a:off x="0" y="0"/>
            <a:ext cx="9144000" cy="1107996"/>
          </a:xfrm>
          <a:prstGeom prst="rect">
            <a:avLst/>
          </a:prstGeom>
          <a:noFill/>
        </p:spPr>
        <p:txBody>
          <a:bodyPr wrap="square" rtlCol="1">
            <a:spAutoFit/>
          </a:bodyPr>
          <a:lstStyle/>
          <a:p>
            <a:r>
              <a:rPr lang="ar-SA" sz="6600" dirty="0" smtClean="0">
                <a:solidFill>
                  <a:srgbClr val="90B6E4"/>
                </a:solidFill>
                <a:cs typeface="DecoType Naskh Variants" pitchFamily="2" charset="-78"/>
              </a:rPr>
              <a:t>المبادئ الأساسية لإدارة الجودة الشاملة</a:t>
            </a:r>
          </a:p>
        </p:txBody>
      </p:sp>
      <p:sp>
        <p:nvSpPr>
          <p:cNvPr id="5" name="مربع نص 4"/>
          <p:cNvSpPr txBox="1"/>
          <p:nvPr/>
        </p:nvSpPr>
        <p:spPr>
          <a:xfrm>
            <a:off x="0" y="2590800"/>
            <a:ext cx="9144000" cy="1323439"/>
          </a:xfrm>
          <a:prstGeom prst="rect">
            <a:avLst/>
          </a:prstGeom>
          <a:noFill/>
        </p:spPr>
        <p:txBody>
          <a:bodyPr wrap="square" rtlCol="1">
            <a:spAutoFit/>
          </a:bodyPr>
          <a:lstStyle/>
          <a:p>
            <a:pPr algn="ctr">
              <a:buFont typeface="Wingdings" pitchFamily="2" charset="2"/>
              <a:buChar char=""/>
            </a:pPr>
            <a:r>
              <a:rPr lang="ar-SA" sz="8000" dirty="0" smtClean="0">
                <a:solidFill>
                  <a:srgbClr val="17375E"/>
                </a:solidFill>
                <a:cs typeface="DecoType Naskh Variants" pitchFamily="2" charset="-78"/>
              </a:rPr>
              <a:t>الاهتمام بالموارد البشرية</a:t>
            </a:r>
          </a:p>
        </p:txBody>
      </p:sp>
      <p:pic>
        <p:nvPicPr>
          <p:cNvPr id="6"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4953000"/>
            <a:ext cx="1905000" cy="1905000"/>
          </a:xfrm>
          <a:prstGeom prst="rect">
            <a:avLst/>
          </a:prstGeom>
          <a:noFill/>
        </p:spPr>
      </p:pic>
    </p:spTree>
    <p:extLst>
      <p:ext uri="{BB962C8B-B14F-4D97-AF65-F5344CB8AC3E}">
        <p14:creationId xmlns:p14="http://schemas.microsoft.com/office/powerpoint/2010/main" val="3837467787"/>
      </p:ext>
    </p:extLst>
  </p:cSld>
  <p:clrMapOvr>
    <a:masterClrMapping/>
  </p:clrMapOvr>
  <p:transition advClick="0"/>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5" name="مربع نص 4"/>
          <p:cNvSpPr txBox="1"/>
          <p:nvPr/>
        </p:nvSpPr>
        <p:spPr>
          <a:xfrm>
            <a:off x="0" y="0"/>
            <a:ext cx="9144000" cy="1323439"/>
          </a:xfrm>
          <a:prstGeom prst="rect">
            <a:avLst/>
          </a:prstGeom>
          <a:noFill/>
        </p:spPr>
        <p:txBody>
          <a:bodyPr wrap="square" rtlCol="1">
            <a:spAutoFit/>
          </a:bodyPr>
          <a:lstStyle/>
          <a:p>
            <a:pPr algn="ctr">
              <a:buFont typeface="Wingdings" pitchFamily="2" charset="2"/>
              <a:buChar char=""/>
            </a:pPr>
            <a:r>
              <a:rPr lang="ar-SA" sz="8000" dirty="0" smtClean="0">
                <a:solidFill>
                  <a:srgbClr val="90B6E4"/>
                </a:solidFill>
                <a:cs typeface="DecoType Naskh Variants" pitchFamily="2" charset="-78"/>
              </a:rPr>
              <a:t>الاهتمام بالموارد البشرية</a:t>
            </a:r>
          </a:p>
        </p:txBody>
      </p:sp>
      <p:sp>
        <p:nvSpPr>
          <p:cNvPr id="6" name="مستطيل 5"/>
          <p:cNvSpPr/>
          <p:nvPr/>
        </p:nvSpPr>
        <p:spPr>
          <a:xfrm>
            <a:off x="0" y="2286000"/>
            <a:ext cx="8610600" cy="646331"/>
          </a:xfrm>
          <a:prstGeom prst="rect">
            <a:avLst/>
          </a:prstGeom>
        </p:spPr>
        <p:txBody>
          <a:bodyPr wrap="square">
            <a:spAutoFit/>
          </a:bodyPr>
          <a:lstStyle/>
          <a:p>
            <a:r>
              <a:rPr lang="ar-SA" sz="3600" dirty="0" smtClean="0">
                <a:solidFill>
                  <a:srgbClr val="17375E"/>
                </a:solidFill>
                <a:cs typeface="DecoType Naskh Variants" pitchFamily="2" charset="-78"/>
              </a:rPr>
              <a:t>الموارد البشرية هي مجموع الأفراد المشكلين للقوى العاملة بمؤسسة ما.</a:t>
            </a:r>
            <a:r>
              <a:rPr lang="ar-SA" dirty="0" smtClean="0"/>
              <a:t> </a:t>
            </a:r>
            <a:endParaRPr lang="ar-SA" dirty="0"/>
          </a:p>
        </p:txBody>
      </p:sp>
      <p:pic>
        <p:nvPicPr>
          <p:cNvPr id="88066" name="Picture 2" descr="http://www.kaqa.org.sa/ar-sa/Media/articles/PublishingImages/Pages/%D8%A7%D9%84%D9%85%D9%81%D9%87%D9%88%D9%85-%D8%A7%D9%84%D8%AD%D8%AF%D9%8A%D8%AB-%D9%84%D9%84%D8%A7%D9%87%D8%AA%D9%85%D8%A7%D9%85-%D8%A8%D8%A7%D9%84%D9%85%D9%88%D8%A7%D8%B1%D8%AF-%D8%A7%D9%84%D8%A8%D8%B4%D8%B1%D9%8A%D8%A9/6938044.jpg"/>
          <p:cNvPicPr>
            <a:picLocks noChangeAspect="1" noChangeArrowheads="1"/>
          </p:cNvPicPr>
          <p:nvPr/>
        </p:nvPicPr>
        <p:blipFill>
          <a:blip r:embed="rId2">
            <a:clrChange>
              <a:clrFrom>
                <a:srgbClr val="FEFEFE"/>
              </a:clrFrom>
              <a:clrTo>
                <a:srgbClr val="FEFEFE">
                  <a:alpha val="0"/>
                </a:srgbClr>
              </a:clrTo>
            </a:clrChange>
          </a:blip>
          <a:srcRect/>
          <a:stretch>
            <a:fillRect/>
          </a:stretch>
        </p:blipFill>
        <p:spPr bwMode="auto">
          <a:xfrm>
            <a:off x="2438400" y="3276600"/>
            <a:ext cx="4352925" cy="2952751"/>
          </a:xfrm>
          <a:prstGeom prst="rect">
            <a:avLst/>
          </a:prstGeom>
          <a:noFill/>
        </p:spPr>
      </p:pic>
      <p:pic>
        <p:nvPicPr>
          <p:cNvPr id="7" name="Picture 10" descr="http://japanologie.arts.kuleuven.be/lab/sites/japanologie.arts.kuleuven.be.ijcm13/files/uploads/inline_images/glossy_3d_blue_arrow_left.png">
            <a:hlinkClick r:id="rId3" action="ppaction://hlinksldjump"/>
          </p:cNvPr>
          <p:cNvPicPr>
            <a:picLocks noChangeAspect="1" noChangeArrowheads="1"/>
          </p:cNvPicPr>
          <p:nvPr/>
        </p:nvPicPr>
        <p:blipFill>
          <a:blip r:embed="rId4"/>
          <a:srcRect/>
          <a:stretch>
            <a:fillRect/>
          </a:stretch>
        </p:blipFill>
        <p:spPr bwMode="auto">
          <a:xfrm>
            <a:off x="0" y="4953000"/>
            <a:ext cx="1905000" cy="1905000"/>
          </a:xfrm>
          <a:prstGeom prst="rect">
            <a:avLst/>
          </a:prstGeom>
          <a:noFill/>
        </p:spPr>
      </p:pic>
    </p:spTree>
    <p:extLst>
      <p:ext uri="{BB962C8B-B14F-4D97-AF65-F5344CB8AC3E}">
        <p14:creationId xmlns:p14="http://schemas.microsoft.com/office/powerpoint/2010/main" val="1432677884"/>
      </p:ext>
    </p:extLst>
  </p:cSld>
  <p:clrMapOvr>
    <a:masterClrMapping/>
  </p:clrMapOvr>
  <p:transition advClick="0"/>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5" name="مربع نص 4"/>
          <p:cNvSpPr txBox="1"/>
          <p:nvPr/>
        </p:nvSpPr>
        <p:spPr>
          <a:xfrm>
            <a:off x="0" y="0"/>
            <a:ext cx="9144000" cy="1323439"/>
          </a:xfrm>
          <a:prstGeom prst="rect">
            <a:avLst/>
          </a:prstGeom>
          <a:noFill/>
        </p:spPr>
        <p:txBody>
          <a:bodyPr wrap="square" rtlCol="1">
            <a:spAutoFit/>
          </a:bodyPr>
          <a:lstStyle/>
          <a:p>
            <a:pPr algn="ctr">
              <a:buFont typeface="Wingdings" pitchFamily="2" charset="2"/>
              <a:buChar char=""/>
            </a:pPr>
            <a:r>
              <a:rPr lang="ar-SA" sz="8000" dirty="0" smtClean="0">
                <a:solidFill>
                  <a:srgbClr val="90B6E4"/>
                </a:solidFill>
                <a:cs typeface="DecoType Naskh Variants" pitchFamily="2" charset="-78"/>
              </a:rPr>
              <a:t>الاهتمام بالموارد البشرية</a:t>
            </a:r>
          </a:p>
        </p:txBody>
      </p:sp>
      <p:pic>
        <p:nvPicPr>
          <p:cNvPr id="88066" name="Picture 2" descr="http://www.kaqa.org.sa/ar-sa/Media/articles/PublishingImages/Pages/%D8%A7%D9%84%D9%85%D9%81%D9%87%D9%88%D9%85-%D8%A7%D9%84%D8%AD%D8%AF%D9%8A%D8%AB-%D9%84%D9%84%D8%A7%D9%87%D8%AA%D9%85%D8%A7%D9%85-%D8%A8%D8%A7%D9%84%D9%85%D9%88%D8%A7%D8%B1%D8%AF-%D8%A7%D9%84%D8%A8%D8%B4%D8%B1%D9%8A%D8%A9/6938044.jpg"/>
          <p:cNvPicPr>
            <a:picLocks noChangeAspect="1" noChangeArrowheads="1"/>
          </p:cNvPicPr>
          <p:nvPr/>
        </p:nvPicPr>
        <p:blipFill>
          <a:blip r:embed="rId2">
            <a:clrChange>
              <a:clrFrom>
                <a:srgbClr val="FEFEFE"/>
              </a:clrFrom>
              <a:clrTo>
                <a:srgbClr val="FEFEFE">
                  <a:alpha val="0"/>
                </a:srgbClr>
              </a:clrTo>
            </a:clrChange>
          </a:blip>
          <a:srcRect/>
          <a:stretch>
            <a:fillRect/>
          </a:stretch>
        </p:blipFill>
        <p:spPr bwMode="auto">
          <a:xfrm>
            <a:off x="3657600" y="3962400"/>
            <a:ext cx="3048000" cy="2067572"/>
          </a:xfrm>
          <a:prstGeom prst="rect">
            <a:avLst/>
          </a:prstGeom>
          <a:noFill/>
        </p:spPr>
      </p:pic>
      <p:sp>
        <p:nvSpPr>
          <p:cNvPr id="7" name="مستطيل 6"/>
          <p:cNvSpPr/>
          <p:nvPr/>
        </p:nvSpPr>
        <p:spPr>
          <a:xfrm>
            <a:off x="0" y="2286000"/>
            <a:ext cx="8610600" cy="1754326"/>
          </a:xfrm>
          <a:prstGeom prst="rect">
            <a:avLst/>
          </a:prstGeom>
        </p:spPr>
        <p:txBody>
          <a:bodyPr wrap="square">
            <a:spAutoFit/>
          </a:bodyPr>
          <a:lstStyle/>
          <a:p>
            <a:pPr algn="just"/>
            <a:r>
              <a:rPr lang="ar-SA" sz="3600" dirty="0" smtClean="0">
                <a:solidFill>
                  <a:srgbClr val="17375E"/>
                </a:solidFill>
                <a:cs typeface="DecoType Naskh Variants" pitchFamily="2" charset="-78"/>
              </a:rPr>
              <a:t>إن تبني العاملين لمبادئ إدارة الجودة الشاملة وأدواتها </a:t>
            </a:r>
            <a:r>
              <a:rPr lang="ar-SA" sz="3600" dirty="0" err="1" smtClean="0">
                <a:solidFill>
                  <a:srgbClr val="17375E"/>
                </a:solidFill>
                <a:cs typeface="DecoType Naskh Variants" pitchFamily="2" charset="-78"/>
              </a:rPr>
              <a:t>و</a:t>
            </a:r>
            <a:r>
              <a:rPr lang="ar-SA" sz="3600" dirty="0" smtClean="0">
                <a:solidFill>
                  <a:srgbClr val="17375E"/>
                </a:solidFill>
                <a:cs typeface="DecoType Naskh Variants" pitchFamily="2" charset="-78"/>
              </a:rPr>
              <a:t> مشاركتهم في تحسين الجودة وشعورهم بالانتماء للمؤسسة وتقديم الولاء لها هي الركيزة الأساسية لنجاح تطبيق إدارة الجودة الشاملة .</a:t>
            </a:r>
            <a:r>
              <a:rPr lang="ar-SA" dirty="0" smtClean="0"/>
              <a:t> </a:t>
            </a:r>
            <a:endParaRPr lang="ar-SA" dirty="0"/>
          </a:p>
        </p:txBody>
      </p:sp>
      <p:pic>
        <p:nvPicPr>
          <p:cNvPr id="8" name="Picture 10" descr="http://japanologie.arts.kuleuven.be/lab/sites/japanologie.arts.kuleuven.be.ijcm13/files/uploads/inline_images/glossy_3d_blue_arrow_left.png">
            <a:hlinkClick r:id="rId3" action="ppaction://hlinksldjump"/>
          </p:cNvPr>
          <p:cNvPicPr>
            <a:picLocks noChangeAspect="1" noChangeArrowheads="1"/>
          </p:cNvPicPr>
          <p:nvPr/>
        </p:nvPicPr>
        <p:blipFill>
          <a:blip r:embed="rId4"/>
          <a:srcRect/>
          <a:stretch>
            <a:fillRect/>
          </a:stretch>
        </p:blipFill>
        <p:spPr bwMode="auto">
          <a:xfrm>
            <a:off x="0" y="4953000"/>
            <a:ext cx="1905000" cy="1905000"/>
          </a:xfrm>
          <a:prstGeom prst="rect">
            <a:avLst/>
          </a:prstGeom>
          <a:noFill/>
        </p:spPr>
      </p:pic>
    </p:spTree>
    <p:extLst>
      <p:ext uri="{BB962C8B-B14F-4D97-AF65-F5344CB8AC3E}">
        <p14:creationId xmlns:p14="http://schemas.microsoft.com/office/powerpoint/2010/main" val="4039745844"/>
      </p:ext>
    </p:extLst>
  </p:cSld>
  <p:clrMapOvr>
    <a:masterClrMapping/>
  </p:clrMapOvr>
  <p:transition advClick="0"/>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5" name="مربع نص 4"/>
          <p:cNvSpPr txBox="1"/>
          <p:nvPr/>
        </p:nvSpPr>
        <p:spPr>
          <a:xfrm>
            <a:off x="0" y="0"/>
            <a:ext cx="9144000" cy="1323439"/>
          </a:xfrm>
          <a:prstGeom prst="rect">
            <a:avLst/>
          </a:prstGeom>
          <a:noFill/>
        </p:spPr>
        <p:txBody>
          <a:bodyPr wrap="square" rtlCol="1">
            <a:spAutoFit/>
          </a:bodyPr>
          <a:lstStyle/>
          <a:p>
            <a:pPr algn="ctr">
              <a:buFont typeface="Wingdings" pitchFamily="2" charset="2"/>
              <a:buChar char=""/>
            </a:pPr>
            <a:r>
              <a:rPr lang="ar-SA" sz="8000" dirty="0" smtClean="0">
                <a:solidFill>
                  <a:srgbClr val="90B6E4"/>
                </a:solidFill>
                <a:cs typeface="DecoType Naskh Variants" pitchFamily="2" charset="-78"/>
              </a:rPr>
              <a:t>الاهتمام بالموارد البشرية</a:t>
            </a:r>
          </a:p>
        </p:txBody>
      </p:sp>
      <p:pic>
        <p:nvPicPr>
          <p:cNvPr id="88066" name="Picture 2" descr="http://www.kaqa.org.sa/ar-sa/Media/articles/PublishingImages/Pages/%D8%A7%D9%84%D9%85%D9%81%D9%87%D9%88%D9%85-%D8%A7%D9%84%D8%AD%D8%AF%D9%8A%D8%AB-%D9%84%D9%84%D8%A7%D9%87%D8%AA%D9%85%D8%A7%D9%85-%D8%A8%D8%A7%D9%84%D9%85%D9%88%D8%A7%D8%B1%D8%AF-%D8%A7%D9%84%D8%A8%D8%B4%D8%B1%D9%8A%D8%A9/6938044.jpg"/>
          <p:cNvPicPr>
            <a:picLocks noChangeAspect="1" noChangeArrowheads="1"/>
          </p:cNvPicPr>
          <p:nvPr/>
        </p:nvPicPr>
        <p:blipFill>
          <a:blip r:embed="rId2">
            <a:clrChange>
              <a:clrFrom>
                <a:srgbClr val="FEFEFE"/>
              </a:clrFrom>
              <a:clrTo>
                <a:srgbClr val="FEFEFE">
                  <a:alpha val="0"/>
                </a:srgbClr>
              </a:clrTo>
            </a:clrChange>
          </a:blip>
          <a:srcRect/>
          <a:stretch>
            <a:fillRect/>
          </a:stretch>
        </p:blipFill>
        <p:spPr bwMode="auto">
          <a:xfrm>
            <a:off x="2514600" y="3810000"/>
            <a:ext cx="3048000" cy="2067572"/>
          </a:xfrm>
          <a:prstGeom prst="rect">
            <a:avLst/>
          </a:prstGeom>
          <a:noFill/>
        </p:spPr>
      </p:pic>
      <p:sp>
        <p:nvSpPr>
          <p:cNvPr id="7" name="مستطيل 6"/>
          <p:cNvSpPr/>
          <p:nvPr/>
        </p:nvSpPr>
        <p:spPr>
          <a:xfrm>
            <a:off x="0" y="2286000"/>
            <a:ext cx="8610600" cy="1754326"/>
          </a:xfrm>
          <a:prstGeom prst="rect">
            <a:avLst/>
          </a:prstGeom>
        </p:spPr>
        <p:txBody>
          <a:bodyPr wrap="square">
            <a:spAutoFit/>
          </a:bodyPr>
          <a:lstStyle/>
          <a:p>
            <a:pPr algn="just"/>
            <a:r>
              <a:rPr lang="ar-SA" sz="3600" dirty="0" smtClean="0">
                <a:solidFill>
                  <a:srgbClr val="17375E"/>
                </a:solidFill>
                <a:cs typeface="DecoType Naskh Variants" pitchFamily="2" charset="-78"/>
              </a:rPr>
              <a:t>تؤكد نماذج التميز العالمية القائمة على إدارة الجودة الشاملة على أهمية وجود خطة إستراتيجية تهتم بالموارد البشرية  تساهم في تحقيق الخطة الإستراتيجية للمؤسسة.</a:t>
            </a:r>
            <a:r>
              <a:rPr lang="ar-SA" dirty="0" smtClean="0"/>
              <a:t> </a:t>
            </a:r>
            <a:endParaRPr lang="ar-SA" dirty="0"/>
          </a:p>
        </p:txBody>
      </p:sp>
      <p:pic>
        <p:nvPicPr>
          <p:cNvPr id="8" name="Picture 10" descr="http://japanologie.arts.kuleuven.be/lab/sites/japanologie.arts.kuleuven.be.ijcm13/files/uploads/inline_images/glossy_3d_blue_arrow_left.png">
            <a:hlinkClick r:id="rId3" action="ppaction://hlinksldjump"/>
          </p:cNvPr>
          <p:cNvPicPr>
            <a:picLocks noChangeAspect="1" noChangeArrowheads="1"/>
          </p:cNvPicPr>
          <p:nvPr/>
        </p:nvPicPr>
        <p:blipFill>
          <a:blip r:embed="rId4"/>
          <a:srcRect/>
          <a:stretch>
            <a:fillRect/>
          </a:stretch>
        </p:blipFill>
        <p:spPr bwMode="auto">
          <a:xfrm>
            <a:off x="0" y="4953000"/>
            <a:ext cx="1905000" cy="1905000"/>
          </a:xfrm>
          <a:prstGeom prst="rect">
            <a:avLst/>
          </a:prstGeom>
          <a:noFill/>
        </p:spPr>
      </p:pic>
    </p:spTree>
    <p:extLst>
      <p:ext uri="{BB962C8B-B14F-4D97-AF65-F5344CB8AC3E}">
        <p14:creationId xmlns:p14="http://schemas.microsoft.com/office/powerpoint/2010/main" val="3003554807"/>
      </p:ext>
    </p:extLst>
  </p:cSld>
  <p:clrMapOvr>
    <a:masterClrMapping/>
  </p:clrMapOvr>
  <p:transition advClick="0"/>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5" name="مربع نص 4"/>
          <p:cNvSpPr txBox="1"/>
          <p:nvPr/>
        </p:nvSpPr>
        <p:spPr>
          <a:xfrm>
            <a:off x="0" y="0"/>
            <a:ext cx="9144000" cy="1323439"/>
          </a:xfrm>
          <a:prstGeom prst="rect">
            <a:avLst/>
          </a:prstGeom>
          <a:noFill/>
        </p:spPr>
        <p:txBody>
          <a:bodyPr wrap="square" rtlCol="1">
            <a:spAutoFit/>
          </a:bodyPr>
          <a:lstStyle/>
          <a:p>
            <a:pPr algn="ctr">
              <a:buFont typeface="Wingdings" pitchFamily="2" charset="2"/>
              <a:buChar char=""/>
            </a:pPr>
            <a:r>
              <a:rPr lang="ar-SA" sz="8000" dirty="0" smtClean="0">
                <a:solidFill>
                  <a:srgbClr val="90B6E4"/>
                </a:solidFill>
                <a:cs typeface="DecoType Naskh Variants" pitchFamily="2" charset="-78"/>
              </a:rPr>
              <a:t>الاهتمام بالموارد البشرية</a:t>
            </a:r>
          </a:p>
        </p:txBody>
      </p:sp>
      <p:pic>
        <p:nvPicPr>
          <p:cNvPr id="88066" name="Picture 2" descr="http://www.kaqa.org.sa/ar-sa/Media/articles/PublishingImages/Pages/%D8%A7%D9%84%D9%85%D9%81%D9%87%D9%88%D9%85-%D8%A7%D9%84%D8%AD%D8%AF%D9%8A%D8%AB-%D9%84%D9%84%D8%A7%D9%87%D8%AA%D9%85%D8%A7%D9%85-%D8%A8%D8%A7%D9%84%D9%85%D9%88%D8%A7%D8%B1%D8%AF-%D8%A7%D9%84%D8%A8%D8%B4%D8%B1%D9%8A%D8%A9/6938044.jpg"/>
          <p:cNvPicPr>
            <a:picLocks noChangeAspect="1" noChangeArrowheads="1"/>
          </p:cNvPicPr>
          <p:nvPr/>
        </p:nvPicPr>
        <p:blipFill>
          <a:blip r:embed="rId2">
            <a:clrChange>
              <a:clrFrom>
                <a:srgbClr val="FEFEFE"/>
              </a:clrFrom>
              <a:clrTo>
                <a:srgbClr val="FEFEFE">
                  <a:alpha val="0"/>
                </a:srgbClr>
              </a:clrTo>
            </a:clrChange>
          </a:blip>
          <a:srcRect/>
          <a:stretch>
            <a:fillRect/>
          </a:stretch>
        </p:blipFill>
        <p:spPr bwMode="auto">
          <a:xfrm>
            <a:off x="838200" y="2743200"/>
            <a:ext cx="3048000" cy="2067572"/>
          </a:xfrm>
          <a:prstGeom prst="rect">
            <a:avLst/>
          </a:prstGeom>
          <a:noFill/>
        </p:spPr>
      </p:pic>
      <p:sp>
        <p:nvSpPr>
          <p:cNvPr id="7" name="مستطيل 6"/>
          <p:cNvSpPr/>
          <p:nvPr/>
        </p:nvSpPr>
        <p:spPr>
          <a:xfrm>
            <a:off x="0" y="2286000"/>
            <a:ext cx="8610600" cy="2862322"/>
          </a:xfrm>
          <a:prstGeom prst="rect">
            <a:avLst/>
          </a:prstGeom>
        </p:spPr>
        <p:txBody>
          <a:bodyPr wrap="square">
            <a:spAutoFit/>
          </a:bodyPr>
          <a:lstStyle/>
          <a:p>
            <a:pPr algn="just">
              <a:buFont typeface="Wingdings" pitchFamily="2" charset="2"/>
              <a:buChar char=""/>
            </a:pPr>
            <a:r>
              <a:rPr lang="ar-SA" sz="3600" dirty="0" smtClean="0">
                <a:solidFill>
                  <a:srgbClr val="17375E"/>
                </a:solidFill>
                <a:cs typeface="DecoType Naskh Variants" pitchFamily="2" charset="-78"/>
              </a:rPr>
              <a:t>نظام الاختيار والتوظيف</a:t>
            </a:r>
          </a:p>
          <a:p>
            <a:pPr algn="just">
              <a:buFont typeface="Wingdings" pitchFamily="2" charset="2"/>
              <a:buChar char=""/>
            </a:pPr>
            <a:r>
              <a:rPr lang="ar-SA" sz="3600" dirty="0" smtClean="0">
                <a:solidFill>
                  <a:srgbClr val="17375E"/>
                </a:solidFill>
                <a:cs typeface="DecoType Naskh Variants" pitchFamily="2" charset="-78"/>
              </a:rPr>
              <a:t>نظام التدريب والتطوير</a:t>
            </a:r>
          </a:p>
          <a:p>
            <a:pPr algn="just">
              <a:buFont typeface="Wingdings" pitchFamily="2" charset="2"/>
              <a:buChar char=""/>
            </a:pPr>
            <a:r>
              <a:rPr lang="ar-SA" sz="3600" dirty="0" smtClean="0">
                <a:solidFill>
                  <a:srgbClr val="17375E"/>
                </a:solidFill>
                <a:cs typeface="DecoType Naskh Variants" pitchFamily="2" charset="-78"/>
              </a:rPr>
              <a:t>نظام تقييم الأداء</a:t>
            </a:r>
          </a:p>
          <a:p>
            <a:pPr algn="just">
              <a:buFont typeface="Wingdings" pitchFamily="2" charset="2"/>
              <a:buChar char=""/>
            </a:pPr>
            <a:r>
              <a:rPr lang="ar-SA" sz="3600" dirty="0" smtClean="0">
                <a:solidFill>
                  <a:srgbClr val="17375E"/>
                </a:solidFill>
                <a:cs typeface="DecoType Naskh Variants" pitchFamily="2" charset="-78"/>
              </a:rPr>
              <a:t>نظام المكافآت والحوافز</a:t>
            </a:r>
          </a:p>
          <a:p>
            <a:pPr algn="just">
              <a:buFont typeface="Wingdings" pitchFamily="2" charset="2"/>
              <a:buChar char=""/>
            </a:pPr>
            <a:r>
              <a:rPr lang="ar-SA" sz="3600" dirty="0" smtClean="0">
                <a:solidFill>
                  <a:srgbClr val="17375E"/>
                </a:solidFill>
                <a:cs typeface="DecoType Naskh Variants" pitchFamily="2" charset="-78"/>
              </a:rPr>
              <a:t>نظام الاتصالات</a:t>
            </a:r>
            <a:r>
              <a:rPr lang="ar-SA" dirty="0" smtClean="0"/>
              <a:t> </a:t>
            </a:r>
            <a:endParaRPr lang="ar-SA" dirty="0"/>
          </a:p>
        </p:txBody>
      </p:sp>
      <p:sp>
        <p:nvSpPr>
          <p:cNvPr id="8" name="مستطيل 7"/>
          <p:cNvSpPr/>
          <p:nvPr/>
        </p:nvSpPr>
        <p:spPr>
          <a:xfrm>
            <a:off x="0" y="1295400"/>
            <a:ext cx="8839200" cy="830997"/>
          </a:xfrm>
          <a:prstGeom prst="rect">
            <a:avLst/>
          </a:prstGeom>
        </p:spPr>
        <p:txBody>
          <a:bodyPr wrap="square">
            <a:spAutoFit/>
          </a:bodyPr>
          <a:lstStyle/>
          <a:p>
            <a:pPr algn="just"/>
            <a:r>
              <a:rPr lang="ar-SA" sz="4800" dirty="0" smtClean="0">
                <a:solidFill>
                  <a:srgbClr val="17375E"/>
                </a:solidFill>
                <a:cs typeface="DecoType Naskh Variants" pitchFamily="2" charset="-78"/>
              </a:rPr>
              <a:t>نظم إدارة الموارد البشرية</a:t>
            </a:r>
          </a:p>
        </p:txBody>
      </p:sp>
      <p:pic>
        <p:nvPicPr>
          <p:cNvPr id="9" name="Picture 10" descr="http://japanologie.arts.kuleuven.be/lab/sites/japanologie.arts.kuleuven.be.ijcm13/files/uploads/inline_images/glossy_3d_blue_arrow_left.png">
            <a:hlinkClick r:id="rId3" action="ppaction://hlinksldjump"/>
          </p:cNvPr>
          <p:cNvPicPr>
            <a:picLocks noChangeAspect="1" noChangeArrowheads="1"/>
          </p:cNvPicPr>
          <p:nvPr/>
        </p:nvPicPr>
        <p:blipFill>
          <a:blip r:embed="rId4"/>
          <a:srcRect/>
          <a:stretch>
            <a:fillRect/>
          </a:stretch>
        </p:blipFill>
        <p:spPr bwMode="auto">
          <a:xfrm>
            <a:off x="0" y="4953000"/>
            <a:ext cx="1905000" cy="1905000"/>
          </a:xfrm>
          <a:prstGeom prst="rect">
            <a:avLst/>
          </a:prstGeom>
          <a:noFill/>
        </p:spPr>
      </p:pic>
    </p:spTree>
    <p:extLst>
      <p:ext uri="{BB962C8B-B14F-4D97-AF65-F5344CB8AC3E}">
        <p14:creationId xmlns:p14="http://schemas.microsoft.com/office/powerpoint/2010/main" val="678637160"/>
      </p:ext>
    </p:extLst>
  </p:cSld>
  <p:clrMapOvr>
    <a:masterClrMapping/>
  </p:clrMapOvr>
  <p:transition advClick="0"/>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5" name="مربع نص 4"/>
          <p:cNvSpPr txBox="1"/>
          <p:nvPr/>
        </p:nvSpPr>
        <p:spPr>
          <a:xfrm>
            <a:off x="0" y="0"/>
            <a:ext cx="9144000" cy="1323439"/>
          </a:xfrm>
          <a:prstGeom prst="rect">
            <a:avLst/>
          </a:prstGeom>
          <a:noFill/>
        </p:spPr>
        <p:txBody>
          <a:bodyPr wrap="square" rtlCol="1">
            <a:spAutoFit/>
          </a:bodyPr>
          <a:lstStyle/>
          <a:p>
            <a:pPr algn="ctr">
              <a:buFont typeface="Wingdings" pitchFamily="2" charset="2"/>
              <a:buChar char=""/>
            </a:pPr>
            <a:r>
              <a:rPr lang="ar-SA" sz="8000" dirty="0" smtClean="0">
                <a:solidFill>
                  <a:srgbClr val="90B6E4"/>
                </a:solidFill>
                <a:cs typeface="DecoType Naskh Variants" pitchFamily="2" charset="-78"/>
              </a:rPr>
              <a:t>الاهتمام بالموارد البشرية</a:t>
            </a:r>
          </a:p>
        </p:txBody>
      </p:sp>
      <p:pic>
        <p:nvPicPr>
          <p:cNvPr id="88066" name="Picture 2" descr="http://www.kaqa.org.sa/ar-sa/Media/articles/PublishingImages/Pages/%D8%A7%D9%84%D9%85%D9%81%D9%87%D9%88%D9%85-%D8%A7%D9%84%D8%AD%D8%AF%D9%8A%D8%AB-%D9%84%D9%84%D8%A7%D9%87%D8%AA%D9%85%D8%A7%D9%85-%D8%A8%D8%A7%D9%84%D9%85%D9%88%D8%A7%D8%B1%D8%AF-%D8%A7%D9%84%D8%A8%D8%B4%D8%B1%D9%8A%D8%A9/6938044.jpg"/>
          <p:cNvPicPr>
            <a:picLocks noChangeAspect="1" noChangeArrowheads="1"/>
          </p:cNvPicPr>
          <p:nvPr/>
        </p:nvPicPr>
        <p:blipFill>
          <a:blip r:embed="rId2">
            <a:clrChange>
              <a:clrFrom>
                <a:srgbClr val="FEFEFE"/>
              </a:clrFrom>
              <a:clrTo>
                <a:srgbClr val="FEFEFE">
                  <a:alpha val="0"/>
                </a:srgbClr>
              </a:clrTo>
            </a:clrChange>
          </a:blip>
          <a:srcRect/>
          <a:stretch>
            <a:fillRect/>
          </a:stretch>
        </p:blipFill>
        <p:spPr bwMode="auto">
          <a:xfrm>
            <a:off x="381000" y="1219200"/>
            <a:ext cx="3048000" cy="2067572"/>
          </a:xfrm>
          <a:prstGeom prst="rect">
            <a:avLst/>
          </a:prstGeom>
          <a:noFill/>
        </p:spPr>
      </p:pic>
      <p:sp>
        <p:nvSpPr>
          <p:cNvPr id="7" name="مستطيل 6"/>
          <p:cNvSpPr/>
          <p:nvPr/>
        </p:nvSpPr>
        <p:spPr>
          <a:xfrm>
            <a:off x="0" y="1828800"/>
            <a:ext cx="8610600" cy="646331"/>
          </a:xfrm>
          <a:prstGeom prst="rect">
            <a:avLst/>
          </a:prstGeom>
        </p:spPr>
        <p:txBody>
          <a:bodyPr wrap="square">
            <a:spAutoFit/>
          </a:bodyPr>
          <a:lstStyle/>
          <a:p>
            <a:pPr algn="just">
              <a:buFont typeface="Wingdings" pitchFamily="2" charset="2"/>
              <a:buChar char=""/>
            </a:pPr>
            <a:r>
              <a:rPr lang="ar-SA" sz="3600" dirty="0" smtClean="0">
                <a:solidFill>
                  <a:srgbClr val="17375E"/>
                </a:solidFill>
                <a:cs typeface="DecoType Naskh Variants" pitchFamily="2" charset="-78"/>
              </a:rPr>
              <a:t>نظام الاختيار والتوظيف</a:t>
            </a:r>
            <a:r>
              <a:rPr lang="ar-SA" dirty="0" smtClean="0"/>
              <a:t> </a:t>
            </a:r>
            <a:endParaRPr lang="ar-SA" dirty="0"/>
          </a:p>
        </p:txBody>
      </p:sp>
      <p:sp>
        <p:nvSpPr>
          <p:cNvPr id="8" name="مستطيل 7"/>
          <p:cNvSpPr/>
          <p:nvPr/>
        </p:nvSpPr>
        <p:spPr>
          <a:xfrm>
            <a:off x="0" y="1066800"/>
            <a:ext cx="8839200" cy="830997"/>
          </a:xfrm>
          <a:prstGeom prst="rect">
            <a:avLst/>
          </a:prstGeom>
        </p:spPr>
        <p:txBody>
          <a:bodyPr wrap="square">
            <a:spAutoFit/>
          </a:bodyPr>
          <a:lstStyle/>
          <a:p>
            <a:pPr algn="just"/>
            <a:r>
              <a:rPr lang="ar-SA" sz="4800" dirty="0" smtClean="0">
                <a:solidFill>
                  <a:srgbClr val="17375E"/>
                </a:solidFill>
                <a:cs typeface="DecoType Naskh Variants" pitchFamily="2" charset="-78"/>
              </a:rPr>
              <a:t>نظم إدارة الموارد البشرية</a:t>
            </a:r>
          </a:p>
        </p:txBody>
      </p:sp>
      <p:sp>
        <p:nvSpPr>
          <p:cNvPr id="9" name="مستطيل 8"/>
          <p:cNvSpPr/>
          <p:nvPr/>
        </p:nvSpPr>
        <p:spPr>
          <a:xfrm>
            <a:off x="0" y="2819400"/>
            <a:ext cx="8610600" cy="3416320"/>
          </a:xfrm>
          <a:prstGeom prst="rect">
            <a:avLst/>
          </a:prstGeom>
        </p:spPr>
        <p:txBody>
          <a:bodyPr wrap="square">
            <a:spAutoFit/>
          </a:bodyPr>
          <a:lstStyle/>
          <a:p>
            <a:pPr algn="just"/>
            <a:r>
              <a:rPr lang="ar-SA" sz="2400" dirty="0" smtClean="0">
                <a:solidFill>
                  <a:srgbClr val="17375E"/>
                </a:solidFill>
                <a:cs typeface="DecoType Naskh Variants" pitchFamily="2" charset="-78"/>
              </a:rPr>
              <a:t>يعتمد هذا النظام عند الاختيار على:</a:t>
            </a:r>
          </a:p>
          <a:p>
            <a:pPr marL="742950" indent="-742950" algn="just">
              <a:buFont typeface="+mj-lt"/>
              <a:buAutoNum type="arabicParenR"/>
            </a:pPr>
            <a:r>
              <a:rPr lang="ar-SA" sz="2400" dirty="0" smtClean="0">
                <a:solidFill>
                  <a:srgbClr val="17375E"/>
                </a:solidFill>
                <a:cs typeface="DecoType Naskh Variants" pitchFamily="2" charset="-78"/>
              </a:rPr>
              <a:t>استخدام معايير الوصف الوظيفي ومعايير تقييم الأداء؛</a:t>
            </a:r>
          </a:p>
          <a:p>
            <a:pPr marL="742950" indent="-742950" algn="just">
              <a:buFont typeface="+mj-lt"/>
              <a:buAutoNum type="arabicParenR"/>
            </a:pPr>
            <a:r>
              <a:rPr lang="ar-SA" sz="2400" dirty="0" smtClean="0">
                <a:solidFill>
                  <a:srgbClr val="17375E"/>
                </a:solidFill>
                <a:cs typeface="DecoType Naskh Variants" pitchFamily="2" charset="-78"/>
              </a:rPr>
              <a:t>وجود وصف وظيفي عن كل وظيفة والمسؤوليات والصلاحيات ومعايير الأداء الفعال والمهارات اللازمة لأداء العمل؛</a:t>
            </a:r>
            <a:r>
              <a:rPr lang="ar-SA" sz="1200" dirty="0" smtClean="0"/>
              <a:t> </a:t>
            </a:r>
          </a:p>
          <a:p>
            <a:pPr marL="742950" indent="-742950" algn="just">
              <a:buFont typeface="+mj-lt"/>
              <a:buAutoNum type="arabicParenR"/>
            </a:pPr>
            <a:r>
              <a:rPr lang="ar-SA" sz="2400" dirty="0" smtClean="0">
                <a:solidFill>
                  <a:srgbClr val="17375E"/>
                </a:solidFill>
                <a:cs typeface="DecoType Naskh Variants" pitchFamily="2" charset="-78"/>
              </a:rPr>
              <a:t>تزويد جميع المتقدّمين للتوظيف بمعلومات كاملة موثقة عن طبيعة الوظائف والأجور والبدلات والأداء المتوقع وطريقة تقييمه (قبل توقيع العقد)؛</a:t>
            </a:r>
          </a:p>
          <a:p>
            <a:pPr marL="742950" indent="-742950" algn="just">
              <a:buFont typeface="+mj-lt"/>
              <a:buAutoNum type="arabicParenR"/>
            </a:pPr>
            <a:r>
              <a:rPr lang="ar-SA" sz="2400" dirty="0" smtClean="0">
                <a:solidFill>
                  <a:srgbClr val="17375E"/>
                </a:solidFill>
                <a:cs typeface="DecoType Naskh Variants" pitchFamily="2" charset="-78"/>
              </a:rPr>
              <a:t>لجان الاختيار مدرّبة على أساليب المقابلة الشخصية وطرق الاختيار وتقييم؛</a:t>
            </a:r>
          </a:p>
          <a:p>
            <a:pPr marL="742950" indent="-742950" algn="just">
              <a:buFont typeface="+mj-lt"/>
              <a:buAutoNum type="arabicParenR"/>
            </a:pPr>
            <a:r>
              <a:rPr lang="ar-SA" sz="2400" dirty="0" smtClean="0">
                <a:solidFill>
                  <a:srgbClr val="17375E"/>
                </a:solidFill>
                <a:cs typeface="DecoType Naskh Variants" pitchFamily="2" charset="-78"/>
              </a:rPr>
              <a:t>الحرص على الأيدي العاملة الوطنية واستيفائها للشروط والمتطلبات للتوظيف ؛</a:t>
            </a:r>
          </a:p>
          <a:p>
            <a:pPr marL="742950" indent="-742950" algn="just">
              <a:buFont typeface="+mj-lt"/>
              <a:buAutoNum type="arabicParenR"/>
            </a:pPr>
            <a:r>
              <a:rPr lang="ar-SA" sz="2400" dirty="0" smtClean="0">
                <a:solidFill>
                  <a:srgbClr val="17375E"/>
                </a:solidFill>
                <a:cs typeface="DecoType Naskh Variants" pitchFamily="2" charset="-78"/>
              </a:rPr>
              <a:t>وجود نظام للإحلال الوظيفي عند شغور وظيفة ما.</a:t>
            </a:r>
          </a:p>
        </p:txBody>
      </p:sp>
      <p:pic>
        <p:nvPicPr>
          <p:cNvPr id="10" name="Picture 10" descr="http://japanologie.arts.kuleuven.be/lab/sites/japanologie.arts.kuleuven.be.ijcm13/files/uploads/inline_images/glossy_3d_blue_arrow_left.png">
            <a:hlinkClick r:id="rId3" action="ppaction://hlinksldjump"/>
          </p:cNvPr>
          <p:cNvPicPr>
            <a:picLocks noChangeAspect="1" noChangeArrowheads="1"/>
          </p:cNvPicPr>
          <p:nvPr/>
        </p:nvPicPr>
        <p:blipFill>
          <a:blip r:embed="rId4"/>
          <a:srcRect/>
          <a:stretch>
            <a:fillRect/>
          </a:stretch>
        </p:blipFill>
        <p:spPr bwMode="auto">
          <a:xfrm>
            <a:off x="0" y="4953000"/>
            <a:ext cx="1905000" cy="1905000"/>
          </a:xfrm>
          <a:prstGeom prst="rect">
            <a:avLst/>
          </a:prstGeom>
          <a:noFill/>
        </p:spPr>
      </p:pic>
    </p:spTree>
    <p:extLst>
      <p:ext uri="{BB962C8B-B14F-4D97-AF65-F5344CB8AC3E}">
        <p14:creationId xmlns:p14="http://schemas.microsoft.com/office/powerpoint/2010/main" val="3890662783"/>
      </p:ext>
    </p:extLst>
  </p:cSld>
  <p:clrMapOvr>
    <a:masterClrMapping/>
  </p:clrMapOvr>
  <p:transition advClick="0"/>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5" name="مربع نص 4"/>
          <p:cNvSpPr txBox="1"/>
          <p:nvPr/>
        </p:nvSpPr>
        <p:spPr>
          <a:xfrm>
            <a:off x="0" y="0"/>
            <a:ext cx="9144000" cy="1323439"/>
          </a:xfrm>
          <a:prstGeom prst="rect">
            <a:avLst/>
          </a:prstGeom>
          <a:noFill/>
        </p:spPr>
        <p:txBody>
          <a:bodyPr wrap="square" rtlCol="1">
            <a:spAutoFit/>
          </a:bodyPr>
          <a:lstStyle/>
          <a:p>
            <a:pPr algn="ctr">
              <a:buFont typeface="Wingdings" pitchFamily="2" charset="2"/>
              <a:buChar char=""/>
            </a:pPr>
            <a:r>
              <a:rPr lang="ar-SA" sz="8000" dirty="0" smtClean="0">
                <a:solidFill>
                  <a:srgbClr val="90B6E4"/>
                </a:solidFill>
                <a:cs typeface="DecoType Naskh Variants" pitchFamily="2" charset="-78"/>
              </a:rPr>
              <a:t>الاهتمام بالموارد البشرية</a:t>
            </a:r>
          </a:p>
        </p:txBody>
      </p:sp>
      <p:pic>
        <p:nvPicPr>
          <p:cNvPr id="88066" name="Picture 2" descr="http://www.kaqa.org.sa/ar-sa/Media/articles/PublishingImages/Pages/%D8%A7%D9%84%D9%85%D9%81%D9%87%D9%88%D9%85-%D8%A7%D9%84%D8%AD%D8%AF%D9%8A%D8%AB-%D9%84%D9%84%D8%A7%D9%87%D8%AA%D9%85%D8%A7%D9%85-%D8%A8%D8%A7%D9%84%D9%85%D9%88%D8%A7%D8%B1%D8%AF-%D8%A7%D9%84%D8%A8%D8%B4%D8%B1%D9%8A%D8%A9/6938044.jpg"/>
          <p:cNvPicPr>
            <a:picLocks noChangeAspect="1" noChangeArrowheads="1"/>
          </p:cNvPicPr>
          <p:nvPr/>
        </p:nvPicPr>
        <p:blipFill>
          <a:blip r:embed="rId2">
            <a:clrChange>
              <a:clrFrom>
                <a:srgbClr val="FEFEFE"/>
              </a:clrFrom>
              <a:clrTo>
                <a:srgbClr val="FEFEFE">
                  <a:alpha val="0"/>
                </a:srgbClr>
              </a:clrTo>
            </a:clrChange>
          </a:blip>
          <a:srcRect/>
          <a:stretch>
            <a:fillRect/>
          </a:stretch>
        </p:blipFill>
        <p:spPr bwMode="auto">
          <a:xfrm>
            <a:off x="228600" y="990600"/>
            <a:ext cx="3048000" cy="2067572"/>
          </a:xfrm>
          <a:prstGeom prst="rect">
            <a:avLst/>
          </a:prstGeom>
          <a:noFill/>
        </p:spPr>
      </p:pic>
      <p:sp>
        <p:nvSpPr>
          <p:cNvPr id="7" name="مستطيل 6"/>
          <p:cNvSpPr/>
          <p:nvPr/>
        </p:nvSpPr>
        <p:spPr>
          <a:xfrm>
            <a:off x="0" y="2133600"/>
            <a:ext cx="8610600" cy="646331"/>
          </a:xfrm>
          <a:prstGeom prst="rect">
            <a:avLst/>
          </a:prstGeom>
        </p:spPr>
        <p:txBody>
          <a:bodyPr wrap="square">
            <a:spAutoFit/>
          </a:bodyPr>
          <a:lstStyle/>
          <a:p>
            <a:pPr algn="just">
              <a:buFont typeface="Wingdings" pitchFamily="2" charset="2"/>
              <a:buChar char=""/>
            </a:pPr>
            <a:r>
              <a:rPr lang="ar-SA" sz="3600" dirty="0" smtClean="0">
                <a:solidFill>
                  <a:srgbClr val="17375E"/>
                </a:solidFill>
                <a:cs typeface="DecoType Naskh Variants" pitchFamily="2" charset="-78"/>
              </a:rPr>
              <a:t>نظام التدريب والتطوير</a:t>
            </a:r>
            <a:r>
              <a:rPr lang="ar-SA" dirty="0" smtClean="0"/>
              <a:t> </a:t>
            </a:r>
            <a:endParaRPr lang="ar-SA" dirty="0"/>
          </a:p>
        </p:txBody>
      </p:sp>
      <p:sp>
        <p:nvSpPr>
          <p:cNvPr id="8" name="مستطيل 7"/>
          <p:cNvSpPr/>
          <p:nvPr/>
        </p:nvSpPr>
        <p:spPr>
          <a:xfrm>
            <a:off x="0" y="1143000"/>
            <a:ext cx="8839200" cy="830997"/>
          </a:xfrm>
          <a:prstGeom prst="rect">
            <a:avLst/>
          </a:prstGeom>
        </p:spPr>
        <p:txBody>
          <a:bodyPr wrap="square">
            <a:spAutoFit/>
          </a:bodyPr>
          <a:lstStyle/>
          <a:p>
            <a:pPr algn="just"/>
            <a:r>
              <a:rPr lang="ar-SA" sz="4800" dirty="0" smtClean="0">
                <a:solidFill>
                  <a:srgbClr val="17375E"/>
                </a:solidFill>
                <a:cs typeface="DecoType Naskh Variants" pitchFamily="2" charset="-78"/>
              </a:rPr>
              <a:t>نظم إدارة الموارد البشرية</a:t>
            </a:r>
          </a:p>
        </p:txBody>
      </p:sp>
      <p:sp>
        <p:nvSpPr>
          <p:cNvPr id="9" name="مستطيل 8"/>
          <p:cNvSpPr/>
          <p:nvPr/>
        </p:nvSpPr>
        <p:spPr>
          <a:xfrm>
            <a:off x="0" y="2819400"/>
            <a:ext cx="8610600" cy="1200329"/>
          </a:xfrm>
          <a:prstGeom prst="rect">
            <a:avLst/>
          </a:prstGeom>
        </p:spPr>
        <p:txBody>
          <a:bodyPr wrap="square">
            <a:spAutoFit/>
          </a:bodyPr>
          <a:lstStyle/>
          <a:p>
            <a:pPr algn="just"/>
            <a:r>
              <a:rPr lang="ar-SA" sz="2800" dirty="0" smtClean="0">
                <a:solidFill>
                  <a:srgbClr val="17375E"/>
                </a:solidFill>
                <a:cs typeface="DecoType Naskh Variants" pitchFamily="2" charset="-78"/>
              </a:rPr>
              <a:t>إن التدريب وتطوير العاملين يشكل عاملاً مهماً في خطة المؤسسة الإستراتيجية، يجب تخصيص الموارد اللازمة لإنجاحه.</a:t>
            </a:r>
            <a:r>
              <a:rPr lang="ar-SA" sz="1400" dirty="0" smtClean="0"/>
              <a:t> </a:t>
            </a:r>
          </a:p>
          <a:p>
            <a:pPr algn="just"/>
            <a:endParaRPr lang="ar-SA" sz="1400" dirty="0"/>
          </a:p>
        </p:txBody>
      </p:sp>
      <p:sp>
        <p:nvSpPr>
          <p:cNvPr id="10" name="مستطيل 9"/>
          <p:cNvSpPr/>
          <p:nvPr/>
        </p:nvSpPr>
        <p:spPr>
          <a:xfrm>
            <a:off x="0" y="4038600"/>
            <a:ext cx="8610600" cy="2492990"/>
          </a:xfrm>
          <a:prstGeom prst="rect">
            <a:avLst/>
          </a:prstGeom>
        </p:spPr>
        <p:txBody>
          <a:bodyPr wrap="square">
            <a:spAutoFit/>
          </a:bodyPr>
          <a:lstStyle/>
          <a:p>
            <a:pPr algn="just"/>
            <a:r>
              <a:rPr lang="ar-SA" sz="2800" dirty="0" smtClean="0">
                <a:solidFill>
                  <a:srgbClr val="17375E"/>
                </a:solidFill>
                <a:cs typeface="DecoType Naskh Variants" pitchFamily="2" charset="-78"/>
              </a:rPr>
              <a:t>وينظر إلى التدريب من الجوانب التالية:</a:t>
            </a:r>
          </a:p>
          <a:p>
            <a:pPr algn="just">
              <a:buFont typeface="Wingdings" pitchFamily="2" charset="2"/>
              <a:buChar char="q"/>
            </a:pPr>
            <a:r>
              <a:rPr lang="ar-SA" sz="2800" dirty="0" smtClean="0">
                <a:solidFill>
                  <a:srgbClr val="17375E"/>
                </a:solidFill>
                <a:cs typeface="DecoType Naskh Variants" pitchFamily="2" charset="-78"/>
              </a:rPr>
              <a:t>تدريب العاملين الجدد؛</a:t>
            </a:r>
          </a:p>
          <a:p>
            <a:pPr algn="just">
              <a:buFont typeface="Wingdings" pitchFamily="2" charset="2"/>
              <a:buChar char="q"/>
            </a:pPr>
            <a:r>
              <a:rPr lang="ar-SA" sz="2800" dirty="0" smtClean="0">
                <a:solidFill>
                  <a:srgbClr val="17375E"/>
                </a:solidFill>
                <a:cs typeface="DecoType Naskh Variants" pitchFamily="2" charset="-78"/>
              </a:rPr>
              <a:t>التدريب على رأس العمل؛</a:t>
            </a:r>
          </a:p>
          <a:p>
            <a:pPr algn="just">
              <a:buFont typeface="Wingdings" pitchFamily="2" charset="2"/>
              <a:buChar char="q"/>
            </a:pPr>
            <a:r>
              <a:rPr lang="ar-SA" sz="2800" dirty="0" smtClean="0">
                <a:solidFill>
                  <a:srgbClr val="17375E"/>
                </a:solidFill>
                <a:cs typeface="DecoType Naskh Variants" pitchFamily="2" charset="-78"/>
              </a:rPr>
              <a:t>التدريب الخارجي؛</a:t>
            </a:r>
          </a:p>
          <a:p>
            <a:pPr algn="just">
              <a:buFont typeface="Wingdings" pitchFamily="2" charset="2"/>
              <a:buChar char="q"/>
            </a:pPr>
            <a:r>
              <a:rPr lang="ar-SA" sz="2800" dirty="0" smtClean="0">
                <a:solidFill>
                  <a:srgbClr val="17375E"/>
                </a:solidFill>
                <a:cs typeface="DecoType Naskh Variants" pitchFamily="2" charset="-78"/>
              </a:rPr>
              <a:t>تطوير مصادر التعلم والتعليم.</a:t>
            </a:r>
            <a:r>
              <a:rPr lang="ar-SA" sz="1400" dirty="0" smtClean="0"/>
              <a:t> </a:t>
            </a:r>
          </a:p>
          <a:p>
            <a:pPr algn="just"/>
            <a:endParaRPr lang="ar-SA" sz="1400" dirty="0"/>
          </a:p>
        </p:txBody>
      </p:sp>
      <p:pic>
        <p:nvPicPr>
          <p:cNvPr id="11" name="Picture 10" descr="http://japanologie.arts.kuleuven.be/lab/sites/japanologie.arts.kuleuven.be.ijcm13/files/uploads/inline_images/glossy_3d_blue_arrow_left.png">
            <a:hlinkClick r:id="rId3" action="ppaction://hlinksldjump"/>
          </p:cNvPr>
          <p:cNvPicPr>
            <a:picLocks noChangeAspect="1" noChangeArrowheads="1"/>
          </p:cNvPicPr>
          <p:nvPr/>
        </p:nvPicPr>
        <p:blipFill>
          <a:blip r:embed="rId4"/>
          <a:srcRect/>
          <a:stretch>
            <a:fillRect/>
          </a:stretch>
        </p:blipFill>
        <p:spPr bwMode="auto">
          <a:xfrm>
            <a:off x="0" y="4953000"/>
            <a:ext cx="1905000" cy="1905000"/>
          </a:xfrm>
          <a:prstGeom prst="rect">
            <a:avLst/>
          </a:prstGeom>
          <a:noFill/>
        </p:spPr>
      </p:pic>
    </p:spTree>
    <p:extLst>
      <p:ext uri="{BB962C8B-B14F-4D97-AF65-F5344CB8AC3E}">
        <p14:creationId xmlns:p14="http://schemas.microsoft.com/office/powerpoint/2010/main" val="411242115"/>
      </p:ext>
    </p:extLst>
  </p:cSld>
  <p:clrMapOvr>
    <a:masterClrMapping/>
  </p:clrMapOvr>
  <p:transition advClick="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r>
              <a:rPr lang="ar-SA" dirty="0" smtClean="0"/>
              <a:t/>
            </a:r>
            <a:br>
              <a:rPr lang="ar-SA" dirty="0" smtClean="0"/>
            </a:br>
            <a:endParaRPr lang="ar-SA" dirty="0" smtClean="0"/>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4" name="مربع نص 3"/>
          <p:cNvSpPr txBox="1"/>
          <p:nvPr/>
        </p:nvSpPr>
        <p:spPr>
          <a:xfrm>
            <a:off x="1828800" y="0"/>
            <a:ext cx="7315200" cy="5447645"/>
          </a:xfrm>
          <a:prstGeom prst="rect">
            <a:avLst/>
          </a:prstGeom>
          <a:noFill/>
        </p:spPr>
        <p:txBody>
          <a:bodyPr wrap="square" rtlCol="1">
            <a:spAutoFit/>
          </a:bodyPr>
          <a:lstStyle/>
          <a:p>
            <a:r>
              <a:rPr lang="ar-SA" sz="4800" dirty="0" smtClean="0">
                <a:solidFill>
                  <a:srgbClr val="17375E"/>
                </a:solidFill>
                <a:cs typeface="DecoType Naskh Variants" pitchFamily="2" charset="-78"/>
              </a:rPr>
              <a:t>- تعريف (د.جوران  </a:t>
            </a:r>
            <a:r>
              <a:rPr lang="en-US" sz="4800" i="1" dirty="0" err="1" smtClean="0">
                <a:solidFill>
                  <a:srgbClr val="17375E"/>
                </a:solidFill>
                <a:latin typeface="Gabriola" pitchFamily="82" charset="0"/>
              </a:rPr>
              <a:t>Juran</a:t>
            </a:r>
            <a:r>
              <a:rPr lang="en-US" sz="4800" i="1" dirty="0" smtClean="0">
                <a:solidFill>
                  <a:srgbClr val="17375E"/>
                </a:solidFill>
                <a:latin typeface="Gabriola" pitchFamily="82" charset="0"/>
              </a:rPr>
              <a:t> </a:t>
            </a:r>
            <a:r>
              <a:rPr lang="ar-SA" sz="4800" dirty="0" smtClean="0">
                <a:solidFill>
                  <a:srgbClr val="17375E"/>
                </a:solidFill>
                <a:cs typeface="DecoType Naskh Variants" pitchFamily="2" charset="-78"/>
              </a:rPr>
              <a:t>عام 1974م): ("الجودة هي الملائمة للاستعمال </a:t>
            </a:r>
            <a:r>
              <a:rPr lang="en-US" sz="5400" i="1" dirty="0" smtClean="0">
                <a:solidFill>
                  <a:srgbClr val="17375E"/>
                </a:solidFill>
                <a:latin typeface="Gabriola" pitchFamily="82" charset="0"/>
              </a:rPr>
              <a:t>Quality is fitness for use</a:t>
            </a:r>
            <a:r>
              <a:rPr lang="en-US" sz="4800" dirty="0" smtClean="0">
                <a:solidFill>
                  <a:srgbClr val="17375E"/>
                </a:solidFill>
                <a:cs typeface="DecoType Naskh Variants" pitchFamily="2" charset="-78"/>
              </a:rPr>
              <a:t>"، </a:t>
            </a:r>
            <a:r>
              <a:rPr lang="ar-SA" sz="4800" dirty="0" smtClean="0">
                <a:solidFill>
                  <a:srgbClr val="17375E"/>
                </a:solidFill>
                <a:cs typeface="DecoType Naskh Variants" pitchFamily="2" charset="-78"/>
              </a:rPr>
              <a:t>أي انه كلما كانت الخدمة أو السلعة المصنّعة ملائمة لاستخدام المستهلك، كلما كانت جيدة. وهو الذي يجعل الجودة أكثر قرباً من المستفيد الذي يقوم بالاستعمال.</a:t>
            </a:r>
          </a:p>
        </p:txBody>
      </p:sp>
      <p:pic>
        <p:nvPicPr>
          <p:cNvPr id="32770" name="Picture 2" descr="https://qualitycontrolarticles.files.wordpress.com/2011/09/0604nd_juran.jpg"/>
          <p:cNvPicPr>
            <a:picLocks noChangeAspect="1" noChangeArrowheads="1"/>
          </p:cNvPicPr>
          <p:nvPr/>
        </p:nvPicPr>
        <p:blipFill>
          <a:blip r:embed="rId2"/>
          <a:srcRect/>
          <a:stretch>
            <a:fillRect/>
          </a:stretch>
        </p:blipFill>
        <p:spPr bwMode="auto">
          <a:xfrm>
            <a:off x="0" y="0"/>
            <a:ext cx="2209800" cy="3390465"/>
          </a:xfrm>
          <a:prstGeom prst="rect">
            <a:avLst/>
          </a:prstGeom>
          <a:noFill/>
        </p:spPr>
      </p:pic>
      <p:pic>
        <p:nvPicPr>
          <p:cNvPr id="2" name="Picture 2" descr="http://image.slidesharecdn.com/pqmfinal3rdsem-140123060139-phpapp01/95/philosophies-of-quality-demings-and-jurans-philosophies-14-638.jpg?cb=1390457539"/>
          <p:cNvPicPr>
            <a:picLocks noChangeAspect="1" noChangeArrowheads="1"/>
          </p:cNvPicPr>
          <p:nvPr/>
        </p:nvPicPr>
        <p:blipFill>
          <a:blip r:embed="rId3" cstate="print"/>
          <a:srcRect/>
          <a:stretch>
            <a:fillRect/>
          </a:stretch>
        </p:blipFill>
        <p:spPr bwMode="auto">
          <a:xfrm>
            <a:off x="2955315" y="5014912"/>
            <a:ext cx="2454885" cy="1843088"/>
          </a:xfrm>
          <a:prstGeom prst="rect">
            <a:avLst/>
          </a:prstGeom>
          <a:noFill/>
        </p:spPr>
      </p:pic>
      <p:pic>
        <p:nvPicPr>
          <p:cNvPr id="7" name="Picture 10" descr="http://japanologie.arts.kuleuven.be/lab/sites/japanologie.arts.kuleuven.be.ijcm13/files/uploads/inline_images/glossy_3d_blue_arrow_left.png">
            <a:hlinkClick r:id="rId4" action="ppaction://hlinksldjump"/>
          </p:cNvPr>
          <p:cNvPicPr>
            <a:picLocks noChangeAspect="1" noChangeArrowheads="1"/>
          </p:cNvPicPr>
          <p:nvPr/>
        </p:nvPicPr>
        <p:blipFill>
          <a:blip r:embed="rId5"/>
          <a:srcRect/>
          <a:stretch>
            <a:fillRect/>
          </a:stretch>
        </p:blipFill>
        <p:spPr bwMode="auto">
          <a:xfrm>
            <a:off x="0" y="4953000"/>
            <a:ext cx="1905000" cy="1905000"/>
          </a:xfrm>
          <a:prstGeom prst="rect">
            <a:avLst/>
          </a:prstGeom>
          <a:noFill/>
        </p:spPr>
      </p:pic>
    </p:spTree>
  </p:cSld>
  <p:clrMapOvr>
    <a:masterClrMapping/>
  </p:clrMapOvr>
  <p:transition advClick="0"/>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5" name="مربع نص 4"/>
          <p:cNvSpPr txBox="1"/>
          <p:nvPr/>
        </p:nvSpPr>
        <p:spPr>
          <a:xfrm>
            <a:off x="0" y="0"/>
            <a:ext cx="9144000" cy="1323439"/>
          </a:xfrm>
          <a:prstGeom prst="rect">
            <a:avLst/>
          </a:prstGeom>
          <a:noFill/>
        </p:spPr>
        <p:txBody>
          <a:bodyPr wrap="square" rtlCol="1">
            <a:spAutoFit/>
          </a:bodyPr>
          <a:lstStyle/>
          <a:p>
            <a:pPr algn="ctr">
              <a:buFont typeface="Wingdings" pitchFamily="2" charset="2"/>
              <a:buChar char=""/>
            </a:pPr>
            <a:r>
              <a:rPr lang="ar-SA" sz="8000" dirty="0" smtClean="0">
                <a:solidFill>
                  <a:srgbClr val="90B6E4"/>
                </a:solidFill>
                <a:cs typeface="DecoType Naskh Variants" pitchFamily="2" charset="-78"/>
              </a:rPr>
              <a:t>الاهتمام بالموارد البشرية</a:t>
            </a:r>
          </a:p>
        </p:txBody>
      </p:sp>
      <p:pic>
        <p:nvPicPr>
          <p:cNvPr id="88066" name="Picture 2" descr="http://www.kaqa.org.sa/ar-sa/Media/articles/PublishingImages/Pages/%D8%A7%D9%84%D9%85%D9%81%D9%87%D9%88%D9%85-%D8%A7%D9%84%D8%AD%D8%AF%D9%8A%D8%AB-%D9%84%D9%84%D8%A7%D9%87%D8%AA%D9%85%D8%A7%D9%85-%D8%A8%D8%A7%D9%84%D9%85%D9%88%D8%A7%D8%B1%D8%AF-%D8%A7%D9%84%D8%A8%D8%B4%D8%B1%D9%8A%D8%A9/6938044.jpg"/>
          <p:cNvPicPr>
            <a:picLocks noChangeAspect="1" noChangeArrowheads="1"/>
          </p:cNvPicPr>
          <p:nvPr/>
        </p:nvPicPr>
        <p:blipFill>
          <a:blip r:embed="rId2">
            <a:clrChange>
              <a:clrFrom>
                <a:srgbClr val="FEFEFE"/>
              </a:clrFrom>
              <a:clrTo>
                <a:srgbClr val="FEFEFE">
                  <a:alpha val="0"/>
                </a:srgbClr>
              </a:clrTo>
            </a:clrChange>
          </a:blip>
          <a:srcRect/>
          <a:stretch>
            <a:fillRect/>
          </a:stretch>
        </p:blipFill>
        <p:spPr bwMode="auto">
          <a:xfrm>
            <a:off x="228600" y="990600"/>
            <a:ext cx="3048000" cy="2067572"/>
          </a:xfrm>
          <a:prstGeom prst="rect">
            <a:avLst/>
          </a:prstGeom>
          <a:noFill/>
        </p:spPr>
      </p:pic>
      <p:sp>
        <p:nvSpPr>
          <p:cNvPr id="7" name="مستطيل 6"/>
          <p:cNvSpPr/>
          <p:nvPr/>
        </p:nvSpPr>
        <p:spPr>
          <a:xfrm>
            <a:off x="0" y="1828800"/>
            <a:ext cx="8610600" cy="646331"/>
          </a:xfrm>
          <a:prstGeom prst="rect">
            <a:avLst/>
          </a:prstGeom>
        </p:spPr>
        <p:txBody>
          <a:bodyPr wrap="square">
            <a:spAutoFit/>
          </a:bodyPr>
          <a:lstStyle/>
          <a:p>
            <a:pPr algn="just">
              <a:buFont typeface="Wingdings" pitchFamily="2" charset="2"/>
              <a:buChar char=""/>
            </a:pPr>
            <a:r>
              <a:rPr lang="ar-SA" sz="3600" dirty="0" smtClean="0">
                <a:solidFill>
                  <a:srgbClr val="17375E"/>
                </a:solidFill>
                <a:cs typeface="DecoType Naskh Variants" pitchFamily="2" charset="-78"/>
              </a:rPr>
              <a:t> </a:t>
            </a:r>
            <a:r>
              <a:rPr lang="ar-SA" sz="3600" dirty="0" smtClean="0">
                <a:solidFill>
                  <a:srgbClr val="90B6E4"/>
                </a:solidFill>
                <a:cs typeface="DecoType Naskh Variants" pitchFamily="2" charset="-78"/>
              </a:rPr>
              <a:t>تابع</a:t>
            </a:r>
            <a:r>
              <a:rPr lang="ar-SA" sz="3600" dirty="0" smtClean="0">
                <a:solidFill>
                  <a:srgbClr val="17375E"/>
                </a:solidFill>
                <a:cs typeface="DecoType Naskh Variants" pitchFamily="2" charset="-78"/>
              </a:rPr>
              <a:t> نظام التدريب والتطوير</a:t>
            </a:r>
            <a:r>
              <a:rPr lang="ar-SA" dirty="0" smtClean="0"/>
              <a:t> </a:t>
            </a:r>
            <a:endParaRPr lang="ar-SA" dirty="0"/>
          </a:p>
        </p:txBody>
      </p:sp>
      <p:sp>
        <p:nvSpPr>
          <p:cNvPr id="8" name="مستطيل 7"/>
          <p:cNvSpPr/>
          <p:nvPr/>
        </p:nvSpPr>
        <p:spPr>
          <a:xfrm>
            <a:off x="0" y="1074003"/>
            <a:ext cx="8839200" cy="830997"/>
          </a:xfrm>
          <a:prstGeom prst="rect">
            <a:avLst/>
          </a:prstGeom>
        </p:spPr>
        <p:txBody>
          <a:bodyPr wrap="square">
            <a:spAutoFit/>
          </a:bodyPr>
          <a:lstStyle/>
          <a:p>
            <a:pPr algn="just"/>
            <a:r>
              <a:rPr lang="ar-SA" sz="4800" dirty="0" smtClean="0">
                <a:solidFill>
                  <a:srgbClr val="17375E"/>
                </a:solidFill>
                <a:cs typeface="DecoType Naskh Variants" pitchFamily="2" charset="-78"/>
              </a:rPr>
              <a:t>نظم إدارة الموارد البشرية</a:t>
            </a:r>
          </a:p>
        </p:txBody>
      </p:sp>
      <p:sp>
        <p:nvSpPr>
          <p:cNvPr id="9" name="مستطيل 8"/>
          <p:cNvSpPr/>
          <p:nvPr/>
        </p:nvSpPr>
        <p:spPr>
          <a:xfrm>
            <a:off x="0" y="2514600"/>
            <a:ext cx="8610600" cy="3754874"/>
          </a:xfrm>
          <a:prstGeom prst="rect">
            <a:avLst/>
          </a:prstGeom>
        </p:spPr>
        <p:txBody>
          <a:bodyPr wrap="square">
            <a:spAutoFit/>
          </a:bodyPr>
          <a:lstStyle/>
          <a:p>
            <a:pPr algn="just"/>
            <a:r>
              <a:rPr lang="ar-SA" sz="2800" dirty="0" smtClean="0">
                <a:solidFill>
                  <a:srgbClr val="17375E"/>
                </a:solidFill>
                <a:cs typeface="DecoType Naskh Variants" pitchFamily="2" charset="-78"/>
              </a:rPr>
              <a:t>خطوات إعداد ملف  النظام لتدريب وتطوير العاملين على ما يلي:</a:t>
            </a:r>
          </a:p>
          <a:p>
            <a:pPr algn="just">
              <a:buFont typeface="Courier New" pitchFamily="49" charset="0"/>
              <a:buChar char="o"/>
            </a:pPr>
            <a:r>
              <a:rPr lang="ar-SA" sz="2800" dirty="0" smtClean="0">
                <a:solidFill>
                  <a:srgbClr val="17375E"/>
                </a:solidFill>
                <a:cs typeface="DecoType Naskh Variants" pitchFamily="2" charset="-78"/>
              </a:rPr>
              <a:t>  تحديد الاحتياجات التدريبية</a:t>
            </a:r>
          </a:p>
          <a:p>
            <a:pPr lvl="2" algn="just">
              <a:buFont typeface="Wingdings" pitchFamily="2" charset="2"/>
              <a:buChar char="§"/>
            </a:pPr>
            <a:r>
              <a:rPr lang="ar-SA" sz="2800" dirty="0" smtClean="0">
                <a:solidFill>
                  <a:srgbClr val="17375E"/>
                </a:solidFill>
                <a:cs typeface="DecoType Naskh Variants" pitchFamily="2" charset="-78"/>
              </a:rPr>
              <a:t>احتياجات خاصة بالمؤسسة حالية ومستقبلية</a:t>
            </a:r>
          </a:p>
          <a:p>
            <a:pPr lvl="2" algn="just">
              <a:buFont typeface="Wingdings" pitchFamily="2" charset="2"/>
              <a:buChar char="§"/>
            </a:pPr>
            <a:r>
              <a:rPr lang="ar-SA" sz="2800" dirty="0" smtClean="0">
                <a:solidFill>
                  <a:srgbClr val="17375E"/>
                </a:solidFill>
                <a:cs typeface="DecoType Naskh Variants" pitchFamily="2" charset="-78"/>
              </a:rPr>
              <a:t>احتياجات خاصة بالوظيفة من المهارات والمعارف اللازمة لأدائها</a:t>
            </a:r>
          </a:p>
          <a:p>
            <a:pPr lvl="2" algn="just">
              <a:buFont typeface="Wingdings" pitchFamily="2" charset="2"/>
              <a:buChar char="§"/>
            </a:pPr>
            <a:r>
              <a:rPr lang="ar-SA" sz="2800" dirty="0" smtClean="0">
                <a:solidFill>
                  <a:srgbClr val="17375E"/>
                </a:solidFill>
                <a:cs typeface="DecoType Naskh Variants" pitchFamily="2" charset="-78"/>
              </a:rPr>
              <a:t>احتياجات خاصة بالعاملين (لإكتساب مهارات ومعارف لازمة لأداء العمل)</a:t>
            </a:r>
          </a:p>
          <a:p>
            <a:pPr marL="0" lvl="2" algn="just">
              <a:buFont typeface="Courier New" pitchFamily="49" charset="0"/>
              <a:buChar char="o"/>
            </a:pPr>
            <a:r>
              <a:rPr lang="ar-SA" sz="2800" dirty="0" smtClean="0">
                <a:solidFill>
                  <a:srgbClr val="17375E"/>
                </a:solidFill>
                <a:cs typeface="DecoType Naskh Variants" pitchFamily="2" charset="-78"/>
              </a:rPr>
              <a:t> وضع خطة التدريب وصياغة أهدافه وتحديد البرامج التدريبية اللازمة وإعدادها وتحديد المدة اللازمة لها والمدربين ومكان التدريب وأسماء المتدربين من العاملين وطريقة التدريب</a:t>
            </a:r>
          </a:p>
          <a:p>
            <a:pPr marL="0" lvl="2" algn="just">
              <a:buFont typeface="Courier New" pitchFamily="49" charset="0"/>
              <a:buChar char="o"/>
            </a:pPr>
            <a:r>
              <a:rPr lang="ar-SA" sz="2800" dirty="0" smtClean="0">
                <a:solidFill>
                  <a:srgbClr val="17375E"/>
                </a:solidFill>
                <a:cs typeface="DecoType Naskh Variants" pitchFamily="2" charset="-78"/>
              </a:rPr>
              <a:t>تنفيذ خطة التدريب ومتابعتها.</a:t>
            </a:r>
            <a:r>
              <a:rPr lang="ar-SA" sz="1400" dirty="0" smtClean="0"/>
              <a:t> </a:t>
            </a:r>
          </a:p>
          <a:p>
            <a:pPr algn="just"/>
            <a:endParaRPr lang="ar-SA" sz="1400" dirty="0"/>
          </a:p>
        </p:txBody>
      </p:sp>
      <p:pic>
        <p:nvPicPr>
          <p:cNvPr id="10" name="Picture 10" descr="http://japanologie.arts.kuleuven.be/lab/sites/japanologie.arts.kuleuven.be.ijcm13/files/uploads/inline_images/glossy_3d_blue_arrow_left.png">
            <a:hlinkClick r:id="rId3" action="ppaction://hlinksldjump"/>
          </p:cNvPr>
          <p:cNvPicPr>
            <a:picLocks noChangeAspect="1" noChangeArrowheads="1"/>
          </p:cNvPicPr>
          <p:nvPr/>
        </p:nvPicPr>
        <p:blipFill>
          <a:blip r:embed="rId4"/>
          <a:srcRect/>
          <a:stretch>
            <a:fillRect/>
          </a:stretch>
        </p:blipFill>
        <p:spPr bwMode="auto">
          <a:xfrm>
            <a:off x="0" y="5410200"/>
            <a:ext cx="1447800" cy="1447800"/>
          </a:xfrm>
          <a:prstGeom prst="rect">
            <a:avLst/>
          </a:prstGeom>
          <a:noFill/>
        </p:spPr>
      </p:pic>
    </p:spTree>
    <p:extLst>
      <p:ext uri="{BB962C8B-B14F-4D97-AF65-F5344CB8AC3E}">
        <p14:creationId xmlns:p14="http://schemas.microsoft.com/office/powerpoint/2010/main" val="169833982"/>
      </p:ext>
    </p:extLst>
  </p:cSld>
  <p:clrMapOvr>
    <a:masterClrMapping/>
  </p:clrMapOvr>
  <p:transition advClick="0"/>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5" name="مربع نص 4"/>
          <p:cNvSpPr txBox="1"/>
          <p:nvPr/>
        </p:nvSpPr>
        <p:spPr>
          <a:xfrm>
            <a:off x="0" y="0"/>
            <a:ext cx="9144000" cy="1323439"/>
          </a:xfrm>
          <a:prstGeom prst="rect">
            <a:avLst/>
          </a:prstGeom>
          <a:noFill/>
        </p:spPr>
        <p:txBody>
          <a:bodyPr wrap="square" rtlCol="1">
            <a:spAutoFit/>
          </a:bodyPr>
          <a:lstStyle/>
          <a:p>
            <a:pPr algn="ctr">
              <a:buFont typeface="Wingdings" pitchFamily="2" charset="2"/>
              <a:buChar char=""/>
            </a:pPr>
            <a:r>
              <a:rPr lang="ar-SA" sz="8000" dirty="0" smtClean="0">
                <a:solidFill>
                  <a:srgbClr val="90B6E4"/>
                </a:solidFill>
                <a:cs typeface="DecoType Naskh Variants" pitchFamily="2" charset="-78"/>
              </a:rPr>
              <a:t>الاهتمام بالموارد البشرية</a:t>
            </a:r>
          </a:p>
        </p:txBody>
      </p:sp>
      <p:pic>
        <p:nvPicPr>
          <p:cNvPr id="88066" name="Picture 2" descr="http://www.kaqa.org.sa/ar-sa/Media/articles/PublishingImages/Pages/%D8%A7%D9%84%D9%85%D9%81%D9%87%D9%88%D9%85-%D8%A7%D9%84%D8%AD%D8%AF%D9%8A%D8%AB-%D9%84%D9%84%D8%A7%D9%87%D8%AA%D9%85%D8%A7%D9%85-%D8%A8%D8%A7%D9%84%D9%85%D9%88%D8%A7%D8%B1%D8%AF-%D8%A7%D9%84%D8%A8%D8%B4%D8%B1%D9%8A%D8%A9/6938044.jpg"/>
          <p:cNvPicPr>
            <a:picLocks noChangeAspect="1" noChangeArrowheads="1"/>
          </p:cNvPicPr>
          <p:nvPr/>
        </p:nvPicPr>
        <p:blipFill>
          <a:blip r:embed="rId2">
            <a:clrChange>
              <a:clrFrom>
                <a:srgbClr val="FEFEFE"/>
              </a:clrFrom>
              <a:clrTo>
                <a:srgbClr val="FEFEFE">
                  <a:alpha val="0"/>
                </a:srgbClr>
              </a:clrTo>
            </a:clrChange>
          </a:blip>
          <a:srcRect/>
          <a:stretch>
            <a:fillRect/>
          </a:stretch>
        </p:blipFill>
        <p:spPr bwMode="auto">
          <a:xfrm>
            <a:off x="228600" y="990600"/>
            <a:ext cx="3048000" cy="2067572"/>
          </a:xfrm>
          <a:prstGeom prst="rect">
            <a:avLst/>
          </a:prstGeom>
          <a:noFill/>
        </p:spPr>
      </p:pic>
      <p:sp>
        <p:nvSpPr>
          <p:cNvPr id="7" name="مستطيل 6"/>
          <p:cNvSpPr/>
          <p:nvPr/>
        </p:nvSpPr>
        <p:spPr>
          <a:xfrm>
            <a:off x="0" y="1981200"/>
            <a:ext cx="8610600" cy="646331"/>
          </a:xfrm>
          <a:prstGeom prst="rect">
            <a:avLst/>
          </a:prstGeom>
        </p:spPr>
        <p:txBody>
          <a:bodyPr wrap="square">
            <a:spAutoFit/>
          </a:bodyPr>
          <a:lstStyle/>
          <a:p>
            <a:pPr algn="just">
              <a:buFont typeface="Wingdings" pitchFamily="2" charset="2"/>
              <a:buChar char=""/>
            </a:pPr>
            <a:r>
              <a:rPr lang="ar-SA" sz="3600" dirty="0" smtClean="0">
                <a:solidFill>
                  <a:srgbClr val="17375E"/>
                </a:solidFill>
                <a:cs typeface="DecoType Naskh Variants" pitchFamily="2" charset="-78"/>
              </a:rPr>
              <a:t> </a:t>
            </a:r>
            <a:r>
              <a:rPr lang="ar-SA" sz="3600" dirty="0" smtClean="0">
                <a:solidFill>
                  <a:srgbClr val="90B6E4"/>
                </a:solidFill>
                <a:cs typeface="DecoType Naskh Variants" pitchFamily="2" charset="-78"/>
              </a:rPr>
              <a:t>تابع</a:t>
            </a:r>
            <a:r>
              <a:rPr lang="ar-SA" sz="3600" dirty="0" smtClean="0">
                <a:solidFill>
                  <a:srgbClr val="17375E"/>
                </a:solidFill>
                <a:cs typeface="DecoType Naskh Variants" pitchFamily="2" charset="-78"/>
              </a:rPr>
              <a:t>  نظام التدريب والتطوير</a:t>
            </a:r>
            <a:r>
              <a:rPr lang="ar-SA" dirty="0" smtClean="0"/>
              <a:t> </a:t>
            </a:r>
            <a:endParaRPr lang="ar-SA" dirty="0"/>
          </a:p>
        </p:txBody>
      </p:sp>
      <p:sp>
        <p:nvSpPr>
          <p:cNvPr id="8" name="مستطيل 7"/>
          <p:cNvSpPr/>
          <p:nvPr/>
        </p:nvSpPr>
        <p:spPr>
          <a:xfrm>
            <a:off x="0" y="1143000"/>
            <a:ext cx="8839200" cy="830997"/>
          </a:xfrm>
          <a:prstGeom prst="rect">
            <a:avLst/>
          </a:prstGeom>
        </p:spPr>
        <p:txBody>
          <a:bodyPr wrap="square">
            <a:spAutoFit/>
          </a:bodyPr>
          <a:lstStyle/>
          <a:p>
            <a:pPr algn="just"/>
            <a:r>
              <a:rPr lang="ar-SA" sz="4800" dirty="0" smtClean="0">
                <a:solidFill>
                  <a:srgbClr val="17375E"/>
                </a:solidFill>
                <a:cs typeface="DecoType Naskh Variants" pitchFamily="2" charset="-78"/>
              </a:rPr>
              <a:t>نظم إدارة الموارد البشرية</a:t>
            </a:r>
          </a:p>
        </p:txBody>
      </p:sp>
      <p:sp>
        <p:nvSpPr>
          <p:cNvPr id="9" name="مستطيل 8"/>
          <p:cNvSpPr/>
          <p:nvPr/>
        </p:nvSpPr>
        <p:spPr>
          <a:xfrm>
            <a:off x="0" y="2667000"/>
            <a:ext cx="8610600" cy="2893100"/>
          </a:xfrm>
          <a:prstGeom prst="rect">
            <a:avLst/>
          </a:prstGeom>
        </p:spPr>
        <p:txBody>
          <a:bodyPr wrap="square">
            <a:spAutoFit/>
          </a:bodyPr>
          <a:lstStyle/>
          <a:p>
            <a:pPr marL="0" lvl="2" algn="just">
              <a:buFont typeface="Courier New" pitchFamily="49" charset="0"/>
              <a:buChar char="o"/>
            </a:pPr>
            <a:endParaRPr lang="ar-SA" sz="2800" dirty="0" smtClean="0">
              <a:solidFill>
                <a:srgbClr val="17375E"/>
              </a:solidFill>
              <a:cs typeface="DecoType Naskh Variants" pitchFamily="2" charset="-78"/>
            </a:endParaRPr>
          </a:p>
          <a:p>
            <a:pPr marL="0" lvl="2" algn="just">
              <a:buFont typeface="Courier New" pitchFamily="49" charset="0"/>
              <a:buChar char="o"/>
            </a:pPr>
            <a:r>
              <a:rPr lang="ar-SA" sz="2800" dirty="0" smtClean="0">
                <a:solidFill>
                  <a:srgbClr val="17375E"/>
                </a:solidFill>
                <a:cs typeface="DecoType Naskh Variants" pitchFamily="2" charset="-78"/>
              </a:rPr>
              <a:t>تقييم عملية التدريب وفعاليتها وتشمل:</a:t>
            </a:r>
          </a:p>
          <a:p>
            <a:pPr marL="914400" lvl="4" algn="just">
              <a:buFont typeface="Wingdings" pitchFamily="2" charset="2"/>
              <a:buChar char="§"/>
            </a:pPr>
            <a:r>
              <a:rPr lang="ar-SA" sz="2800" dirty="0">
                <a:solidFill>
                  <a:srgbClr val="17375E"/>
                </a:solidFill>
                <a:cs typeface="DecoType Naskh Variants" pitchFamily="2" charset="-78"/>
              </a:rPr>
              <a:t>تقييم  </a:t>
            </a:r>
            <a:r>
              <a:rPr lang="ar-SA" sz="2800" dirty="0" smtClean="0">
                <a:solidFill>
                  <a:srgbClr val="17375E"/>
                </a:solidFill>
                <a:cs typeface="DecoType Naskh Variants" pitchFamily="2" charset="-78"/>
              </a:rPr>
              <a:t>جميع الأنشطة السابقة للتدريب (</a:t>
            </a:r>
            <a:r>
              <a:rPr lang="ar-SA" dirty="0" smtClean="0">
                <a:solidFill>
                  <a:srgbClr val="17375E"/>
                </a:solidFill>
                <a:cs typeface="DecoType Naskh Variants" pitchFamily="2" charset="-78"/>
              </a:rPr>
              <a:t>طريقة تحديد الإحتياجات التدريبية – والخطة التدريبية </a:t>
            </a:r>
            <a:r>
              <a:rPr lang="ar-SA" sz="2800" dirty="0" smtClean="0">
                <a:solidFill>
                  <a:srgbClr val="17375E"/>
                </a:solidFill>
                <a:cs typeface="DecoType Naskh Variants" pitchFamily="2" charset="-78"/>
              </a:rPr>
              <a:t>)؛</a:t>
            </a:r>
          </a:p>
          <a:p>
            <a:pPr marL="914400" lvl="4" algn="just">
              <a:buFont typeface="Wingdings" pitchFamily="2" charset="2"/>
              <a:buChar char="§"/>
            </a:pPr>
            <a:r>
              <a:rPr lang="ar-SA" sz="2800" dirty="0">
                <a:solidFill>
                  <a:srgbClr val="17375E"/>
                </a:solidFill>
                <a:cs typeface="DecoType Naskh Variants" pitchFamily="2" charset="-78"/>
              </a:rPr>
              <a:t>تقييم </a:t>
            </a:r>
            <a:r>
              <a:rPr lang="ar-SA" sz="2800" dirty="0" smtClean="0">
                <a:solidFill>
                  <a:srgbClr val="17375E"/>
                </a:solidFill>
                <a:cs typeface="DecoType Naskh Variants" pitchFamily="2" charset="-78"/>
              </a:rPr>
              <a:t>طريقة تنفيذ الخطة التدريبية ومتابعتها؛</a:t>
            </a:r>
          </a:p>
          <a:p>
            <a:pPr marL="914400" lvl="4" algn="just">
              <a:buFont typeface="Wingdings" pitchFamily="2" charset="2"/>
              <a:buChar char="§"/>
            </a:pPr>
            <a:r>
              <a:rPr lang="ar-SA" sz="2800" dirty="0">
                <a:solidFill>
                  <a:srgbClr val="17375E"/>
                </a:solidFill>
                <a:cs typeface="DecoType Naskh Variants" pitchFamily="2" charset="-78"/>
              </a:rPr>
              <a:t>تقييم </a:t>
            </a:r>
            <a:r>
              <a:rPr lang="ar-SA" sz="2800" dirty="0" smtClean="0">
                <a:solidFill>
                  <a:srgbClr val="17375E"/>
                </a:solidFill>
                <a:cs typeface="DecoType Naskh Variants" pitchFamily="2" charset="-78"/>
              </a:rPr>
              <a:t>المتدربين للبرامج التدريبية ومدرب البرنامج؛</a:t>
            </a:r>
          </a:p>
          <a:p>
            <a:pPr marL="914400" lvl="4" algn="just">
              <a:buFont typeface="Wingdings" pitchFamily="2" charset="2"/>
              <a:buChar char="§"/>
            </a:pPr>
            <a:r>
              <a:rPr lang="ar-SA" sz="2800" dirty="0">
                <a:solidFill>
                  <a:srgbClr val="17375E"/>
                </a:solidFill>
                <a:cs typeface="DecoType Naskh Variants" pitchFamily="2" charset="-78"/>
              </a:rPr>
              <a:t>تقييم </a:t>
            </a:r>
            <a:r>
              <a:rPr lang="ar-SA" sz="2800" dirty="0" smtClean="0">
                <a:solidFill>
                  <a:srgbClr val="17375E"/>
                </a:solidFill>
                <a:cs typeface="DecoType Naskh Variants" pitchFamily="2" charset="-78"/>
              </a:rPr>
              <a:t>اثر التدريب على العاملين بعد الانتهاء من التدريب.</a:t>
            </a:r>
            <a:r>
              <a:rPr lang="ar-SA" sz="1400" dirty="0" smtClean="0"/>
              <a:t> </a:t>
            </a:r>
          </a:p>
          <a:p>
            <a:pPr algn="just"/>
            <a:endParaRPr lang="ar-SA" sz="1400" dirty="0"/>
          </a:p>
        </p:txBody>
      </p:sp>
      <p:pic>
        <p:nvPicPr>
          <p:cNvPr id="10" name="Picture 10" descr="http://japanologie.arts.kuleuven.be/lab/sites/japanologie.arts.kuleuven.be.ijcm13/files/uploads/inline_images/glossy_3d_blue_arrow_left.png">
            <a:hlinkClick r:id="rId3" action="ppaction://hlinksldjump"/>
          </p:cNvPr>
          <p:cNvPicPr>
            <a:picLocks noChangeAspect="1" noChangeArrowheads="1"/>
          </p:cNvPicPr>
          <p:nvPr/>
        </p:nvPicPr>
        <p:blipFill>
          <a:blip r:embed="rId4"/>
          <a:srcRect/>
          <a:stretch>
            <a:fillRect/>
          </a:stretch>
        </p:blipFill>
        <p:spPr bwMode="auto">
          <a:xfrm>
            <a:off x="0" y="4953000"/>
            <a:ext cx="1905000" cy="1905000"/>
          </a:xfrm>
          <a:prstGeom prst="rect">
            <a:avLst/>
          </a:prstGeom>
          <a:noFill/>
        </p:spPr>
      </p:pic>
    </p:spTree>
    <p:extLst>
      <p:ext uri="{BB962C8B-B14F-4D97-AF65-F5344CB8AC3E}">
        <p14:creationId xmlns:p14="http://schemas.microsoft.com/office/powerpoint/2010/main" val="879714372"/>
      </p:ext>
    </p:extLst>
  </p:cSld>
  <p:clrMapOvr>
    <a:masterClrMapping/>
  </p:clrMapOvr>
  <p:transition advClick="0"/>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5" name="مربع نص 4"/>
          <p:cNvSpPr txBox="1"/>
          <p:nvPr/>
        </p:nvSpPr>
        <p:spPr>
          <a:xfrm>
            <a:off x="0" y="0"/>
            <a:ext cx="9144000" cy="1323439"/>
          </a:xfrm>
          <a:prstGeom prst="rect">
            <a:avLst/>
          </a:prstGeom>
          <a:noFill/>
        </p:spPr>
        <p:txBody>
          <a:bodyPr wrap="square" rtlCol="1">
            <a:spAutoFit/>
          </a:bodyPr>
          <a:lstStyle/>
          <a:p>
            <a:pPr algn="ctr">
              <a:buFont typeface="Wingdings" pitchFamily="2" charset="2"/>
              <a:buChar char=""/>
            </a:pPr>
            <a:r>
              <a:rPr lang="ar-SA" sz="8000" dirty="0" smtClean="0">
                <a:solidFill>
                  <a:srgbClr val="90B6E4"/>
                </a:solidFill>
                <a:cs typeface="DecoType Naskh Variants" pitchFamily="2" charset="-78"/>
              </a:rPr>
              <a:t>الاهتمام بالموارد البشرية</a:t>
            </a:r>
          </a:p>
        </p:txBody>
      </p:sp>
      <p:pic>
        <p:nvPicPr>
          <p:cNvPr id="88066" name="Picture 2" descr="http://www.kaqa.org.sa/ar-sa/Media/articles/PublishingImages/Pages/%D8%A7%D9%84%D9%85%D9%81%D9%87%D9%88%D9%85-%D8%A7%D9%84%D8%AD%D8%AF%D9%8A%D8%AB-%D9%84%D9%84%D8%A7%D9%87%D8%AA%D9%85%D8%A7%D9%85-%D8%A8%D8%A7%D9%84%D9%85%D9%88%D8%A7%D8%B1%D8%AF-%D8%A7%D9%84%D8%A8%D8%B4%D8%B1%D9%8A%D8%A9/6938044.jpg"/>
          <p:cNvPicPr>
            <a:picLocks noChangeAspect="1" noChangeArrowheads="1"/>
          </p:cNvPicPr>
          <p:nvPr/>
        </p:nvPicPr>
        <p:blipFill>
          <a:blip r:embed="rId2">
            <a:clrChange>
              <a:clrFrom>
                <a:srgbClr val="FEFEFE"/>
              </a:clrFrom>
              <a:clrTo>
                <a:srgbClr val="FEFEFE">
                  <a:alpha val="0"/>
                </a:srgbClr>
              </a:clrTo>
            </a:clrChange>
          </a:blip>
          <a:srcRect/>
          <a:stretch>
            <a:fillRect/>
          </a:stretch>
        </p:blipFill>
        <p:spPr bwMode="auto">
          <a:xfrm>
            <a:off x="228600" y="1590028"/>
            <a:ext cx="3048000" cy="2067572"/>
          </a:xfrm>
          <a:prstGeom prst="rect">
            <a:avLst/>
          </a:prstGeom>
          <a:noFill/>
        </p:spPr>
      </p:pic>
      <p:sp>
        <p:nvSpPr>
          <p:cNvPr id="7" name="مستطيل 6"/>
          <p:cNvSpPr/>
          <p:nvPr/>
        </p:nvSpPr>
        <p:spPr>
          <a:xfrm>
            <a:off x="0" y="2173069"/>
            <a:ext cx="8610600" cy="646331"/>
          </a:xfrm>
          <a:prstGeom prst="rect">
            <a:avLst/>
          </a:prstGeom>
        </p:spPr>
        <p:txBody>
          <a:bodyPr wrap="square">
            <a:spAutoFit/>
          </a:bodyPr>
          <a:lstStyle/>
          <a:p>
            <a:pPr algn="just">
              <a:buFont typeface="Wingdings" pitchFamily="2" charset="2"/>
              <a:buChar char=""/>
            </a:pPr>
            <a:r>
              <a:rPr lang="ar-SA" sz="3600" dirty="0" smtClean="0">
                <a:solidFill>
                  <a:srgbClr val="17375E"/>
                </a:solidFill>
                <a:cs typeface="DecoType Naskh Variants" pitchFamily="2" charset="-78"/>
              </a:rPr>
              <a:t>نظام تقييم الأداء</a:t>
            </a:r>
            <a:r>
              <a:rPr lang="ar-SA" dirty="0" smtClean="0"/>
              <a:t> </a:t>
            </a:r>
            <a:endParaRPr lang="ar-SA" dirty="0"/>
          </a:p>
        </p:txBody>
      </p:sp>
      <p:sp>
        <p:nvSpPr>
          <p:cNvPr id="8" name="مستطيل 7"/>
          <p:cNvSpPr/>
          <p:nvPr/>
        </p:nvSpPr>
        <p:spPr>
          <a:xfrm>
            <a:off x="0" y="1150203"/>
            <a:ext cx="8839200" cy="830997"/>
          </a:xfrm>
          <a:prstGeom prst="rect">
            <a:avLst/>
          </a:prstGeom>
        </p:spPr>
        <p:txBody>
          <a:bodyPr wrap="square">
            <a:spAutoFit/>
          </a:bodyPr>
          <a:lstStyle/>
          <a:p>
            <a:pPr algn="just"/>
            <a:r>
              <a:rPr lang="ar-SA" sz="4800" dirty="0" smtClean="0">
                <a:solidFill>
                  <a:srgbClr val="17375E"/>
                </a:solidFill>
                <a:cs typeface="DecoType Naskh Variants" pitchFamily="2" charset="-78"/>
              </a:rPr>
              <a:t>نظم إدارة الموارد البشرية</a:t>
            </a:r>
          </a:p>
        </p:txBody>
      </p:sp>
      <p:sp>
        <p:nvSpPr>
          <p:cNvPr id="9" name="مستطيل 8"/>
          <p:cNvSpPr/>
          <p:nvPr/>
        </p:nvSpPr>
        <p:spPr>
          <a:xfrm>
            <a:off x="0" y="2895600"/>
            <a:ext cx="8610600" cy="3108543"/>
          </a:xfrm>
          <a:prstGeom prst="rect">
            <a:avLst/>
          </a:prstGeom>
        </p:spPr>
        <p:txBody>
          <a:bodyPr wrap="square">
            <a:spAutoFit/>
          </a:bodyPr>
          <a:lstStyle/>
          <a:p>
            <a:pPr marL="0" lvl="2" algn="just"/>
            <a:r>
              <a:rPr lang="ar-SA" sz="2800" dirty="0" smtClean="0">
                <a:solidFill>
                  <a:srgbClr val="17375E"/>
                </a:solidFill>
                <a:cs typeface="DecoType Naskh Variants" pitchFamily="2" charset="-78"/>
              </a:rPr>
              <a:t>يحتوي نظام تقييم الأداء في المؤسسة على :</a:t>
            </a:r>
          </a:p>
          <a:p>
            <a:pPr marL="0" lvl="2" algn="just">
              <a:buFont typeface="Courier New" pitchFamily="49" charset="0"/>
              <a:buChar char="o"/>
            </a:pPr>
            <a:r>
              <a:rPr lang="ar-SA" sz="2800" dirty="0" smtClean="0">
                <a:solidFill>
                  <a:srgbClr val="17375E"/>
                </a:solidFill>
                <a:cs typeface="DecoType Naskh Variants" pitchFamily="2" charset="-78"/>
              </a:rPr>
              <a:t>وصف وظيفي موثق وتفصيلي ؛</a:t>
            </a:r>
          </a:p>
          <a:p>
            <a:pPr marL="0" lvl="2" algn="just">
              <a:buFont typeface="Courier New" pitchFamily="49" charset="0"/>
              <a:buChar char="o"/>
            </a:pPr>
            <a:r>
              <a:rPr lang="ar-SA" sz="2800" dirty="0" smtClean="0">
                <a:solidFill>
                  <a:srgbClr val="17375E"/>
                </a:solidFill>
                <a:cs typeface="DecoType Naskh Variants" pitchFamily="2" charset="-78"/>
              </a:rPr>
              <a:t>متطلبات أداء الوظيفة والعمليات؛ </a:t>
            </a:r>
          </a:p>
          <a:p>
            <a:pPr marL="0" lvl="2" algn="just">
              <a:buFont typeface="Courier New" pitchFamily="49" charset="0"/>
              <a:buChar char="o"/>
            </a:pPr>
            <a:r>
              <a:rPr lang="ar-SA" sz="2800" dirty="0" smtClean="0">
                <a:solidFill>
                  <a:srgbClr val="17375E"/>
                </a:solidFill>
                <a:cs typeface="DecoType Naskh Variants" pitchFamily="2" charset="-78"/>
              </a:rPr>
              <a:t>الصفات والمهارات التي يلزم توفرها بالموظف لأداء الوظيفة؛</a:t>
            </a:r>
          </a:p>
          <a:p>
            <a:pPr marL="0" lvl="2" algn="just">
              <a:buFont typeface="Courier New" pitchFamily="49" charset="0"/>
              <a:buChar char="o"/>
            </a:pPr>
            <a:r>
              <a:rPr lang="ar-SA" sz="2800" dirty="0" smtClean="0">
                <a:solidFill>
                  <a:srgbClr val="17375E"/>
                </a:solidFill>
                <a:cs typeface="DecoType Naskh Variants" pitchFamily="2" charset="-78"/>
              </a:rPr>
              <a:t>آلية إبلاغ الموظف مسبقاً بأهداف الأداء وخطط العمل ومؤشرات الأداء المطلوبة منه (يومية – إسبوعية – شهرية ) والتي على اساسها يتم تقييمه؛</a:t>
            </a:r>
          </a:p>
          <a:p>
            <a:pPr marL="0" lvl="2" algn="just">
              <a:buFont typeface="Courier New" pitchFamily="49" charset="0"/>
              <a:buChar char="o"/>
            </a:pPr>
            <a:endParaRPr lang="ar-SA" sz="2800" dirty="0" smtClean="0">
              <a:solidFill>
                <a:srgbClr val="17375E"/>
              </a:solidFill>
              <a:cs typeface="DecoType Naskh Variants" pitchFamily="2" charset="-78"/>
            </a:endParaRPr>
          </a:p>
        </p:txBody>
      </p:sp>
      <p:pic>
        <p:nvPicPr>
          <p:cNvPr id="10" name="Picture 10" descr="http://japanologie.arts.kuleuven.be/lab/sites/japanologie.arts.kuleuven.be.ijcm13/files/uploads/inline_images/glossy_3d_blue_arrow_left.png">
            <a:hlinkClick r:id="rId3" action="ppaction://hlinksldjump"/>
          </p:cNvPr>
          <p:cNvPicPr>
            <a:picLocks noChangeAspect="1" noChangeArrowheads="1"/>
          </p:cNvPicPr>
          <p:nvPr/>
        </p:nvPicPr>
        <p:blipFill>
          <a:blip r:embed="rId4"/>
          <a:srcRect/>
          <a:stretch>
            <a:fillRect/>
          </a:stretch>
        </p:blipFill>
        <p:spPr bwMode="auto">
          <a:xfrm>
            <a:off x="0" y="4953000"/>
            <a:ext cx="1905000" cy="1905000"/>
          </a:xfrm>
          <a:prstGeom prst="rect">
            <a:avLst/>
          </a:prstGeom>
          <a:noFill/>
        </p:spPr>
      </p:pic>
    </p:spTree>
    <p:extLst>
      <p:ext uri="{BB962C8B-B14F-4D97-AF65-F5344CB8AC3E}">
        <p14:creationId xmlns:p14="http://schemas.microsoft.com/office/powerpoint/2010/main" val="3991119406"/>
      </p:ext>
    </p:extLst>
  </p:cSld>
  <p:clrMapOvr>
    <a:masterClrMapping/>
  </p:clrMapOvr>
  <p:transition advClick="0"/>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5" name="مربع نص 4"/>
          <p:cNvSpPr txBox="1"/>
          <p:nvPr/>
        </p:nvSpPr>
        <p:spPr>
          <a:xfrm>
            <a:off x="0" y="0"/>
            <a:ext cx="9144000" cy="1323439"/>
          </a:xfrm>
          <a:prstGeom prst="rect">
            <a:avLst/>
          </a:prstGeom>
          <a:noFill/>
        </p:spPr>
        <p:txBody>
          <a:bodyPr wrap="square" rtlCol="1">
            <a:spAutoFit/>
          </a:bodyPr>
          <a:lstStyle/>
          <a:p>
            <a:pPr algn="ctr">
              <a:buFont typeface="Wingdings" pitchFamily="2" charset="2"/>
              <a:buChar char=""/>
            </a:pPr>
            <a:r>
              <a:rPr lang="ar-SA" sz="8000" dirty="0" smtClean="0">
                <a:solidFill>
                  <a:srgbClr val="90B6E4"/>
                </a:solidFill>
                <a:cs typeface="DecoType Naskh Variants" pitchFamily="2" charset="-78"/>
              </a:rPr>
              <a:t>الاهتمام بالموارد البشرية</a:t>
            </a:r>
          </a:p>
        </p:txBody>
      </p:sp>
      <p:pic>
        <p:nvPicPr>
          <p:cNvPr id="88066" name="Picture 2" descr="http://www.kaqa.org.sa/ar-sa/Media/articles/PublishingImages/Pages/%D8%A7%D9%84%D9%85%D9%81%D9%87%D9%88%D9%85-%D8%A7%D9%84%D8%AD%D8%AF%D9%8A%D8%AB-%D9%84%D9%84%D8%A7%D9%87%D8%AA%D9%85%D8%A7%D9%85-%D8%A8%D8%A7%D9%84%D9%85%D9%88%D8%A7%D8%B1%D8%AF-%D8%A7%D9%84%D8%A8%D8%B4%D8%B1%D9%8A%D8%A9/6938044.jpg"/>
          <p:cNvPicPr>
            <a:picLocks noChangeAspect="1" noChangeArrowheads="1"/>
          </p:cNvPicPr>
          <p:nvPr/>
        </p:nvPicPr>
        <p:blipFill>
          <a:blip r:embed="rId2">
            <a:clrChange>
              <a:clrFrom>
                <a:srgbClr val="FEFEFE"/>
              </a:clrFrom>
              <a:clrTo>
                <a:srgbClr val="FEFEFE">
                  <a:alpha val="0"/>
                </a:srgbClr>
              </a:clrTo>
            </a:clrChange>
          </a:blip>
          <a:srcRect/>
          <a:stretch>
            <a:fillRect/>
          </a:stretch>
        </p:blipFill>
        <p:spPr bwMode="auto">
          <a:xfrm>
            <a:off x="228600" y="1361428"/>
            <a:ext cx="3048000" cy="2067572"/>
          </a:xfrm>
          <a:prstGeom prst="rect">
            <a:avLst/>
          </a:prstGeom>
          <a:noFill/>
        </p:spPr>
      </p:pic>
      <p:sp>
        <p:nvSpPr>
          <p:cNvPr id="7" name="مستطيل 6"/>
          <p:cNvSpPr/>
          <p:nvPr/>
        </p:nvSpPr>
        <p:spPr>
          <a:xfrm>
            <a:off x="0" y="1868269"/>
            <a:ext cx="8610600" cy="646331"/>
          </a:xfrm>
          <a:prstGeom prst="rect">
            <a:avLst/>
          </a:prstGeom>
        </p:spPr>
        <p:txBody>
          <a:bodyPr wrap="square">
            <a:spAutoFit/>
          </a:bodyPr>
          <a:lstStyle/>
          <a:p>
            <a:pPr algn="just">
              <a:buFont typeface="Wingdings" pitchFamily="2" charset="2"/>
              <a:buChar char=""/>
            </a:pPr>
            <a:r>
              <a:rPr lang="ar-SA" sz="3600" dirty="0" smtClean="0">
                <a:solidFill>
                  <a:srgbClr val="17375E"/>
                </a:solidFill>
                <a:cs typeface="DecoType Naskh Variants" pitchFamily="2" charset="-78"/>
              </a:rPr>
              <a:t> </a:t>
            </a:r>
            <a:r>
              <a:rPr lang="ar-SA" sz="3600" dirty="0" smtClean="0">
                <a:solidFill>
                  <a:srgbClr val="90B6E4"/>
                </a:solidFill>
                <a:cs typeface="DecoType Naskh Variants" pitchFamily="2" charset="-78"/>
              </a:rPr>
              <a:t>تابع</a:t>
            </a:r>
            <a:r>
              <a:rPr lang="ar-SA" sz="3600" dirty="0" smtClean="0">
                <a:solidFill>
                  <a:srgbClr val="17375E"/>
                </a:solidFill>
                <a:cs typeface="DecoType Naskh Variants" pitchFamily="2" charset="-78"/>
              </a:rPr>
              <a:t>  نظام تقييم الأداء</a:t>
            </a:r>
            <a:r>
              <a:rPr lang="ar-SA" dirty="0" smtClean="0"/>
              <a:t> </a:t>
            </a:r>
            <a:endParaRPr lang="ar-SA" dirty="0"/>
          </a:p>
        </p:txBody>
      </p:sp>
      <p:sp>
        <p:nvSpPr>
          <p:cNvPr id="8" name="مستطيل 7"/>
          <p:cNvSpPr/>
          <p:nvPr/>
        </p:nvSpPr>
        <p:spPr>
          <a:xfrm>
            <a:off x="0" y="914400"/>
            <a:ext cx="8839200" cy="830997"/>
          </a:xfrm>
          <a:prstGeom prst="rect">
            <a:avLst/>
          </a:prstGeom>
        </p:spPr>
        <p:txBody>
          <a:bodyPr wrap="square">
            <a:spAutoFit/>
          </a:bodyPr>
          <a:lstStyle/>
          <a:p>
            <a:pPr algn="just"/>
            <a:r>
              <a:rPr lang="ar-SA" sz="4800" dirty="0" smtClean="0">
                <a:solidFill>
                  <a:srgbClr val="17375E"/>
                </a:solidFill>
                <a:cs typeface="DecoType Naskh Variants" pitchFamily="2" charset="-78"/>
              </a:rPr>
              <a:t>نظم إدارة الموارد البشرية</a:t>
            </a:r>
          </a:p>
        </p:txBody>
      </p:sp>
      <p:sp>
        <p:nvSpPr>
          <p:cNvPr id="9" name="مستطيل 8"/>
          <p:cNvSpPr/>
          <p:nvPr/>
        </p:nvSpPr>
        <p:spPr>
          <a:xfrm>
            <a:off x="0" y="2632770"/>
            <a:ext cx="8610600" cy="3539430"/>
          </a:xfrm>
          <a:prstGeom prst="rect">
            <a:avLst/>
          </a:prstGeom>
        </p:spPr>
        <p:txBody>
          <a:bodyPr wrap="square">
            <a:spAutoFit/>
          </a:bodyPr>
          <a:lstStyle/>
          <a:p>
            <a:pPr marL="0" lvl="2" algn="just"/>
            <a:r>
              <a:rPr lang="ar-SA" sz="2800" dirty="0" smtClean="0">
                <a:solidFill>
                  <a:srgbClr val="17375E"/>
                </a:solidFill>
                <a:cs typeface="DecoType Naskh Variants" pitchFamily="2" charset="-78"/>
              </a:rPr>
              <a:t>يحتوي نظام تقييم الأداء في المؤسسة على :</a:t>
            </a:r>
          </a:p>
          <a:p>
            <a:pPr marL="0" lvl="2" algn="just"/>
            <a:endParaRPr lang="ar-SA" sz="2800" dirty="0" smtClean="0">
              <a:solidFill>
                <a:srgbClr val="17375E"/>
              </a:solidFill>
              <a:cs typeface="DecoType Naskh Variants" pitchFamily="2" charset="-78"/>
            </a:endParaRPr>
          </a:p>
          <a:p>
            <a:pPr marL="0" lvl="2" algn="just">
              <a:buFont typeface="Courier New" pitchFamily="49" charset="0"/>
              <a:buChar char="o"/>
            </a:pPr>
            <a:r>
              <a:rPr lang="ar-SA" sz="2800" dirty="0" smtClean="0">
                <a:solidFill>
                  <a:srgbClr val="17375E"/>
                </a:solidFill>
                <a:cs typeface="DecoType Naskh Variants" pitchFamily="2" charset="-78"/>
              </a:rPr>
              <a:t>معايير قياس الأداء الفعّال ؛</a:t>
            </a:r>
          </a:p>
          <a:p>
            <a:pPr marL="0" lvl="2" algn="just">
              <a:buFont typeface="Courier New" pitchFamily="49" charset="0"/>
              <a:buChar char="o"/>
            </a:pPr>
            <a:r>
              <a:rPr lang="ar-SA" sz="2800" dirty="0" smtClean="0">
                <a:solidFill>
                  <a:srgbClr val="17375E"/>
                </a:solidFill>
                <a:cs typeface="DecoType Naskh Variants" pitchFamily="2" charset="-78"/>
              </a:rPr>
              <a:t>محصلة الموظف بالنسبة لهذه المعايير ونقاط القوة والنقاط التي تحتاج إلى تحسين في الأداء؛</a:t>
            </a:r>
          </a:p>
          <a:p>
            <a:pPr marL="0" lvl="2" algn="just">
              <a:buFont typeface="Courier New" pitchFamily="49" charset="0"/>
              <a:buChar char="o"/>
            </a:pPr>
            <a:r>
              <a:rPr lang="ar-SA" sz="2800" dirty="0" smtClean="0">
                <a:solidFill>
                  <a:srgbClr val="17375E"/>
                </a:solidFill>
                <a:cs typeface="DecoType Naskh Variants" pitchFamily="2" charset="-78"/>
              </a:rPr>
              <a:t>آلية لتمكين الموظف الإطلاع على تقييمه وآلية مناقشة سبل تطوير أداءه مع رئيسه المباشر  وموافقته عليه؛</a:t>
            </a:r>
          </a:p>
          <a:p>
            <a:pPr marL="0" lvl="2" algn="just">
              <a:buFont typeface="Courier New" pitchFamily="49" charset="0"/>
              <a:buChar char="o"/>
            </a:pPr>
            <a:r>
              <a:rPr lang="ar-SA" sz="2800" dirty="0" smtClean="0">
                <a:solidFill>
                  <a:srgbClr val="17375E"/>
                </a:solidFill>
                <a:cs typeface="DecoType Naskh Variants" pitchFamily="2" charset="-78"/>
              </a:rPr>
              <a:t>إجراءات موثقة ومعلنة لآلية اعتراض وطلب مراجعة تقييم العاملين ؛</a:t>
            </a:r>
          </a:p>
          <a:p>
            <a:pPr marL="0" lvl="2" algn="just">
              <a:buFont typeface="Courier New" pitchFamily="49" charset="0"/>
              <a:buChar char="o"/>
            </a:pPr>
            <a:r>
              <a:rPr lang="ar-SA" sz="2800" dirty="0" smtClean="0">
                <a:solidFill>
                  <a:srgbClr val="17375E"/>
                </a:solidFill>
                <a:cs typeface="DecoType Naskh Variants" pitchFamily="2" charset="-78"/>
              </a:rPr>
              <a:t>آلية لربط نظام تقييم الأداء بنظام للمكافآت والحوافز والتقدير.</a:t>
            </a:r>
            <a:endParaRPr lang="ar-SA" sz="1400" dirty="0"/>
          </a:p>
        </p:txBody>
      </p:sp>
      <p:pic>
        <p:nvPicPr>
          <p:cNvPr id="10" name="Picture 10" descr="http://japanologie.arts.kuleuven.be/lab/sites/japanologie.arts.kuleuven.be.ijcm13/files/uploads/inline_images/glossy_3d_blue_arrow_left.png">
            <a:hlinkClick r:id="rId3" action="ppaction://hlinksldjump"/>
          </p:cNvPr>
          <p:cNvPicPr>
            <a:picLocks noChangeAspect="1" noChangeArrowheads="1"/>
          </p:cNvPicPr>
          <p:nvPr/>
        </p:nvPicPr>
        <p:blipFill>
          <a:blip r:embed="rId4"/>
          <a:srcRect/>
          <a:stretch>
            <a:fillRect/>
          </a:stretch>
        </p:blipFill>
        <p:spPr bwMode="auto">
          <a:xfrm>
            <a:off x="0" y="4953000"/>
            <a:ext cx="1905000" cy="1905000"/>
          </a:xfrm>
          <a:prstGeom prst="rect">
            <a:avLst/>
          </a:prstGeom>
          <a:noFill/>
        </p:spPr>
      </p:pic>
    </p:spTree>
    <p:extLst>
      <p:ext uri="{BB962C8B-B14F-4D97-AF65-F5344CB8AC3E}">
        <p14:creationId xmlns:p14="http://schemas.microsoft.com/office/powerpoint/2010/main" val="1949486747"/>
      </p:ext>
    </p:extLst>
  </p:cSld>
  <p:clrMapOvr>
    <a:masterClrMapping/>
  </p:clrMapOvr>
  <p:transition advClick="0"/>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5" name="مربع نص 4"/>
          <p:cNvSpPr txBox="1"/>
          <p:nvPr/>
        </p:nvSpPr>
        <p:spPr>
          <a:xfrm>
            <a:off x="0" y="0"/>
            <a:ext cx="9144000" cy="1323439"/>
          </a:xfrm>
          <a:prstGeom prst="rect">
            <a:avLst/>
          </a:prstGeom>
          <a:noFill/>
        </p:spPr>
        <p:txBody>
          <a:bodyPr wrap="square" rtlCol="1">
            <a:spAutoFit/>
          </a:bodyPr>
          <a:lstStyle/>
          <a:p>
            <a:pPr algn="ctr">
              <a:buFont typeface="Wingdings" pitchFamily="2" charset="2"/>
              <a:buChar char=""/>
            </a:pPr>
            <a:r>
              <a:rPr lang="ar-SA" sz="8000" dirty="0" smtClean="0">
                <a:solidFill>
                  <a:srgbClr val="90B6E4"/>
                </a:solidFill>
                <a:cs typeface="DecoType Naskh Variants" pitchFamily="2" charset="-78"/>
              </a:rPr>
              <a:t>الاهتمام بالموارد البشرية</a:t>
            </a:r>
          </a:p>
        </p:txBody>
      </p:sp>
      <p:pic>
        <p:nvPicPr>
          <p:cNvPr id="88066" name="Picture 2" descr="http://www.kaqa.org.sa/ar-sa/Media/articles/PublishingImages/Pages/%D8%A7%D9%84%D9%85%D9%81%D9%87%D9%88%D9%85-%D8%A7%D9%84%D8%AD%D8%AF%D9%8A%D8%AB-%D9%84%D9%84%D8%A7%D9%87%D8%AA%D9%85%D8%A7%D9%85-%D8%A8%D8%A7%D9%84%D9%85%D9%88%D8%A7%D8%B1%D8%AF-%D8%A7%D9%84%D8%A8%D8%B4%D8%B1%D9%8A%D8%A9/6938044.jpg"/>
          <p:cNvPicPr>
            <a:picLocks noChangeAspect="1" noChangeArrowheads="1"/>
          </p:cNvPicPr>
          <p:nvPr/>
        </p:nvPicPr>
        <p:blipFill>
          <a:blip r:embed="rId2">
            <a:clrChange>
              <a:clrFrom>
                <a:srgbClr val="FEFEFE"/>
              </a:clrFrom>
              <a:clrTo>
                <a:srgbClr val="FEFEFE">
                  <a:alpha val="0"/>
                </a:srgbClr>
              </a:clrTo>
            </a:clrChange>
          </a:blip>
          <a:srcRect/>
          <a:stretch>
            <a:fillRect/>
          </a:stretch>
        </p:blipFill>
        <p:spPr bwMode="auto">
          <a:xfrm>
            <a:off x="228600" y="1295400"/>
            <a:ext cx="3048000" cy="2067572"/>
          </a:xfrm>
          <a:prstGeom prst="rect">
            <a:avLst/>
          </a:prstGeom>
          <a:noFill/>
        </p:spPr>
      </p:pic>
      <p:sp>
        <p:nvSpPr>
          <p:cNvPr id="7" name="مستطيل 6"/>
          <p:cNvSpPr/>
          <p:nvPr/>
        </p:nvSpPr>
        <p:spPr>
          <a:xfrm>
            <a:off x="0" y="2286000"/>
            <a:ext cx="8610600" cy="646331"/>
          </a:xfrm>
          <a:prstGeom prst="rect">
            <a:avLst/>
          </a:prstGeom>
        </p:spPr>
        <p:txBody>
          <a:bodyPr wrap="square">
            <a:spAutoFit/>
          </a:bodyPr>
          <a:lstStyle/>
          <a:p>
            <a:pPr algn="just">
              <a:buFont typeface="Wingdings" pitchFamily="2" charset="2"/>
              <a:buChar char=""/>
            </a:pPr>
            <a:r>
              <a:rPr lang="ar-SA" sz="3600" dirty="0" smtClean="0">
                <a:solidFill>
                  <a:srgbClr val="17375E"/>
                </a:solidFill>
                <a:cs typeface="DecoType Naskh Variants" pitchFamily="2" charset="-78"/>
              </a:rPr>
              <a:t>نظام المكافآت والحوافز</a:t>
            </a:r>
            <a:r>
              <a:rPr lang="ar-SA" dirty="0" smtClean="0"/>
              <a:t> </a:t>
            </a:r>
            <a:endParaRPr lang="ar-SA" dirty="0"/>
          </a:p>
        </p:txBody>
      </p:sp>
      <p:sp>
        <p:nvSpPr>
          <p:cNvPr id="8" name="مستطيل 7"/>
          <p:cNvSpPr/>
          <p:nvPr/>
        </p:nvSpPr>
        <p:spPr>
          <a:xfrm>
            <a:off x="0" y="1295400"/>
            <a:ext cx="8839200" cy="830997"/>
          </a:xfrm>
          <a:prstGeom prst="rect">
            <a:avLst/>
          </a:prstGeom>
        </p:spPr>
        <p:txBody>
          <a:bodyPr wrap="square">
            <a:spAutoFit/>
          </a:bodyPr>
          <a:lstStyle/>
          <a:p>
            <a:pPr algn="just"/>
            <a:r>
              <a:rPr lang="ar-SA" sz="4800" dirty="0" smtClean="0">
                <a:solidFill>
                  <a:srgbClr val="17375E"/>
                </a:solidFill>
                <a:cs typeface="DecoType Naskh Variants" pitchFamily="2" charset="-78"/>
              </a:rPr>
              <a:t>نظم إدارة الموارد البشرية</a:t>
            </a:r>
          </a:p>
        </p:txBody>
      </p:sp>
      <p:sp>
        <p:nvSpPr>
          <p:cNvPr id="9" name="مستطيل 8"/>
          <p:cNvSpPr/>
          <p:nvPr/>
        </p:nvSpPr>
        <p:spPr>
          <a:xfrm>
            <a:off x="0" y="2937570"/>
            <a:ext cx="8610600" cy="2246769"/>
          </a:xfrm>
          <a:prstGeom prst="rect">
            <a:avLst/>
          </a:prstGeom>
        </p:spPr>
        <p:txBody>
          <a:bodyPr wrap="square">
            <a:spAutoFit/>
          </a:bodyPr>
          <a:lstStyle/>
          <a:p>
            <a:pPr marL="0" lvl="2" algn="just"/>
            <a:r>
              <a:rPr lang="ar-SA" sz="2800" dirty="0" smtClean="0">
                <a:solidFill>
                  <a:srgbClr val="17375E"/>
                </a:solidFill>
                <a:cs typeface="DecoType Naskh Variants" pitchFamily="2" charset="-78"/>
              </a:rPr>
              <a:t>يحتوي نظام المكافآت والحوافز في المؤسسة على :</a:t>
            </a:r>
          </a:p>
          <a:p>
            <a:pPr marL="0" lvl="2" algn="just"/>
            <a:endParaRPr lang="ar-SA" sz="2800" dirty="0" smtClean="0">
              <a:solidFill>
                <a:srgbClr val="17375E"/>
              </a:solidFill>
              <a:cs typeface="DecoType Naskh Variants" pitchFamily="2" charset="-78"/>
            </a:endParaRPr>
          </a:p>
          <a:p>
            <a:pPr marL="0" lvl="2" algn="just">
              <a:buFont typeface="Courier New" pitchFamily="49" charset="0"/>
              <a:buChar char="o"/>
            </a:pPr>
            <a:r>
              <a:rPr lang="ar-SA" sz="2800" dirty="0" smtClean="0">
                <a:solidFill>
                  <a:srgbClr val="17375E"/>
                </a:solidFill>
                <a:cs typeface="DecoType Naskh Variants" pitchFamily="2" charset="-78"/>
              </a:rPr>
              <a:t>معايير موثقة للمكافآت والحوافز (</a:t>
            </a:r>
            <a:r>
              <a:rPr lang="ar-SA" sz="1600" dirty="0" smtClean="0">
                <a:solidFill>
                  <a:srgbClr val="17375E"/>
                </a:solidFill>
                <a:cs typeface="DecoType Naskh Variants" pitchFamily="2" charset="-78"/>
              </a:rPr>
              <a:t>تعكس مقولة أحسنت لمن أحسن عمله  - ربط العلاوات الوظيفية بالتميز وليس بلأقدمية الوظيفية</a:t>
            </a:r>
            <a:r>
              <a:rPr lang="ar-SA" sz="2800" dirty="0" smtClean="0">
                <a:solidFill>
                  <a:srgbClr val="17375E"/>
                </a:solidFill>
                <a:cs typeface="DecoType Naskh Variants" pitchFamily="2" charset="-78"/>
              </a:rPr>
              <a:t>)؛</a:t>
            </a:r>
          </a:p>
          <a:p>
            <a:pPr marL="0" lvl="2" algn="just">
              <a:buFont typeface="Courier New" pitchFamily="49" charset="0"/>
              <a:buChar char="o"/>
            </a:pPr>
            <a:r>
              <a:rPr lang="ar-SA" sz="2800" dirty="0" smtClean="0">
                <a:solidFill>
                  <a:srgbClr val="17375E"/>
                </a:solidFill>
                <a:cs typeface="DecoType Naskh Variants" pitchFamily="2" charset="-78"/>
              </a:rPr>
              <a:t>أنواع الحوافز والمكافآت ماهيتها وآلية توزيعها سواء كانت مادية أو معنوية؛</a:t>
            </a:r>
          </a:p>
          <a:p>
            <a:pPr marL="0" lvl="2" algn="just">
              <a:buFont typeface="Courier New" pitchFamily="49" charset="0"/>
              <a:buChar char="o"/>
            </a:pPr>
            <a:r>
              <a:rPr lang="ar-SA" sz="2800" dirty="0" smtClean="0">
                <a:solidFill>
                  <a:srgbClr val="17375E"/>
                </a:solidFill>
                <a:cs typeface="DecoType Naskh Variants" pitchFamily="2" charset="-78"/>
              </a:rPr>
              <a:t>آلية لتقدير العاملين وفرق العمل والثناء على الإنجازات  ونسبها إليهم لاستمرارية الولاء.</a:t>
            </a:r>
            <a:endParaRPr lang="ar-SA" sz="1400" dirty="0"/>
          </a:p>
        </p:txBody>
      </p:sp>
      <p:pic>
        <p:nvPicPr>
          <p:cNvPr id="10" name="Picture 10" descr="http://japanologie.arts.kuleuven.be/lab/sites/japanologie.arts.kuleuven.be.ijcm13/files/uploads/inline_images/glossy_3d_blue_arrow_left.png">
            <a:hlinkClick r:id="rId3" action="ppaction://hlinksldjump"/>
          </p:cNvPr>
          <p:cNvPicPr>
            <a:picLocks noChangeAspect="1" noChangeArrowheads="1"/>
          </p:cNvPicPr>
          <p:nvPr/>
        </p:nvPicPr>
        <p:blipFill>
          <a:blip r:embed="rId4"/>
          <a:srcRect/>
          <a:stretch>
            <a:fillRect/>
          </a:stretch>
        </p:blipFill>
        <p:spPr bwMode="auto">
          <a:xfrm>
            <a:off x="0" y="4953000"/>
            <a:ext cx="1905000" cy="1905000"/>
          </a:xfrm>
          <a:prstGeom prst="rect">
            <a:avLst/>
          </a:prstGeom>
          <a:noFill/>
        </p:spPr>
      </p:pic>
    </p:spTree>
    <p:extLst>
      <p:ext uri="{BB962C8B-B14F-4D97-AF65-F5344CB8AC3E}">
        <p14:creationId xmlns:p14="http://schemas.microsoft.com/office/powerpoint/2010/main" val="803953164"/>
      </p:ext>
    </p:extLst>
  </p:cSld>
  <p:clrMapOvr>
    <a:masterClrMapping/>
  </p:clrMapOvr>
  <p:transition advClick="0"/>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5" name="مربع نص 4"/>
          <p:cNvSpPr txBox="1"/>
          <p:nvPr/>
        </p:nvSpPr>
        <p:spPr>
          <a:xfrm>
            <a:off x="0" y="0"/>
            <a:ext cx="9144000" cy="1323439"/>
          </a:xfrm>
          <a:prstGeom prst="rect">
            <a:avLst/>
          </a:prstGeom>
          <a:noFill/>
        </p:spPr>
        <p:txBody>
          <a:bodyPr wrap="square" rtlCol="1">
            <a:spAutoFit/>
          </a:bodyPr>
          <a:lstStyle/>
          <a:p>
            <a:pPr algn="ctr">
              <a:buFont typeface="Wingdings" pitchFamily="2" charset="2"/>
              <a:buChar char=""/>
            </a:pPr>
            <a:r>
              <a:rPr lang="ar-SA" sz="8000" dirty="0" smtClean="0">
                <a:solidFill>
                  <a:srgbClr val="90B6E4"/>
                </a:solidFill>
                <a:cs typeface="DecoType Naskh Variants" pitchFamily="2" charset="-78"/>
              </a:rPr>
              <a:t>الاهتمام بالموارد البشرية</a:t>
            </a:r>
          </a:p>
        </p:txBody>
      </p:sp>
      <p:pic>
        <p:nvPicPr>
          <p:cNvPr id="88066" name="Picture 2" descr="http://www.kaqa.org.sa/ar-sa/Media/articles/PublishingImages/Pages/%D8%A7%D9%84%D9%85%D9%81%D9%87%D9%88%D9%85-%D8%A7%D9%84%D8%AD%D8%AF%D9%8A%D8%AB-%D9%84%D9%84%D8%A7%D9%87%D8%AA%D9%85%D8%A7%D9%85-%D8%A8%D8%A7%D9%84%D9%85%D9%88%D8%A7%D8%B1%D8%AF-%D8%A7%D9%84%D8%A8%D8%B4%D8%B1%D9%8A%D8%A9/6938044.jpg"/>
          <p:cNvPicPr>
            <a:picLocks noChangeAspect="1" noChangeArrowheads="1"/>
          </p:cNvPicPr>
          <p:nvPr/>
        </p:nvPicPr>
        <p:blipFill>
          <a:blip r:embed="rId2">
            <a:clrChange>
              <a:clrFrom>
                <a:srgbClr val="FEFEFE"/>
              </a:clrFrom>
              <a:clrTo>
                <a:srgbClr val="FEFEFE">
                  <a:alpha val="0"/>
                </a:srgbClr>
              </a:clrTo>
            </a:clrChange>
          </a:blip>
          <a:srcRect/>
          <a:stretch>
            <a:fillRect/>
          </a:stretch>
        </p:blipFill>
        <p:spPr bwMode="auto">
          <a:xfrm>
            <a:off x="0" y="1066800"/>
            <a:ext cx="3048000" cy="2067572"/>
          </a:xfrm>
          <a:prstGeom prst="rect">
            <a:avLst/>
          </a:prstGeom>
          <a:noFill/>
        </p:spPr>
      </p:pic>
      <p:sp>
        <p:nvSpPr>
          <p:cNvPr id="7" name="مستطيل 6"/>
          <p:cNvSpPr/>
          <p:nvPr/>
        </p:nvSpPr>
        <p:spPr>
          <a:xfrm>
            <a:off x="0" y="2286000"/>
            <a:ext cx="8610600" cy="646331"/>
          </a:xfrm>
          <a:prstGeom prst="rect">
            <a:avLst/>
          </a:prstGeom>
        </p:spPr>
        <p:txBody>
          <a:bodyPr wrap="square">
            <a:spAutoFit/>
          </a:bodyPr>
          <a:lstStyle/>
          <a:p>
            <a:pPr algn="just">
              <a:buFont typeface="Wingdings" pitchFamily="2" charset="2"/>
              <a:buChar char=""/>
            </a:pPr>
            <a:r>
              <a:rPr lang="ar-SA" sz="3600" dirty="0" smtClean="0">
                <a:solidFill>
                  <a:srgbClr val="17375E"/>
                </a:solidFill>
                <a:cs typeface="DecoType Naskh Variants" pitchFamily="2" charset="-78"/>
              </a:rPr>
              <a:t>نظام الاتصالات</a:t>
            </a:r>
            <a:endParaRPr lang="ar-SA" dirty="0"/>
          </a:p>
        </p:txBody>
      </p:sp>
      <p:sp>
        <p:nvSpPr>
          <p:cNvPr id="8" name="مستطيل 7"/>
          <p:cNvSpPr/>
          <p:nvPr/>
        </p:nvSpPr>
        <p:spPr>
          <a:xfrm>
            <a:off x="0" y="1295400"/>
            <a:ext cx="8839200" cy="830997"/>
          </a:xfrm>
          <a:prstGeom prst="rect">
            <a:avLst/>
          </a:prstGeom>
        </p:spPr>
        <p:txBody>
          <a:bodyPr wrap="square">
            <a:spAutoFit/>
          </a:bodyPr>
          <a:lstStyle/>
          <a:p>
            <a:pPr algn="just"/>
            <a:r>
              <a:rPr lang="ar-SA" sz="4800" dirty="0" smtClean="0">
                <a:solidFill>
                  <a:srgbClr val="17375E"/>
                </a:solidFill>
                <a:cs typeface="DecoType Naskh Variants" pitchFamily="2" charset="-78"/>
              </a:rPr>
              <a:t>نظم إدارة الموارد البشرية</a:t>
            </a:r>
          </a:p>
        </p:txBody>
      </p:sp>
      <p:sp>
        <p:nvSpPr>
          <p:cNvPr id="9" name="مستطيل 8"/>
          <p:cNvSpPr/>
          <p:nvPr/>
        </p:nvSpPr>
        <p:spPr>
          <a:xfrm>
            <a:off x="0" y="2937570"/>
            <a:ext cx="8610600" cy="2246769"/>
          </a:xfrm>
          <a:prstGeom prst="rect">
            <a:avLst/>
          </a:prstGeom>
        </p:spPr>
        <p:txBody>
          <a:bodyPr wrap="square">
            <a:spAutoFit/>
          </a:bodyPr>
          <a:lstStyle/>
          <a:p>
            <a:pPr marL="0" lvl="2" algn="just"/>
            <a:r>
              <a:rPr lang="ar-SA" sz="2800" dirty="0" smtClean="0">
                <a:solidFill>
                  <a:srgbClr val="17375E"/>
                </a:solidFill>
                <a:cs typeface="DecoType Naskh Variants" pitchFamily="2" charset="-78"/>
              </a:rPr>
              <a:t>هو آلية الاتصالات بين العاملين والإدارات والوحدات داخل المؤسسة وخارجها سواءً كان هذا الاتصال </a:t>
            </a:r>
          </a:p>
          <a:p>
            <a:pPr marL="0" lvl="2" algn="just">
              <a:buFont typeface="Wingdings 2" pitchFamily="18" charset="2"/>
              <a:buChar char="ô"/>
            </a:pPr>
            <a:r>
              <a:rPr lang="ar-SA" sz="2800" dirty="0" smtClean="0">
                <a:solidFill>
                  <a:srgbClr val="17375E"/>
                </a:solidFill>
                <a:cs typeface="DecoType Naskh Variants" pitchFamily="2" charset="-78"/>
              </a:rPr>
              <a:t>مباشرا (</a:t>
            </a:r>
            <a:r>
              <a:rPr lang="ar-SA" dirty="0" smtClean="0">
                <a:solidFill>
                  <a:srgbClr val="17375E"/>
                </a:solidFill>
                <a:cs typeface="DecoType Naskh Variants" pitchFamily="2" charset="-78"/>
              </a:rPr>
              <a:t>مقابلات شخصية بين الإدارة والموظفين – إجتماعات دورية – المؤتمرات – سياسة الباب المفتوح – إجتماعات بين فرق العمل</a:t>
            </a:r>
            <a:r>
              <a:rPr lang="ar-SA" sz="2800" dirty="0" smtClean="0">
                <a:solidFill>
                  <a:srgbClr val="17375E"/>
                </a:solidFill>
                <a:cs typeface="DecoType Naskh Variants" pitchFamily="2" charset="-78"/>
              </a:rPr>
              <a:t>)</a:t>
            </a:r>
          </a:p>
          <a:p>
            <a:pPr marL="0" lvl="2" algn="just">
              <a:buFont typeface="Wingdings 2" pitchFamily="18" charset="2"/>
              <a:buChar char="ô"/>
            </a:pPr>
            <a:r>
              <a:rPr lang="ar-SA" sz="2800" dirty="0" smtClean="0">
                <a:solidFill>
                  <a:srgbClr val="17375E"/>
                </a:solidFill>
                <a:cs typeface="DecoType Naskh Variants" pitchFamily="2" charset="-78"/>
              </a:rPr>
              <a:t>أو غير مباشر (</a:t>
            </a:r>
            <a:r>
              <a:rPr lang="ar-SA" dirty="0" smtClean="0">
                <a:solidFill>
                  <a:srgbClr val="17375E"/>
                </a:solidFill>
                <a:cs typeface="DecoType Naskh Variants" pitchFamily="2" charset="-78"/>
              </a:rPr>
              <a:t>عبر الإتصال المرئي -  الإتصال المسموع – الإتصال المقروء من بريد الكتروني و لوحات الإعلانات ونشرات ومجلات  وإستبيانات و مكاتبات - الشبكة الداخلية</a:t>
            </a:r>
            <a:r>
              <a:rPr lang="ar-SA" sz="2800" dirty="0" smtClean="0">
                <a:solidFill>
                  <a:srgbClr val="17375E"/>
                </a:solidFill>
                <a:cs typeface="DecoType Naskh Variants" pitchFamily="2" charset="-78"/>
              </a:rPr>
              <a:t>)</a:t>
            </a:r>
          </a:p>
        </p:txBody>
      </p:sp>
      <p:pic>
        <p:nvPicPr>
          <p:cNvPr id="10" name="Picture 10" descr="http://japanologie.arts.kuleuven.be/lab/sites/japanologie.arts.kuleuven.be.ijcm13/files/uploads/inline_images/glossy_3d_blue_arrow_left.png">
            <a:hlinkClick r:id="rId3" action="ppaction://hlinksldjump"/>
          </p:cNvPr>
          <p:cNvPicPr>
            <a:picLocks noChangeAspect="1" noChangeArrowheads="1"/>
          </p:cNvPicPr>
          <p:nvPr/>
        </p:nvPicPr>
        <p:blipFill>
          <a:blip r:embed="rId4"/>
          <a:srcRect/>
          <a:stretch>
            <a:fillRect/>
          </a:stretch>
        </p:blipFill>
        <p:spPr bwMode="auto">
          <a:xfrm>
            <a:off x="0" y="4953000"/>
            <a:ext cx="1905000" cy="1905000"/>
          </a:xfrm>
          <a:prstGeom prst="rect">
            <a:avLst/>
          </a:prstGeom>
          <a:noFill/>
        </p:spPr>
      </p:pic>
    </p:spTree>
    <p:extLst>
      <p:ext uri="{BB962C8B-B14F-4D97-AF65-F5344CB8AC3E}">
        <p14:creationId xmlns:p14="http://schemas.microsoft.com/office/powerpoint/2010/main" val="3346807698"/>
      </p:ext>
    </p:extLst>
  </p:cSld>
  <p:clrMapOvr>
    <a:masterClrMapping/>
  </p:clrMapOvr>
  <p:transition advClick="0"/>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5" name="مربع نص 4"/>
          <p:cNvSpPr txBox="1"/>
          <p:nvPr/>
        </p:nvSpPr>
        <p:spPr>
          <a:xfrm>
            <a:off x="0" y="0"/>
            <a:ext cx="9144000" cy="1323439"/>
          </a:xfrm>
          <a:prstGeom prst="rect">
            <a:avLst/>
          </a:prstGeom>
          <a:noFill/>
        </p:spPr>
        <p:txBody>
          <a:bodyPr wrap="square" rtlCol="1">
            <a:spAutoFit/>
          </a:bodyPr>
          <a:lstStyle/>
          <a:p>
            <a:pPr algn="ctr">
              <a:buFont typeface="Wingdings" pitchFamily="2" charset="2"/>
              <a:buChar char=""/>
            </a:pPr>
            <a:r>
              <a:rPr lang="ar-SA" sz="8000" dirty="0" smtClean="0">
                <a:solidFill>
                  <a:srgbClr val="90B6E4"/>
                </a:solidFill>
                <a:cs typeface="DecoType Naskh Variants" pitchFamily="2" charset="-78"/>
              </a:rPr>
              <a:t>الاهتمام بالموارد البشرية</a:t>
            </a:r>
          </a:p>
        </p:txBody>
      </p:sp>
      <p:pic>
        <p:nvPicPr>
          <p:cNvPr id="88066" name="Picture 2" descr="http://www.kaqa.org.sa/ar-sa/Media/articles/PublishingImages/Pages/%D8%A7%D9%84%D9%85%D9%81%D9%87%D9%88%D9%85-%D8%A7%D9%84%D8%AD%D8%AF%D9%8A%D8%AB-%D9%84%D9%84%D8%A7%D9%87%D8%AA%D9%85%D8%A7%D9%85-%D8%A8%D8%A7%D9%84%D9%85%D9%88%D8%A7%D8%B1%D8%AF-%D8%A7%D9%84%D8%A8%D8%B4%D8%B1%D9%8A%D8%A9/6938044.jpg"/>
          <p:cNvPicPr>
            <a:picLocks noChangeAspect="1" noChangeArrowheads="1"/>
          </p:cNvPicPr>
          <p:nvPr/>
        </p:nvPicPr>
        <p:blipFill>
          <a:blip r:embed="rId2">
            <a:clrChange>
              <a:clrFrom>
                <a:srgbClr val="FEFEFE"/>
              </a:clrFrom>
              <a:clrTo>
                <a:srgbClr val="FEFEFE">
                  <a:alpha val="0"/>
                </a:srgbClr>
              </a:clrTo>
            </a:clrChange>
          </a:blip>
          <a:srcRect/>
          <a:stretch>
            <a:fillRect/>
          </a:stretch>
        </p:blipFill>
        <p:spPr bwMode="auto">
          <a:xfrm>
            <a:off x="0" y="1066800"/>
            <a:ext cx="3048000" cy="2067572"/>
          </a:xfrm>
          <a:prstGeom prst="rect">
            <a:avLst/>
          </a:prstGeom>
          <a:noFill/>
        </p:spPr>
      </p:pic>
      <p:sp>
        <p:nvSpPr>
          <p:cNvPr id="7" name="مستطيل 6"/>
          <p:cNvSpPr/>
          <p:nvPr/>
        </p:nvSpPr>
        <p:spPr>
          <a:xfrm>
            <a:off x="0" y="2286000"/>
            <a:ext cx="8610600" cy="646331"/>
          </a:xfrm>
          <a:prstGeom prst="rect">
            <a:avLst/>
          </a:prstGeom>
        </p:spPr>
        <p:txBody>
          <a:bodyPr wrap="square">
            <a:spAutoFit/>
          </a:bodyPr>
          <a:lstStyle/>
          <a:p>
            <a:pPr algn="just">
              <a:buFont typeface="Wingdings" pitchFamily="2" charset="2"/>
              <a:buChar char=""/>
            </a:pPr>
            <a:r>
              <a:rPr lang="ar-SA" sz="3600" dirty="0" smtClean="0">
                <a:solidFill>
                  <a:srgbClr val="90B6E4"/>
                </a:solidFill>
                <a:cs typeface="DecoType Naskh Variants" pitchFamily="2" charset="-78"/>
              </a:rPr>
              <a:t>تابع</a:t>
            </a:r>
            <a:r>
              <a:rPr lang="ar-SA" sz="3600" dirty="0" smtClean="0">
                <a:solidFill>
                  <a:srgbClr val="17375E"/>
                </a:solidFill>
                <a:cs typeface="DecoType Naskh Variants" pitchFamily="2" charset="-78"/>
              </a:rPr>
              <a:t>  نظام الاتصالات</a:t>
            </a:r>
            <a:endParaRPr lang="ar-SA" dirty="0"/>
          </a:p>
        </p:txBody>
      </p:sp>
      <p:sp>
        <p:nvSpPr>
          <p:cNvPr id="8" name="مستطيل 7"/>
          <p:cNvSpPr/>
          <p:nvPr/>
        </p:nvSpPr>
        <p:spPr>
          <a:xfrm>
            <a:off x="0" y="1295400"/>
            <a:ext cx="8839200" cy="830997"/>
          </a:xfrm>
          <a:prstGeom prst="rect">
            <a:avLst/>
          </a:prstGeom>
        </p:spPr>
        <p:txBody>
          <a:bodyPr wrap="square">
            <a:spAutoFit/>
          </a:bodyPr>
          <a:lstStyle/>
          <a:p>
            <a:pPr algn="just"/>
            <a:r>
              <a:rPr lang="ar-SA" sz="4800" dirty="0" smtClean="0">
                <a:solidFill>
                  <a:srgbClr val="17375E"/>
                </a:solidFill>
                <a:cs typeface="DecoType Naskh Variants" pitchFamily="2" charset="-78"/>
              </a:rPr>
              <a:t>نظم إدارة الموارد البشرية</a:t>
            </a:r>
          </a:p>
        </p:txBody>
      </p:sp>
      <p:sp>
        <p:nvSpPr>
          <p:cNvPr id="9" name="مستطيل 8"/>
          <p:cNvSpPr/>
          <p:nvPr/>
        </p:nvSpPr>
        <p:spPr>
          <a:xfrm>
            <a:off x="0" y="3265944"/>
            <a:ext cx="8610600" cy="3108543"/>
          </a:xfrm>
          <a:prstGeom prst="rect">
            <a:avLst/>
          </a:prstGeom>
        </p:spPr>
        <p:txBody>
          <a:bodyPr wrap="square">
            <a:spAutoFit/>
          </a:bodyPr>
          <a:lstStyle/>
          <a:p>
            <a:pPr marL="0" lvl="2" algn="just"/>
            <a:r>
              <a:rPr lang="ar-SA" sz="2800" dirty="0" smtClean="0">
                <a:solidFill>
                  <a:srgbClr val="17375E"/>
                </a:solidFill>
                <a:cs typeface="DecoType Naskh Variants" pitchFamily="2" charset="-78"/>
              </a:rPr>
              <a:t>يحوي هذا النظام على  آليات وإجراءات موثقة لـِ :</a:t>
            </a:r>
          </a:p>
          <a:p>
            <a:pPr marL="0" lvl="2" algn="just">
              <a:buFont typeface="Wingdings" pitchFamily="2" charset="2"/>
              <a:buChar char="×"/>
            </a:pPr>
            <a:r>
              <a:rPr lang="ar-SA" sz="2800" dirty="0" smtClean="0">
                <a:solidFill>
                  <a:srgbClr val="17375E"/>
                </a:solidFill>
                <a:cs typeface="DecoType Naskh Variants" pitchFamily="2" charset="-78"/>
              </a:rPr>
              <a:t>لوصول رسالة ورؤية وأهداف المؤسسة لجميع العاملين؛</a:t>
            </a:r>
          </a:p>
          <a:p>
            <a:pPr marL="0" lvl="2" algn="just">
              <a:buFont typeface="Wingdings" pitchFamily="2" charset="2"/>
              <a:buChar char="×"/>
            </a:pPr>
            <a:r>
              <a:rPr lang="ar-SA" sz="2800" dirty="0" smtClean="0">
                <a:solidFill>
                  <a:srgbClr val="17375E"/>
                </a:solidFill>
                <a:cs typeface="DecoType Naskh Variants" pitchFamily="2" charset="-78"/>
              </a:rPr>
              <a:t>آليات لتعزيز الروابط بين العاملين وبين الإدارة العليا وجميع الإدارات والوحدات ومع الجهات ذات العلاقة؛</a:t>
            </a:r>
          </a:p>
          <a:p>
            <a:pPr marL="0" lvl="2" algn="just">
              <a:buFont typeface="Wingdings" pitchFamily="2" charset="2"/>
              <a:buChar char="×"/>
            </a:pPr>
            <a:r>
              <a:rPr lang="ar-SA" sz="2800" dirty="0" smtClean="0">
                <a:solidFill>
                  <a:srgbClr val="17375E"/>
                </a:solidFill>
                <a:cs typeface="DecoType Naskh Variants" pitchFamily="2" charset="-78"/>
              </a:rPr>
              <a:t>آليات لإيصال الآراء والمقترحات وشكاوي العاملين إلى الإدارة العليا؛</a:t>
            </a:r>
          </a:p>
          <a:p>
            <a:pPr marL="0" lvl="2" algn="just">
              <a:buFont typeface="Wingdings" pitchFamily="2" charset="2"/>
              <a:buChar char="×"/>
            </a:pPr>
            <a:r>
              <a:rPr lang="ar-SA" sz="2800" dirty="0" smtClean="0">
                <a:solidFill>
                  <a:srgbClr val="17375E"/>
                </a:solidFill>
                <a:cs typeface="DecoType Naskh Variants" pitchFamily="2" charset="-78"/>
              </a:rPr>
              <a:t>آليات لإيصال أخبار المؤسسة ومشاريعها وأنظمتها وقراراتها إلى العاملين؛</a:t>
            </a:r>
          </a:p>
          <a:p>
            <a:pPr marL="0" lvl="2" algn="just">
              <a:buFont typeface="Wingdings" pitchFamily="2" charset="2"/>
              <a:buChar char="×"/>
            </a:pPr>
            <a:r>
              <a:rPr lang="ar-SA" sz="2800" dirty="0" smtClean="0">
                <a:solidFill>
                  <a:srgbClr val="17375E"/>
                </a:solidFill>
                <a:cs typeface="DecoType Naskh Variants" pitchFamily="2" charset="-78"/>
              </a:rPr>
              <a:t>آلية لتقييم دوري لفعّالية نظام الاتصالات في المؤسسة.</a:t>
            </a:r>
          </a:p>
        </p:txBody>
      </p:sp>
      <p:pic>
        <p:nvPicPr>
          <p:cNvPr id="10" name="Picture 10" descr="http://japanologie.arts.kuleuven.be/lab/sites/japanologie.arts.kuleuven.be.ijcm13/files/uploads/inline_images/glossy_3d_blue_arrow_left.png">
            <a:hlinkClick r:id="rId3" action="ppaction://hlinksldjump"/>
          </p:cNvPr>
          <p:cNvPicPr>
            <a:picLocks noChangeAspect="1" noChangeArrowheads="1"/>
          </p:cNvPicPr>
          <p:nvPr/>
        </p:nvPicPr>
        <p:blipFill>
          <a:blip r:embed="rId4"/>
          <a:srcRect/>
          <a:stretch>
            <a:fillRect/>
          </a:stretch>
        </p:blipFill>
        <p:spPr bwMode="auto">
          <a:xfrm>
            <a:off x="0" y="4953000"/>
            <a:ext cx="1905000" cy="1905000"/>
          </a:xfrm>
          <a:prstGeom prst="rect">
            <a:avLst/>
          </a:prstGeom>
          <a:noFill/>
        </p:spPr>
      </p:pic>
    </p:spTree>
    <p:extLst>
      <p:ext uri="{BB962C8B-B14F-4D97-AF65-F5344CB8AC3E}">
        <p14:creationId xmlns:p14="http://schemas.microsoft.com/office/powerpoint/2010/main" val="4011873797"/>
      </p:ext>
    </p:extLst>
  </p:cSld>
  <p:clrMapOvr>
    <a:masterClrMapping/>
  </p:clrMapOvr>
  <p:transition advClick="0"/>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5" name="مربع نص 4"/>
          <p:cNvSpPr txBox="1"/>
          <p:nvPr/>
        </p:nvSpPr>
        <p:spPr>
          <a:xfrm>
            <a:off x="0" y="0"/>
            <a:ext cx="9144000" cy="1323439"/>
          </a:xfrm>
          <a:prstGeom prst="rect">
            <a:avLst/>
          </a:prstGeom>
          <a:noFill/>
        </p:spPr>
        <p:txBody>
          <a:bodyPr wrap="square" rtlCol="1">
            <a:spAutoFit/>
          </a:bodyPr>
          <a:lstStyle/>
          <a:p>
            <a:pPr algn="ctr">
              <a:buFont typeface="Wingdings" pitchFamily="2" charset="2"/>
              <a:buChar char=""/>
            </a:pPr>
            <a:r>
              <a:rPr lang="ar-SA" sz="8000" dirty="0" smtClean="0">
                <a:solidFill>
                  <a:srgbClr val="90B6E4"/>
                </a:solidFill>
                <a:cs typeface="DecoType Naskh Variants" pitchFamily="2" charset="-78"/>
              </a:rPr>
              <a:t>الاهتمام بالموارد البشرية</a:t>
            </a:r>
          </a:p>
        </p:txBody>
      </p:sp>
      <p:pic>
        <p:nvPicPr>
          <p:cNvPr id="88066" name="Picture 2" descr="http://www.kaqa.org.sa/ar-sa/Media/articles/PublishingImages/Pages/%D8%A7%D9%84%D9%85%D9%81%D9%87%D9%88%D9%85-%D8%A7%D9%84%D8%AD%D8%AF%D9%8A%D8%AB-%D9%84%D9%84%D8%A7%D9%87%D8%AA%D9%85%D8%A7%D9%85-%D8%A8%D8%A7%D9%84%D9%85%D9%88%D8%A7%D8%B1%D8%AF-%D8%A7%D9%84%D8%A8%D8%B4%D8%B1%D9%8A%D8%A9/6938044.jpg"/>
          <p:cNvPicPr>
            <a:picLocks noChangeAspect="1" noChangeArrowheads="1"/>
          </p:cNvPicPr>
          <p:nvPr/>
        </p:nvPicPr>
        <p:blipFill>
          <a:blip r:embed="rId2">
            <a:clrChange>
              <a:clrFrom>
                <a:srgbClr val="FEFEFE"/>
              </a:clrFrom>
              <a:clrTo>
                <a:srgbClr val="FEFEFE">
                  <a:alpha val="0"/>
                </a:srgbClr>
              </a:clrTo>
            </a:clrChange>
          </a:blip>
          <a:srcRect/>
          <a:stretch>
            <a:fillRect/>
          </a:stretch>
        </p:blipFill>
        <p:spPr bwMode="auto">
          <a:xfrm>
            <a:off x="2362200" y="5486400"/>
            <a:ext cx="2022003" cy="1371600"/>
          </a:xfrm>
          <a:prstGeom prst="rect">
            <a:avLst/>
          </a:prstGeom>
          <a:noFill/>
        </p:spPr>
      </p:pic>
      <p:sp>
        <p:nvSpPr>
          <p:cNvPr id="6" name="مستطيل 5"/>
          <p:cNvSpPr/>
          <p:nvPr/>
        </p:nvSpPr>
        <p:spPr>
          <a:xfrm>
            <a:off x="0" y="1828800"/>
            <a:ext cx="8610600" cy="4093428"/>
          </a:xfrm>
          <a:prstGeom prst="rect">
            <a:avLst/>
          </a:prstGeom>
        </p:spPr>
        <p:txBody>
          <a:bodyPr wrap="square">
            <a:spAutoFit/>
          </a:bodyPr>
          <a:lstStyle/>
          <a:p>
            <a:pPr marL="0" lvl="2" algn="just"/>
            <a:r>
              <a:rPr lang="ar-SA" sz="2600" dirty="0" smtClean="0">
                <a:solidFill>
                  <a:srgbClr val="17375E"/>
                </a:solidFill>
                <a:cs typeface="DecoType Naskh Variants" pitchFamily="2" charset="-78"/>
              </a:rPr>
              <a:t>إن إشراك العاملين في التحسين المستمر لعملياتهم بعد التدريب على أدوات الجودة ومهارات العمل بروح الفريق الواحد يؤدي  بالنتيجة إلى:</a:t>
            </a:r>
          </a:p>
          <a:p>
            <a:pPr marL="0" lvl="2" algn="just"/>
            <a:endParaRPr lang="ar-SA" sz="2600" dirty="0" smtClean="0">
              <a:solidFill>
                <a:srgbClr val="17375E"/>
              </a:solidFill>
              <a:cs typeface="DecoType Naskh Variants" pitchFamily="2" charset="-78"/>
            </a:endParaRPr>
          </a:p>
          <a:p>
            <a:pPr marL="0" lvl="2" algn="just">
              <a:buFont typeface="Wingdings" pitchFamily="2" charset="2"/>
              <a:buChar char="ü"/>
            </a:pPr>
            <a:r>
              <a:rPr lang="ar-SA" sz="2600" dirty="0" smtClean="0">
                <a:solidFill>
                  <a:srgbClr val="17375E"/>
                </a:solidFill>
                <a:cs typeface="DecoType Naskh Variants" pitchFamily="2" charset="-78"/>
              </a:rPr>
              <a:t>الحصول على نتائج أفضل في التحسين المستمر لقرب الموظف إلى معرفة مشاكل عمله وعيوبه وطرق تحسينه؛</a:t>
            </a:r>
          </a:p>
          <a:p>
            <a:pPr marL="0" lvl="2" algn="just">
              <a:buFont typeface="Wingdings" pitchFamily="2" charset="2"/>
              <a:buChar char="ü"/>
            </a:pPr>
            <a:r>
              <a:rPr lang="ar-SA" sz="2600" dirty="0" smtClean="0">
                <a:solidFill>
                  <a:srgbClr val="17375E"/>
                </a:solidFill>
                <a:cs typeface="DecoType Naskh Variants" pitchFamily="2" charset="-78"/>
              </a:rPr>
              <a:t>زوال مقاومة العاملين للعمليات الجديدة الناتجة عن التحسين لأنه شارك في إعدادها فيتبنى نتائجها ويتحمس لها ويساعد على نشرها داخل المؤسسة</a:t>
            </a:r>
          </a:p>
          <a:p>
            <a:pPr marL="0" lvl="2" algn="just">
              <a:buFont typeface="Wingdings" pitchFamily="2" charset="2"/>
              <a:buChar char="ü"/>
            </a:pPr>
            <a:r>
              <a:rPr lang="ar-SA" sz="2600" dirty="0" smtClean="0">
                <a:solidFill>
                  <a:srgbClr val="17375E"/>
                </a:solidFill>
                <a:cs typeface="DecoType Naskh Variants" pitchFamily="2" charset="-78"/>
              </a:rPr>
              <a:t>انتشار ثقافة الجودة وثقافة العمل بروح الفريق الواحد ومشاركة النجاحات والمعرفة بين العاملين؛</a:t>
            </a:r>
          </a:p>
          <a:p>
            <a:pPr marL="0" lvl="2" algn="just">
              <a:buFont typeface="Wingdings" pitchFamily="2" charset="2"/>
              <a:buChar char="ü"/>
            </a:pPr>
            <a:r>
              <a:rPr lang="ar-SA" sz="2600" dirty="0" smtClean="0">
                <a:solidFill>
                  <a:srgbClr val="17375E"/>
                </a:solidFill>
                <a:cs typeface="DecoType Naskh Variants" pitchFamily="2" charset="-78"/>
              </a:rPr>
              <a:t>ظهور المواهب القيادية وصقلها واكتسابها لمهارات </a:t>
            </a:r>
            <a:r>
              <a:rPr lang="ar-SA" dirty="0" smtClean="0">
                <a:solidFill>
                  <a:srgbClr val="17375E"/>
                </a:solidFill>
                <a:cs typeface="DecoType Naskh Variants" pitchFamily="2" charset="-78"/>
              </a:rPr>
              <a:t>القيادة(التنظيم – التحفيز – التفكير التحليلي – التفكير الإبداعي – مهارات الإقناع – مهارات استخدام أدوات الجودة</a:t>
            </a:r>
            <a:r>
              <a:rPr lang="ar-SA" sz="2600" dirty="0" smtClean="0">
                <a:solidFill>
                  <a:srgbClr val="17375E"/>
                </a:solidFill>
                <a:cs typeface="DecoType Naskh Variants" pitchFamily="2" charset="-78"/>
              </a:rPr>
              <a:t>).</a:t>
            </a:r>
          </a:p>
        </p:txBody>
      </p:sp>
      <p:sp>
        <p:nvSpPr>
          <p:cNvPr id="7" name="مستطيل 6"/>
          <p:cNvSpPr/>
          <p:nvPr/>
        </p:nvSpPr>
        <p:spPr>
          <a:xfrm>
            <a:off x="0" y="1066800"/>
            <a:ext cx="8839200" cy="830997"/>
          </a:xfrm>
          <a:prstGeom prst="rect">
            <a:avLst/>
          </a:prstGeom>
        </p:spPr>
        <p:txBody>
          <a:bodyPr wrap="square">
            <a:spAutoFit/>
          </a:bodyPr>
          <a:lstStyle/>
          <a:p>
            <a:pPr algn="just"/>
            <a:r>
              <a:rPr lang="ar-SA" sz="4800" dirty="0" smtClean="0">
                <a:solidFill>
                  <a:srgbClr val="17375E"/>
                </a:solidFill>
                <a:cs typeface="DecoType Naskh Variants" pitchFamily="2" charset="-78"/>
              </a:rPr>
              <a:t>إشراك العاملين في التحسين المستمر للعمليات</a:t>
            </a:r>
          </a:p>
        </p:txBody>
      </p:sp>
      <p:pic>
        <p:nvPicPr>
          <p:cNvPr id="9" name="Picture 8" descr="http://keytothecity.co.uk/images/back-button.png">
            <a:hlinkClick r:id="rId3" action="ppaction://hlinksldjump"/>
          </p:cNvPr>
          <p:cNvPicPr>
            <a:picLocks noChangeAspect="1" noChangeArrowheads="1"/>
          </p:cNvPicPr>
          <p:nvPr/>
        </p:nvPicPr>
        <p:blipFill>
          <a:blip r:embed="rId4"/>
          <a:srcRect/>
          <a:stretch>
            <a:fillRect/>
          </a:stretch>
        </p:blipFill>
        <p:spPr bwMode="auto">
          <a:xfrm flipH="1">
            <a:off x="0" y="5410200"/>
            <a:ext cx="1447800" cy="1447800"/>
          </a:xfrm>
          <a:prstGeom prst="rect">
            <a:avLst/>
          </a:prstGeom>
          <a:noFill/>
        </p:spPr>
      </p:pic>
    </p:spTree>
    <p:extLst>
      <p:ext uri="{BB962C8B-B14F-4D97-AF65-F5344CB8AC3E}">
        <p14:creationId xmlns:p14="http://schemas.microsoft.com/office/powerpoint/2010/main" val="2677782359"/>
      </p:ext>
    </p:extLst>
  </p:cSld>
  <p:clrMapOvr>
    <a:masterClrMapping/>
  </p:clrMapOvr>
  <p:transition advClick="0"/>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endParaRPr lang="en-US" sz="1600" dirty="0"/>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4" name="مربع نص 3"/>
          <p:cNvSpPr txBox="1"/>
          <p:nvPr/>
        </p:nvSpPr>
        <p:spPr>
          <a:xfrm>
            <a:off x="0" y="304800"/>
            <a:ext cx="9144000" cy="1107996"/>
          </a:xfrm>
          <a:prstGeom prst="rect">
            <a:avLst/>
          </a:prstGeom>
          <a:noFill/>
        </p:spPr>
        <p:txBody>
          <a:bodyPr wrap="square" rtlCol="1">
            <a:spAutoFit/>
          </a:bodyPr>
          <a:lstStyle/>
          <a:p>
            <a:r>
              <a:rPr lang="ar-SA" sz="6600" dirty="0" smtClean="0">
                <a:solidFill>
                  <a:srgbClr val="90B6E4"/>
                </a:solidFill>
                <a:cs typeface="DecoType Naskh Variants" pitchFamily="2" charset="-78"/>
              </a:rPr>
              <a:t>المبادئ الأساسية لإدارة الجودة الشاملة</a:t>
            </a:r>
          </a:p>
        </p:txBody>
      </p:sp>
      <p:sp>
        <p:nvSpPr>
          <p:cNvPr id="5" name="مربع نص 4"/>
          <p:cNvSpPr txBox="1"/>
          <p:nvPr/>
        </p:nvSpPr>
        <p:spPr>
          <a:xfrm>
            <a:off x="0" y="3048000"/>
            <a:ext cx="9144000" cy="1323439"/>
          </a:xfrm>
          <a:prstGeom prst="rect">
            <a:avLst/>
          </a:prstGeom>
          <a:noFill/>
        </p:spPr>
        <p:txBody>
          <a:bodyPr wrap="square" rtlCol="1">
            <a:spAutoFit/>
          </a:bodyPr>
          <a:lstStyle/>
          <a:p>
            <a:pPr algn="ctr">
              <a:buFont typeface="Wingdings" pitchFamily="2" charset="2"/>
              <a:buChar char=""/>
            </a:pPr>
            <a:r>
              <a:rPr lang="ar-SA" sz="8000" dirty="0" smtClean="0">
                <a:solidFill>
                  <a:srgbClr val="17375E"/>
                </a:solidFill>
                <a:cs typeface="DecoType Naskh Variants" pitchFamily="2" charset="-78"/>
              </a:rPr>
              <a:t>العلاقة مع  الموردين</a:t>
            </a:r>
          </a:p>
        </p:txBody>
      </p:sp>
      <p:pic>
        <p:nvPicPr>
          <p:cNvPr id="6"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4953000"/>
            <a:ext cx="1905000" cy="1905000"/>
          </a:xfrm>
          <a:prstGeom prst="rect">
            <a:avLst/>
          </a:prstGeom>
          <a:noFill/>
        </p:spPr>
      </p:pic>
    </p:spTree>
    <p:extLst>
      <p:ext uri="{BB962C8B-B14F-4D97-AF65-F5344CB8AC3E}">
        <p14:creationId xmlns:p14="http://schemas.microsoft.com/office/powerpoint/2010/main" val="1037855370"/>
      </p:ext>
    </p:extLst>
  </p:cSld>
  <p:clrMapOvr>
    <a:masterClrMapping/>
  </p:clrMapOvr>
  <p:transition advClick="0"/>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lvl="0"/>
            <a:endParaRPr lang="en-US" sz="1600" dirty="0"/>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pic>
        <p:nvPicPr>
          <p:cNvPr id="6"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4953000"/>
            <a:ext cx="1905000" cy="1905000"/>
          </a:xfrm>
          <a:prstGeom prst="rect">
            <a:avLst/>
          </a:prstGeom>
          <a:noFill/>
        </p:spPr>
      </p:pic>
      <p:sp>
        <p:nvSpPr>
          <p:cNvPr id="2" name="مربع نص 1"/>
          <p:cNvSpPr txBox="1"/>
          <p:nvPr/>
        </p:nvSpPr>
        <p:spPr>
          <a:xfrm>
            <a:off x="1" y="1704350"/>
            <a:ext cx="9144000" cy="10802957"/>
          </a:xfrm>
          <a:prstGeom prst="rect">
            <a:avLst/>
          </a:prstGeom>
          <a:noFill/>
        </p:spPr>
        <p:txBody>
          <a:bodyPr wrap="square" rtlCol="1">
            <a:spAutoFit/>
          </a:bodyPr>
          <a:lstStyle/>
          <a:p>
            <a:pPr lvl="1"/>
            <a:r>
              <a:rPr lang="ar-SA" sz="2600" dirty="0" smtClean="0">
                <a:solidFill>
                  <a:srgbClr val="17375E"/>
                </a:solidFill>
                <a:cs typeface="DecoType Naskh Variants" pitchFamily="2" charset="-78"/>
              </a:rPr>
              <a:t>المورد</a:t>
            </a:r>
            <a:r>
              <a:rPr lang="ar-SA" sz="2600" dirty="0">
                <a:solidFill>
                  <a:srgbClr val="17375E"/>
                </a:solidFill>
                <a:cs typeface="DecoType Naskh Variants" pitchFamily="2" charset="-78"/>
              </a:rPr>
              <a:t> هو شخص أو شركة تقدم منتجات أو خدمات لكيان آخر، يتمثَّل دور المورد في توفير منتجات أو خدمات من المؤسسات المنتجة أو المقدمة للخدمات إلى مؤسسات أخرى كخدمات أو كمنتجات لإعادة بيعها أو تصنيعها، وبالتالي فإن المورد هو وسيط بين الشركات المصنعة والمؤسسات التي تحتاج هذه المنتجات أو الخدمات.</a:t>
            </a:r>
          </a:p>
          <a:p>
            <a:r>
              <a:rPr lang="ar-SA" sz="2600" dirty="0" smtClean="0">
                <a:solidFill>
                  <a:srgbClr val="17375E"/>
                </a:solidFill>
                <a:cs typeface="DecoType Naskh Variants" pitchFamily="2" charset="-78"/>
              </a:rPr>
              <a:t>تتأثر </a:t>
            </a:r>
            <a:r>
              <a:rPr lang="ar-SA" sz="2600" dirty="0">
                <a:solidFill>
                  <a:srgbClr val="17375E"/>
                </a:solidFill>
                <a:cs typeface="DecoType Naskh Variants" pitchFamily="2" charset="-78"/>
              </a:rPr>
              <a:t>جودة المنتجات أو الخدمات المقدّمة طرديا بجودة المواد الخام والتوريدات التي تمثل مدخلات العمليات، فكلما زادت جودة المدخلات ارتفعت جودة المخرجات، ومن المهم في إدارة الجودة الشاملة تأسيس علاقة قوية مع موردي المواد والمعدّات والأجهزة والخدمات، وان تكون هذه العلاقة قائمة على الشراكة والمنفعة المتبادلة والحرص على نجاح وجودة عمليات كل منهما للآخر وإلا يقتصر ذلك على الاهتمام بجودة توريدات المواد الخام اللازمة للإنتاج فقط وإنما يشمل ذلك جميع التوريدات الأخرى لكافة عمليات المؤسسة مثل الأجهزة والمعدات وخدمات التدريب والتقنية والدعم والصيانة وقواعد البيانات والنظافة والخدمات الصحية والتغذية وغير ذلك.</a:t>
            </a:r>
            <a:endParaRPr lang="en-US" sz="2600" dirty="0">
              <a:solidFill>
                <a:srgbClr val="17375E"/>
              </a:solidFill>
              <a:cs typeface="DecoType Naskh Variants" pitchFamily="2" charset="-78"/>
            </a:endParaRPr>
          </a:p>
          <a:p>
            <a:r>
              <a:rPr lang="ar-SA" dirty="0"/>
              <a:t> </a:t>
            </a:r>
            <a:endParaRPr lang="ar-SA" dirty="0" smtClean="0"/>
          </a:p>
          <a:p>
            <a:endParaRPr lang="ar-SA" sz="1600" dirty="0"/>
          </a:p>
          <a:p>
            <a:endParaRPr lang="en-US" sz="1600" dirty="0"/>
          </a:p>
          <a:p>
            <a:pPr lvl="1"/>
            <a:r>
              <a:rPr lang="ar-SA" b="1" dirty="0"/>
              <a:t>العناصر الرئيسية لتنظيم العلاقة مع الموردين:</a:t>
            </a:r>
            <a:endParaRPr lang="en-US" sz="1600" dirty="0"/>
          </a:p>
          <a:p>
            <a:r>
              <a:rPr lang="ar-SA" dirty="0"/>
              <a:t>تحرص المؤسسات المتميّزة في إدارة الجودة الشاملة عند تنظيم العلاقة مع مورديها على العناصر التالية:</a:t>
            </a:r>
            <a:endParaRPr lang="en-US" sz="1600" dirty="0"/>
          </a:p>
          <a:p>
            <a:pPr lvl="1"/>
            <a:r>
              <a:rPr lang="ar-SA" dirty="0"/>
              <a:t>إلغاء مبدأ </a:t>
            </a:r>
            <a:r>
              <a:rPr lang="ar-SA" dirty="0" err="1" smtClean="0"/>
              <a:t>ترسية</a:t>
            </a:r>
            <a:r>
              <a:rPr lang="ar-SA" dirty="0" smtClean="0"/>
              <a:t> </a:t>
            </a:r>
            <a:r>
              <a:rPr lang="ar-SA" dirty="0"/>
              <a:t>العقود على أساس السعر الأقل بل يجب اخذ الجودة والخدمة والصيانة وسرعة الاستجابة وحسن التعامل والسمعة في الاعتبار، وعدم التنازل مقابل السعر.</a:t>
            </a:r>
            <a:endParaRPr lang="en-US" sz="1600" dirty="0"/>
          </a:p>
          <a:p>
            <a:pPr lvl="1"/>
            <a:r>
              <a:rPr lang="ar-SA" dirty="0"/>
              <a:t>الحرص على تقوية العلاقة مع الموردين المميّزين ومساعدتهم في جهود الجودة والتحسين والارتقاء بمنتجاتهم وخدماتهم والزيارات الفنية المتبادلة والشفافية والوضوح.</a:t>
            </a:r>
            <a:endParaRPr lang="en-US" sz="1600" dirty="0"/>
          </a:p>
          <a:p>
            <a:pPr lvl="1"/>
            <a:r>
              <a:rPr lang="ar-SA" dirty="0"/>
              <a:t>بناء قاعدة بيانات بالموردين وتوريداتهم ومدى مطابقتها للجودة وتقييمهم بالموردين الذين تم إلغاء التعامل معهم لعدم وفائهم بالجودة المطلوبة وتحديث قاعدة البيانات بصفة مستمرة والاستفادة منها في التعاقدات المستقبلية لتجنب الوقوع في نفس الأخطاء التعاقدية مرة أخرى بسبب تغير العاملين أو النسيان أو خلاف ذلك.</a:t>
            </a:r>
            <a:endParaRPr lang="en-US" sz="1600" dirty="0"/>
          </a:p>
          <a:p>
            <a:pPr lvl="1"/>
            <a:r>
              <a:rPr lang="ar-SA" dirty="0"/>
              <a:t>تفضيل الواردات الوطنية في حال تساوي الجودة للمساهمة في إنعاش وتقدّم المنتجات الوطنية وارتفاع الدخل الوطني.</a:t>
            </a:r>
            <a:endParaRPr lang="en-US" sz="1600" dirty="0"/>
          </a:p>
          <a:p>
            <a:pPr lvl="1"/>
            <a:r>
              <a:rPr lang="ar-SA" dirty="0"/>
              <a:t>إشراك الموردين في فرق التحسين المستمر لجودة العمليات في المؤسسة بصفتهم عاملا فاعلا ومؤثر في تحسين الجودة المقدّمة.</a:t>
            </a:r>
            <a:endParaRPr lang="en-US" sz="1600" dirty="0"/>
          </a:p>
          <a:p>
            <a:pPr lvl="1"/>
            <a:r>
              <a:rPr lang="ar-SA" dirty="0"/>
              <a:t>أن تكون إجراءات العقود والمشتريات موثقة ومعروفة للمعنيين بعمليات الشراء والتعاقد.</a:t>
            </a:r>
            <a:endParaRPr lang="en-US" sz="1600" dirty="0"/>
          </a:p>
          <a:p>
            <a:r>
              <a:rPr lang="ar-SA" b="1" dirty="0"/>
              <a:t> </a:t>
            </a:r>
            <a:endParaRPr lang="en-US" sz="1600" dirty="0"/>
          </a:p>
          <a:p>
            <a:pPr lvl="1"/>
            <a:r>
              <a:rPr lang="ar-SA" b="1" dirty="0"/>
              <a:t>نظام التوريد والإنتاج في الوقت المناسب </a:t>
            </a:r>
            <a:r>
              <a:rPr lang="en-US" b="1" dirty="0"/>
              <a:t>Just in time) (</a:t>
            </a:r>
            <a:r>
              <a:rPr lang="ar-SA" b="1" dirty="0"/>
              <a:t>:</a:t>
            </a:r>
            <a:endParaRPr lang="en-US" sz="1600" dirty="0"/>
          </a:p>
          <a:p>
            <a:r>
              <a:rPr lang="ar-SA" dirty="0"/>
              <a:t>أدت التكلفة العالية الناجمة عن تكدّس المواد </a:t>
            </a:r>
            <a:r>
              <a:rPr lang="ar-SA" dirty="0" err="1"/>
              <a:t>المشتراه</a:t>
            </a:r>
            <a:r>
              <a:rPr lang="ar-SA" dirty="0"/>
              <a:t> في المخازن والمستودعات إلى البحث عن تقنيات وأساليب ذكية لخفض كمية المخزون فظهر أسلوب </a:t>
            </a:r>
            <a:r>
              <a:rPr lang="en-US" dirty="0"/>
              <a:t>(Just in time)  </a:t>
            </a:r>
            <a:r>
              <a:rPr lang="ar-SA" dirty="0"/>
              <a:t>أو </a:t>
            </a:r>
            <a:r>
              <a:rPr lang="ar-SA" dirty="0" err="1"/>
              <a:t>مايطلق</a:t>
            </a:r>
            <a:r>
              <a:rPr lang="ar-SA" dirty="0"/>
              <a:t> عليه اختصارا </a:t>
            </a:r>
            <a:r>
              <a:rPr lang="en-US" dirty="0"/>
              <a:t>(JIT)  </a:t>
            </a:r>
            <a:r>
              <a:rPr lang="ar-SA" dirty="0"/>
              <a:t>والذي يعني تزويد المؤسسة بكميات صغيرة من التوريدات المناسبة للحاجة وفي الوقت المناسب بالضبط فلا يستدعي الأمر تخزينها وإنما يتم استخدامها فور وصولها إلى المؤسسة.</a:t>
            </a:r>
            <a:endParaRPr lang="en-US" sz="1600" dirty="0"/>
          </a:p>
          <a:p>
            <a:endParaRPr lang="ar-SA" dirty="0"/>
          </a:p>
        </p:txBody>
      </p:sp>
      <p:sp>
        <p:nvSpPr>
          <p:cNvPr id="8" name="مربع نص 7"/>
          <p:cNvSpPr txBox="1"/>
          <p:nvPr/>
        </p:nvSpPr>
        <p:spPr>
          <a:xfrm>
            <a:off x="0" y="316165"/>
            <a:ext cx="9144000" cy="1323439"/>
          </a:xfrm>
          <a:prstGeom prst="rect">
            <a:avLst/>
          </a:prstGeom>
          <a:noFill/>
        </p:spPr>
        <p:txBody>
          <a:bodyPr wrap="square" rtlCol="1">
            <a:spAutoFit/>
          </a:bodyPr>
          <a:lstStyle/>
          <a:p>
            <a:pPr algn="ctr"/>
            <a:r>
              <a:rPr lang="ar-SA" sz="8000" dirty="0" smtClean="0">
                <a:solidFill>
                  <a:srgbClr val="17375E"/>
                </a:solidFill>
                <a:cs typeface="DecoType Naskh Variants" pitchFamily="2" charset="-78"/>
              </a:rPr>
              <a:t>العلاقة مع  الموردين</a:t>
            </a:r>
          </a:p>
        </p:txBody>
      </p:sp>
    </p:spTree>
    <p:extLst>
      <p:ext uri="{BB962C8B-B14F-4D97-AF65-F5344CB8AC3E}">
        <p14:creationId xmlns:p14="http://schemas.microsoft.com/office/powerpoint/2010/main" val="3128709892"/>
      </p:ext>
    </p:extLst>
  </p:cSld>
  <p:clrMapOvr>
    <a:masterClrMapping/>
  </p:clrMapOvr>
  <p:transition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a:buFontTx/>
              <a:buChar char="-"/>
            </a:pPr>
            <a:r>
              <a:rPr lang="ar-SA" sz="4800" dirty="0" smtClean="0">
                <a:solidFill>
                  <a:srgbClr val="17375E"/>
                </a:solidFill>
                <a:cs typeface="DecoType Naskh Variants" pitchFamily="2" charset="-78"/>
              </a:rPr>
              <a:t>تعريف (كروسبي </a:t>
            </a:r>
            <a:r>
              <a:rPr lang="en-US" sz="4800" i="1" dirty="0" err="1" smtClean="0">
                <a:solidFill>
                  <a:srgbClr val="17375E"/>
                </a:solidFill>
                <a:latin typeface="Gabriola" pitchFamily="82" charset="0"/>
              </a:rPr>
              <a:t>Crosby</a:t>
            </a:r>
            <a:r>
              <a:rPr lang="en-US" sz="4800" dirty="0" smtClean="0">
                <a:solidFill>
                  <a:srgbClr val="17375E"/>
                </a:solidFill>
                <a:cs typeface="DecoType Naskh Variants" pitchFamily="2" charset="-78"/>
              </a:rPr>
              <a:t> </a:t>
            </a:r>
            <a:r>
              <a:rPr lang="ar-SA" sz="4800" dirty="0" smtClean="0">
                <a:solidFill>
                  <a:srgbClr val="17375E"/>
                </a:solidFill>
                <a:cs typeface="DecoType Naskh Variants" pitchFamily="2" charset="-78"/>
              </a:rPr>
              <a:t>عام 1979م) </a:t>
            </a:r>
          </a:p>
          <a:p>
            <a:pPr>
              <a:buFontTx/>
              <a:buChar char="-"/>
            </a:pPr>
            <a:r>
              <a:rPr lang="ar-SA" sz="4800" dirty="0" smtClean="0">
                <a:solidFill>
                  <a:srgbClr val="17375E"/>
                </a:solidFill>
                <a:cs typeface="DecoType Naskh Variants" pitchFamily="2" charset="-78"/>
              </a:rPr>
              <a:t>"الجودة هي المطابقة للمتطلبات </a:t>
            </a:r>
          </a:p>
          <a:p>
            <a:pPr algn="ctr"/>
            <a:r>
              <a:rPr lang="en-US" sz="5400" i="1" dirty="0" smtClean="0">
                <a:solidFill>
                  <a:srgbClr val="17375E"/>
                </a:solidFill>
                <a:latin typeface="Gabriola" pitchFamily="82" charset="0"/>
              </a:rPr>
              <a:t>Quality is conformance to requirements </a:t>
            </a:r>
            <a:r>
              <a:rPr lang="en-US" sz="4800" dirty="0" smtClean="0">
                <a:solidFill>
                  <a:srgbClr val="17375E"/>
                </a:solidFill>
                <a:cs typeface="DecoType Naskh Variants" pitchFamily="2" charset="-78"/>
              </a:rPr>
              <a:t>"، </a:t>
            </a:r>
            <a:r>
              <a:rPr lang="ar-SA" sz="4500" dirty="0" smtClean="0">
                <a:solidFill>
                  <a:srgbClr val="17375E"/>
                </a:solidFill>
                <a:cs typeface="DecoType Naskh Variants" pitchFamily="2" charset="-78"/>
              </a:rPr>
              <a:t>وهذا يجعل الجودة أكثر قرباً من الإنتاج وخصائصه.</a:t>
            </a:r>
          </a:p>
          <a:p>
            <a:r>
              <a:rPr lang="ar-SA" sz="4500" dirty="0" smtClean="0">
                <a:solidFill>
                  <a:srgbClr val="17375E"/>
                </a:solidFill>
                <a:cs typeface="DecoType Naskh Variants" pitchFamily="2" charset="-78"/>
              </a:rPr>
              <a:t>ويشترط هذا التعريف توفر ثلاثة شروط لتحقيق الجودة: </a:t>
            </a:r>
            <a:br>
              <a:rPr lang="ar-SA" sz="4500" dirty="0" smtClean="0">
                <a:solidFill>
                  <a:srgbClr val="17375E"/>
                </a:solidFill>
                <a:cs typeface="DecoType Naskh Variants" pitchFamily="2" charset="-78"/>
              </a:rPr>
            </a:br>
            <a:r>
              <a:rPr lang="ar-SA" sz="4500" dirty="0" smtClean="0">
                <a:solidFill>
                  <a:srgbClr val="17375E"/>
                </a:solidFill>
                <a:cs typeface="DecoType Naskh Variants" pitchFamily="2" charset="-78"/>
              </a:rPr>
              <a:t>1- الوفاء بالمتطلبات </a:t>
            </a:r>
            <a:br>
              <a:rPr lang="ar-SA" sz="4500" dirty="0" smtClean="0">
                <a:solidFill>
                  <a:srgbClr val="17375E"/>
                </a:solidFill>
                <a:cs typeface="DecoType Naskh Variants" pitchFamily="2" charset="-78"/>
              </a:rPr>
            </a:br>
            <a:r>
              <a:rPr lang="ar-SA" sz="4500" dirty="0" smtClean="0">
                <a:solidFill>
                  <a:srgbClr val="17375E"/>
                </a:solidFill>
                <a:cs typeface="DecoType Naskh Variants" pitchFamily="2" charset="-78"/>
              </a:rPr>
              <a:t>2- اختفاء العيوب </a:t>
            </a:r>
            <a:br>
              <a:rPr lang="ar-SA" sz="4500" dirty="0" smtClean="0">
                <a:solidFill>
                  <a:srgbClr val="17375E"/>
                </a:solidFill>
                <a:cs typeface="DecoType Naskh Variants" pitchFamily="2" charset="-78"/>
              </a:rPr>
            </a:br>
            <a:r>
              <a:rPr lang="ar-SA" sz="4500" dirty="0" smtClean="0">
                <a:solidFill>
                  <a:srgbClr val="17375E"/>
                </a:solidFill>
                <a:cs typeface="DecoType Naskh Variants" pitchFamily="2" charset="-78"/>
              </a:rPr>
              <a:t>3- </a:t>
            </a:r>
            <a:r>
              <a:rPr lang="ar-SA" sz="4400" dirty="0" smtClean="0">
                <a:solidFill>
                  <a:srgbClr val="17375E"/>
                </a:solidFill>
                <a:cs typeface="DecoType Naskh Variants" pitchFamily="2" charset="-78"/>
              </a:rPr>
              <a:t>تنفيذ الإجراءات بشكل صحيح من</a:t>
            </a:r>
          </a:p>
          <a:p>
            <a:r>
              <a:rPr lang="ar-SA" sz="4400" dirty="0" smtClean="0">
                <a:solidFill>
                  <a:srgbClr val="17375E"/>
                </a:solidFill>
                <a:cs typeface="DecoType Naskh Variants" pitchFamily="2" charset="-78"/>
              </a:rPr>
              <a:t>	 أول مرة وكل مرة</a:t>
            </a:r>
            <a:r>
              <a:rPr lang="ar-SA" sz="4800" dirty="0" smtClean="0">
                <a:solidFill>
                  <a:srgbClr val="17375E"/>
                </a:solidFill>
                <a:cs typeface="DecoType Naskh Variants" pitchFamily="2" charset="-78"/>
              </a:rPr>
              <a:t>.</a:t>
            </a:r>
            <a:r>
              <a:rPr lang="ar-SA" dirty="0" smtClean="0"/>
              <a:t> </a:t>
            </a:r>
            <a:br>
              <a:rPr lang="ar-SA" dirty="0" smtClean="0"/>
            </a:br>
            <a:endParaRPr lang="en-US" b="0" i="0" dirty="0"/>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pic>
        <p:nvPicPr>
          <p:cNvPr id="31746" name="Picture 2" descr="http://avcc.ru/assets/images/razum/quality/PhilipCrosby.jpg"/>
          <p:cNvPicPr>
            <a:picLocks noChangeAspect="1" noChangeArrowheads="1"/>
          </p:cNvPicPr>
          <p:nvPr/>
        </p:nvPicPr>
        <p:blipFill>
          <a:blip r:embed="rId2"/>
          <a:srcRect/>
          <a:stretch>
            <a:fillRect/>
          </a:stretch>
        </p:blipFill>
        <p:spPr bwMode="auto">
          <a:xfrm>
            <a:off x="1143000" y="3657600"/>
            <a:ext cx="1990725" cy="2295526"/>
          </a:xfrm>
          <a:prstGeom prst="rect">
            <a:avLst/>
          </a:prstGeom>
          <a:noFill/>
        </p:spPr>
      </p:pic>
      <p:pic>
        <p:nvPicPr>
          <p:cNvPr id="5" name="Picture 10" descr="http://japanologie.arts.kuleuven.be/lab/sites/japanologie.arts.kuleuven.be.ijcm13/files/uploads/inline_images/glossy_3d_blue_arrow_left.png">
            <a:hlinkClick r:id="rId3" action="ppaction://hlinksldjump"/>
          </p:cNvPr>
          <p:cNvPicPr>
            <a:picLocks noChangeAspect="1" noChangeArrowheads="1"/>
          </p:cNvPicPr>
          <p:nvPr/>
        </p:nvPicPr>
        <p:blipFill>
          <a:blip r:embed="rId4"/>
          <a:srcRect/>
          <a:stretch>
            <a:fillRect/>
          </a:stretch>
        </p:blipFill>
        <p:spPr bwMode="auto">
          <a:xfrm>
            <a:off x="0" y="4953000"/>
            <a:ext cx="1905000" cy="1905000"/>
          </a:xfrm>
          <a:prstGeom prst="rect">
            <a:avLst/>
          </a:prstGeom>
          <a:noFill/>
        </p:spPr>
      </p:pic>
    </p:spTree>
  </p:cSld>
  <p:clrMapOvr>
    <a:masterClrMapping/>
  </p:clrMapOvr>
  <p:transition advClick="0"/>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5" name="مربع نص 4"/>
          <p:cNvSpPr txBox="1"/>
          <p:nvPr/>
        </p:nvSpPr>
        <p:spPr>
          <a:xfrm>
            <a:off x="0" y="0"/>
            <a:ext cx="9144000" cy="1107996"/>
          </a:xfrm>
          <a:prstGeom prst="rect">
            <a:avLst/>
          </a:prstGeom>
          <a:noFill/>
        </p:spPr>
        <p:txBody>
          <a:bodyPr wrap="square" rtlCol="1">
            <a:spAutoFit/>
          </a:bodyPr>
          <a:lstStyle/>
          <a:p>
            <a:pPr algn="ctr"/>
            <a:r>
              <a:rPr lang="ar-SA" sz="6600" dirty="0" smtClean="0">
                <a:solidFill>
                  <a:srgbClr val="90B6E4"/>
                </a:solidFill>
                <a:cs typeface="DecoType Naskh Variants" pitchFamily="2" charset="-78"/>
              </a:rPr>
              <a:t>تابع العلاقة مع  الموردين</a:t>
            </a:r>
          </a:p>
        </p:txBody>
      </p:sp>
      <p:pic>
        <p:nvPicPr>
          <p:cNvPr id="1026" name="Picture 2" descr="http://www.chainlinkresearch.com/thebrief/2014_brief/April_articles/puzzlepushers.jpg"/>
          <p:cNvPicPr>
            <a:picLocks noChangeAspect="1" noChangeArrowheads="1"/>
          </p:cNvPicPr>
          <p:nvPr/>
        </p:nvPicPr>
        <p:blipFill>
          <a:blip r:embed="rId2">
            <a:clrChange>
              <a:clrFrom>
                <a:srgbClr val="FEFEFE"/>
              </a:clrFrom>
              <a:clrTo>
                <a:srgbClr val="FEFEFE">
                  <a:alpha val="0"/>
                </a:srgbClr>
              </a:clrTo>
            </a:clrChange>
          </a:blip>
          <a:srcRect/>
          <a:stretch>
            <a:fillRect/>
          </a:stretch>
        </p:blipFill>
        <p:spPr bwMode="auto">
          <a:xfrm>
            <a:off x="2514600" y="4486274"/>
            <a:ext cx="4000500" cy="2371726"/>
          </a:xfrm>
          <a:prstGeom prst="rect">
            <a:avLst/>
          </a:prstGeom>
          <a:noFill/>
        </p:spPr>
      </p:pic>
      <p:sp>
        <p:nvSpPr>
          <p:cNvPr id="6" name="مربع نص 5"/>
          <p:cNvSpPr txBox="1"/>
          <p:nvPr/>
        </p:nvSpPr>
        <p:spPr>
          <a:xfrm>
            <a:off x="0" y="1143000"/>
            <a:ext cx="8261994" cy="646331"/>
          </a:xfrm>
          <a:prstGeom prst="rect">
            <a:avLst/>
          </a:prstGeom>
          <a:noFill/>
        </p:spPr>
        <p:txBody>
          <a:bodyPr wrap="square" rtlCol="1">
            <a:spAutoFit/>
          </a:bodyPr>
          <a:lstStyle/>
          <a:p>
            <a:r>
              <a:rPr lang="ar-SA" sz="3600" dirty="0" smtClean="0">
                <a:solidFill>
                  <a:srgbClr val="17375E"/>
                </a:solidFill>
                <a:cs typeface="DecoType Naskh Variants" pitchFamily="2" charset="-78"/>
              </a:rPr>
              <a:t>نظام العلاقة مع الموردين</a:t>
            </a:r>
          </a:p>
        </p:txBody>
      </p:sp>
      <p:sp>
        <p:nvSpPr>
          <p:cNvPr id="7" name="مربع نص 6"/>
          <p:cNvSpPr txBox="1"/>
          <p:nvPr/>
        </p:nvSpPr>
        <p:spPr>
          <a:xfrm>
            <a:off x="0" y="1905000"/>
            <a:ext cx="8261994" cy="2893100"/>
          </a:xfrm>
          <a:prstGeom prst="rect">
            <a:avLst/>
          </a:prstGeom>
          <a:noFill/>
        </p:spPr>
        <p:txBody>
          <a:bodyPr wrap="square" rtlCol="1">
            <a:spAutoFit/>
          </a:bodyPr>
          <a:lstStyle/>
          <a:p>
            <a:pPr marL="342900" indent="-342900">
              <a:buFont typeface="+mj-lt"/>
              <a:buAutoNum type="arabicPeriod"/>
            </a:pPr>
            <a:r>
              <a:rPr lang="ar-SA" sz="2600" dirty="0" smtClean="0">
                <a:solidFill>
                  <a:srgbClr val="17375E"/>
                </a:solidFill>
                <a:cs typeface="DecoType Naskh Variants" pitchFamily="2" charset="-78"/>
              </a:rPr>
              <a:t>تعتمد آلية إرساء العقود يتم على أساس الجودة (جودة المنتج أو الخدمة، الصيانة، سرعة الاستجابة، وحسن التعامل، السمعة) وليس على أساس  السعر الأقل.</a:t>
            </a:r>
          </a:p>
          <a:p>
            <a:pPr marL="342900" indent="-342900">
              <a:buFont typeface="+mj-lt"/>
              <a:buAutoNum type="arabicPeriod"/>
            </a:pPr>
            <a:r>
              <a:rPr lang="ar-SA" sz="2600" dirty="0" smtClean="0">
                <a:solidFill>
                  <a:srgbClr val="17375E"/>
                </a:solidFill>
                <a:cs typeface="DecoType Naskh Variants" pitchFamily="2" charset="-78"/>
              </a:rPr>
              <a:t>بناء قاعدة بيانات بالموردين </a:t>
            </a:r>
            <a:r>
              <a:rPr lang="ar-SA" sz="2600" dirty="0" err="1" smtClean="0">
                <a:solidFill>
                  <a:srgbClr val="17375E"/>
                </a:solidFill>
                <a:cs typeface="DecoType Naskh Variants" pitchFamily="2" charset="-78"/>
              </a:rPr>
              <a:t>و</a:t>
            </a:r>
            <a:r>
              <a:rPr lang="ar-SA" sz="2600" dirty="0" smtClean="0">
                <a:solidFill>
                  <a:srgbClr val="17375E"/>
                </a:solidFill>
                <a:cs typeface="DecoType Naskh Variants" pitchFamily="2" charset="-78"/>
              </a:rPr>
              <a:t> </a:t>
            </a:r>
            <a:r>
              <a:rPr lang="ar-SA" sz="2600" dirty="0" err="1" smtClean="0">
                <a:solidFill>
                  <a:srgbClr val="17375E"/>
                </a:solidFill>
                <a:cs typeface="DecoType Naskh Variants" pitchFamily="2" charset="-78"/>
              </a:rPr>
              <a:t>توريداتهم</a:t>
            </a:r>
            <a:r>
              <a:rPr lang="ar-SA" sz="2600" dirty="0" smtClean="0">
                <a:solidFill>
                  <a:srgbClr val="17375E"/>
                </a:solidFill>
                <a:cs typeface="DecoType Naskh Variants" pitchFamily="2" charset="-78"/>
              </a:rPr>
              <a:t> ومدى مطابقتها للجودة وتقييمهم وتحديث قاعدة البيانات بصفة مستمرة.</a:t>
            </a:r>
          </a:p>
          <a:p>
            <a:pPr marL="342900" indent="-342900">
              <a:buFont typeface="+mj-lt"/>
              <a:buAutoNum type="arabicPeriod"/>
            </a:pPr>
            <a:r>
              <a:rPr lang="ar-SA" sz="2600" dirty="0" smtClean="0">
                <a:solidFill>
                  <a:srgbClr val="17375E"/>
                </a:solidFill>
                <a:cs typeface="DecoType Naskh Variants" pitchFamily="2" charset="-78"/>
              </a:rPr>
              <a:t>توثيق إجراءات العقود والمشتريات.</a:t>
            </a:r>
          </a:p>
          <a:p>
            <a:pPr marL="342900" indent="-342900">
              <a:buFont typeface="+mj-lt"/>
              <a:buAutoNum type="arabicPeriod"/>
            </a:pPr>
            <a:r>
              <a:rPr lang="ar-SA" sz="2600" dirty="0" smtClean="0">
                <a:solidFill>
                  <a:srgbClr val="17375E"/>
                </a:solidFill>
                <a:cs typeface="DecoType Naskh Variants" pitchFamily="2" charset="-78"/>
              </a:rPr>
              <a:t>تفضيل الواردات الوطنية في حال تساوي الجودة للمساهمة.</a:t>
            </a:r>
          </a:p>
          <a:p>
            <a:pPr marL="342900" indent="-342900">
              <a:buFont typeface="+mj-lt"/>
              <a:buAutoNum type="arabicPeriod"/>
            </a:pPr>
            <a:r>
              <a:rPr lang="ar-SA" sz="2600" dirty="0" smtClean="0">
                <a:solidFill>
                  <a:srgbClr val="17375E"/>
                </a:solidFill>
                <a:cs typeface="DecoType Naskh Variants" pitchFamily="2" charset="-78"/>
              </a:rPr>
              <a:t>تقديم المساعدة للموردين في جهود الجودة والتحسين والارتقاء بمنتجاتهم وخدماتهم.</a:t>
            </a:r>
          </a:p>
        </p:txBody>
      </p:sp>
      <p:pic>
        <p:nvPicPr>
          <p:cNvPr id="11" name="Picture 10" descr="http://japanologie.arts.kuleuven.be/lab/sites/japanologie.arts.kuleuven.be.ijcm13/files/uploads/inline_images/glossy_3d_blue_arrow_left.png">
            <a:hlinkClick r:id="rId3" action="ppaction://hlinksldjump"/>
          </p:cNvPr>
          <p:cNvPicPr>
            <a:picLocks noChangeAspect="1" noChangeArrowheads="1"/>
          </p:cNvPicPr>
          <p:nvPr/>
        </p:nvPicPr>
        <p:blipFill>
          <a:blip r:embed="rId4"/>
          <a:srcRect/>
          <a:stretch>
            <a:fillRect/>
          </a:stretch>
        </p:blipFill>
        <p:spPr bwMode="auto">
          <a:xfrm>
            <a:off x="0" y="4953000"/>
            <a:ext cx="1905000" cy="1905000"/>
          </a:xfrm>
          <a:prstGeom prst="rect">
            <a:avLst/>
          </a:prstGeom>
          <a:noFill/>
        </p:spPr>
      </p:pic>
    </p:spTree>
    <p:extLst>
      <p:ext uri="{BB962C8B-B14F-4D97-AF65-F5344CB8AC3E}">
        <p14:creationId xmlns:p14="http://schemas.microsoft.com/office/powerpoint/2010/main" val="2129997135"/>
      </p:ext>
    </p:extLst>
  </p:cSld>
  <p:clrMapOvr>
    <a:masterClrMapping/>
  </p:clrMapOvr>
  <p:transition advClick="0"/>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lvl="0"/>
            <a:endParaRPr lang="en-US" sz="1600" dirty="0"/>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pic>
        <p:nvPicPr>
          <p:cNvPr id="6"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4953000"/>
            <a:ext cx="1905000" cy="1905000"/>
          </a:xfrm>
          <a:prstGeom prst="rect">
            <a:avLst/>
          </a:prstGeom>
          <a:noFill/>
        </p:spPr>
      </p:pic>
      <p:sp>
        <p:nvSpPr>
          <p:cNvPr id="2" name="مربع نص 1"/>
          <p:cNvSpPr txBox="1"/>
          <p:nvPr/>
        </p:nvSpPr>
        <p:spPr>
          <a:xfrm>
            <a:off x="1" y="1704350"/>
            <a:ext cx="9144000" cy="4154984"/>
          </a:xfrm>
          <a:prstGeom prst="rect">
            <a:avLst/>
          </a:prstGeom>
          <a:noFill/>
        </p:spPr>
        <p:txBody>
          <a:bodyPr wrap="square" rtlCol="1">
            <a:spAutoFit/>
          </a:bodyPr>
          <a:lstStyle/>
          <a:p>
            <a:pPr lvl="1"/>
            <a:r>
              <a:rPr lang="ar-SA" sz="3200" b="1" dirty="0">
                <a:solidFill>
                  <a:srgbClr val="17375E"/>
                </a:solidFill>
                <a:cs typeface="DecoType Naskh Variants" pitchFamily="2" charset="-78"/>
              </a:rPr>
              <a:t>العناصر الرئيسية لتنظيم العلاقة مع الموردين</a:t>
            </a:r>
            <a:r>
              <a:rPr lang="ar-SA" sz="3200" b="1" dirty="0" smtClean="0">
                <a:solidFill>
                  <a:srgbClr val="17375E"/>
                </a:solidFill>
                <a:cs typeface="DecoType Naskh Variants" pitchFamily="2" charset="-78"/>
              </a:rPr>
              <a:t>:</a:t>
            </a:r>
          </a:p>
          <a:p>
            <a:pPr lvl="1"/>
            <a:endParaRPr lang="en-US" sz="3200" b="1" dirty="0">
              <a:solidFill>
                <a:srgbClr val="17375E"/>
              </a:solidFill>
              <a:cs typeface="DecoType Naskh Variants" pitchFamily="2" charset="-78"/>
            </a:endParaRPr>
          </a:p>
          <a:p>
            <a:pPr marL="914400" lvl="1" indent="-457200">
              <a:buFont typeface="Arial" panose="020B0604020202020204" pitchFamily="34" charset="0"/>
              <a:buChar char="•"/>
            </a:pPr>
            <a:r>
              <a:rPr lang="ar-SA" sz="2600" dirty="0" smtClean="0">
                <a:solidFill>
                  <a:srgbClr val="17375E"/>
                </a:solidFill>
                <a:cs typeface="DecoType Naskh Variants" pitchFamily="2" charset="-78"/>
              </a:rPr>
              <a:t>إلغاء </a:t>
            </a:r>
            <a:r>
              <a:rPr lang="ar-SA" sz="2600" dirty="0">
                <a:solidFill>
                  <a:srgbClr val="17375E"/>
                </a:solidFill>
                <a:cs typeface="DecoType Naskh Variants" pitchFamily="2" charset="-78"/>
              </a:rPr>
              <a:t>مبدأ </a:t>
            </a:r>
            <a:r>
              <a:rPr lang="ar-SA" sz="2600" dirty="0" err="1">
                <a:solidFill>
                  <a:srgbClr val="17375E"/>
                </a:solidFill>
                <a:cs typeface="DecoType Naskh Variants" pitchFamily="2" charset="-78"/>
              </a:rPr>
              <a:t>ترسية</a:t>
            </a:r>
            <a:r>
              <a:rPr lang="ar-SA" sz="2600" dirty="0">
                <a:solidFill>
                  <a:srgbClr val="17375E"/>
                </a:solidFill>
                <a:cs typeface="DecoType Naskh Variants" pitchFamily="2" charset="-78"/>
              </a:rPr>
              <a:t> العقود على أساس السعر الأقل بل يجب اخذ الجودة والخدمة والصيانة وسرعة الاستجابة وحسن التعامل والسمعة في الاعتبار، وعدم </a:t>
            </a:r>
            <a:r>
              <a:rPr lang="ar-SA" sz="2600" dirty="0" smtClean="0">
                <a:solidFill>
                  <a:srgbClr val="17375E"/>
                </a:solidFill>
                <a:cs typeface="DecoType Naskh Variants" pitchFamily="2" charset="-78"/>
              </a:rPr>
              <a:t>التنازل عن الجودة </a:t>
            </a:r>
            <a:r>
              <a:rPr lang="ar-SA" sz="2600" dirty="0">
                <a:solidFill>
                  <a:srgbClr val="17375E"/>
                </a:solidFill>
                <a:cs typeface="DecoType Naskh Variants" pitchFamily="2" charset="-78"/>
              </a:rPr>
              <a:t>مقابل السعر.</a:t>
            </a:r>
            <a:endParaRPr lang="en-US" sz="2600" dirty="0">
              <a:solidFill>
                <a:srgbClr val="17375E"/>
              </a:solidFill>
              <a:cs typeface="DecoType Naskh Variants" pitchFamily="2" charset="-78"/>
            </a:endParaRPr>
          </a:p>
          <a:p>
            <a:pPr marL="914400" lvl="1" indent="-457200">
              <a:buFont typeface="Arial" panose="020B0604020202020204" pitchFamily="34" charset="0"/>
              <a:buChar char="•"/>
            </a:pPr>
            <a:r>
              <a:rPr lang="ar-SA" sz="2600" dirty="0">
                <a:solidFill>
                  <a:srgbClr val="17375E"/>
                </a:solidFill>
                <a:cs typeface="DecoType Naskh Variants" pitchFamily="2" charset="-78"/>
              </a:rPr>
              <a:t>الحرص على تقوية العلاقة مع الموردين المميّزين ومساعدتهم في جهود الجودة والتحسين والارتقاء بمنتجاتهم وخدماتهم والزيارات الفنية المتبادلة والشفافية والوضوح.</a:t>
            </a:r>
            <a:endParaRPr lang="en-US" sz="2600" dirty="0">
              <a:solidFill>
                <a:srgbClr val="17375E"/>
              </a:solidFill>
              <a:cs typeface="DecoType Naskh Variants" pitchFamily="2" charset="-78"/>
            </a:endParaRPr>
          </a:p>
          <a:p>
            <a:pPr marL="914400" lvl="1" indent="-457200">
              <a:buFont typeface="Arial" panose="020B0604020202020204" pitchFamily="34" charset="0"/>
              <a:buChar char="•"/>
            </a:pPr>
            <a:r>
              <a:rPr lang="ar-SA" sz="2600" dirty="0">
                <a:solidFill>
                  <a:srgbClr val="17375E"/>
                </a:solidFill>
                <a:cs typeface="DecoType Naskh Variants" pitchFamily="2" charset="-78"/>
              </a:rPr>
              <a:t>بناء قاعدة بيانات بالموردين وتوريداتهم ومدى مطابقتها للجودة </a:t>
            </a:r>
            <a:r>
              <a:rPr lang="ar-SA" sz="2600" dirty="0" smtClean="0">
                <a:solidFill>
                  <a:srgbClr val="17375E"/>
                </a:solidFill>
                <a:cs typeface="DecoType Naskh Variants" pitchFamily="2" charset="-78"/>
              </a:rPr>
              <a:t>ومقارنتهم بالموردين لم  يوفوا بالجودة المطلوبة، </a:t>
            </a:r>
            <a:r>
              <a:rPr lang="ar-SA" sz="2600" dirty="0">
                <a:solidFill>
                  <a:srgbClr val="17375E"/>
                </a:solidFill>
                <a:cs typeface="DecoType Naskh Variants" pitchFamily="2" charset="-78"/>
              </a:rPr>
              <a:t>وتحديث قاعدة البيانات بصفة مستمرة والاستفادة منها في التعاقدات المستقبلية لتجنب الوقوع في نفس الأخطاء التعاقدية مرة أخرى بسبب تغير العاملين أو النسيان أو خلاف ذلك.</a:t>
            </a:r>
            <a:endParaRPr lang="en-US" sz="2600" dirty="0">
              <a:solidFill>
                <a:srgbClr val="17375E"/>
              </a:solidFill>
              <a:cs typeface="DecoType Naskh Variants" pitchFamily="2" charset="-78"/>
            </a:endParaRPr>
          </a:p>
          <a:p>
            <a:pPr marL="914400" lvl="1" indent="-457200">
              <a:buFont typeface="Arial" panose="020B0604020202020204" pitchFamily="34" charset="0"/>
              <a:buChar char="•"/>
            </a:pPr>
            <a:endParaRPr lang="ar-SA" dirty="0"/>
          </a:p>
        </p:txBody>
      </p:sp>
      <p:sp>
        <p:nvSpPr>
          <p:cNvPr id="7" name="مربع نص 6"/>
          <p:cNvSpPr txBox="1"/>
          <p:nvPr/>
        </p:nvSpPr>
        <p:spPr>
          <a:xfrm>
            <a:off x="0" y="0"/>
            <a:ext cx="9144000" cy="1107996"/>
          </a:xfrm>
          <a:prstGeom prst="rect">
            <a:avLst/>
          </a:prstGeom>
          <a:noFill/>
        </p:spPr>
        <p:txBody>
          <a:bodyPr wrap="square" rtlCol="1">
            <a:spAutoFit/>
          </a:bodyPr>
          <a:lstStyle/>
          <a:p>
            <a:pPr algn="ctr"/>
            <a:r>
              <a:rPr lang="ar-SA" sz="6600" dirty="0" smtClean="0">
                <a:solidFill>
                  <a:srgbClr val="90B6E4"/>
                </a:solidFill>
                <a:cs typeface="DecoType Naskh Variants" pitchFamily="2" charset="-78"/>
              </a:rPr>
              <a:t>تابع العلاقة مع  الموردين</a:t>
            </a:r>
          </a:p>
        </p:txBody>
      </p:sp>
    </p:spTree>
    <p:extLst>
      <p:ext uri="{BB962C8B-B14F-4D97-AF65-F5344CB8AC3E}">
        <p14:creationId xmlns:p14="http://schemas.microsoft.com/office/powerpoint/2010/main" val="744712170"/>
      </p:ext>
    </p:extLst>
  </p:cSld>
  <p:clrMapOvr>
    <a:masterClrMapping/>
  </p:clrMapOvr>
  <p:transition advClick="0"/>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lvl="0"/>
            <a:endParaRPr lang="en-US" sz="1600" dirty="0"/>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pic>
        <p:nvPicPr>
          <p:cNvPr id="6"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4953000"/>
            <a:ext cx="1905000" cy="1905000"/>
          </a:xfrm>
          <a:prstGeom prst="rect">
            <a:avLst/>
          </a:prstGeom>
          <a:noFill/>
        </p:spPr>
      </p:pic>
      <p:sp>
        <p:nvSpPr>
          <p:cNvPr id="2" name="مربع نص 1"/>
          <p:cNvSpPr txBox="1"/>
          <p:nvPr/>
        </p:nvSpPr>
        <p:spPr>
          <a:xfrm>
            <a:off x="1" y="1704350"/>
            <a:ext cx="9144000" cy="3354765"/>
          </a:xfrm>
          <a:prstGeom prst="rect">
            <a:avLst/>
          </a:prstGeom>
          <a:noFill/>
        </p:spPr>
        <p:txBody>
          <a:bodyPr wrap="square" rtlCol="1">
            <a:spAutoFit/>
          </a:bodyPr>
          <a:lstStyle/>
          <a:p>
            <a:pPr lvl="1"/>
            <a:r>
              <a:rPr lang="ar-SA" sz="3200" b="1" dirty="0">
                <a:solidFill>
                  <a:srgbClr val="17375E"/>
                </a:solidFill>
                <a:cs typeface="DecoType Naskh Variants" pitchFamily="2" charset="-78"/>
              </a:rPr>
              <a:t>العناصر الرئيسية لتنظيم العلاقة مع الموردين</a:t>
            </a:r>
            <a:r>
              <a:rPr lang="ar-SA" sz="3200" b="1" dirty="0" smtClean="0">
                <a:solidFill>
                  <a:srgbClr val="17375E"/>
                </a:solidFill>
                <a:cs typeface="DecoType Naskh Variants" pitchFamily="2" charset="-78"/>
              </a:rPr>
              <a:t>:</a:t>
            </a:r>
          </a:p>
          <a:p>
            <a:pPr lvl="1"/>
            <a:endParaRPr lang="en-US" sz="3200" b="1" dirty="0">
              <a:solidFill>
                <a:srgbClr val="17375E"/>
              </a:solidFill>
              <a:cs typeface="DecoType Naskh Variants" pitchFamily="2" charset="-78"/>
            </a:endParaRPr>
          </a:p>
          <a:p>
            <a:pPr marL="914400" lvl="1" indent="-457200">
              <a:buFont typeface="Arial" panose="020B0604020202020204" pitchFamily="34" charset="0"/>
              <a:buChar char="•"/>
            </a:pPr>
            <a:r>
              <a:rPr lang="ar-SA" sz="2600" dirty="0" smtClean="0">
                <a:solidFill>
                  <a:srgbClr val="17375E"/>
                </a:solidFill>
                <a:cs typeface="DecoType Naskh Variants" pitchFamily="2" charset="-78"/>
              </a:rPr>
              <a:t>تفضيل </a:t>
            </a:r>
            <a:r>
              <a:rPr lang="ar-SA" sz="2600" dirty="0">
                <a:solidFill>
                  <a:srgbClr val="17375E"/>
                </a:solidFill>
                <a:cs typeface="DecoType Naskh Variants" pitchFamily="2" charset="-78"/>
              </a:rPr>
              <a:t>الواردات الوطنية في حال تساوي الجودة للمساهمة في إنعاش وتقدّم المنتجات الوطنية وارتفاع الدخل الوطني.</a:t>
            </a:r>
            <a:endParaRPr lang="en-US" sz="2600" dirty="0">
              <a:solidFill>
                <a:srgbClr val="17375E"/>
              </a:solidFill>
              <a:cs typeface="DecoType Naskh Variants" pitchFamily="2" charset="-78"/>
            </a:endParaRPr>
          </a:p>
          <a:p>
            <a:pPr marL="914400" lvl="1" indent="-457200">
              <a:buFont typeface="Arial" panose="020B0604020202020204" pitchFamily="34" charset="0"/>
              <a:buChar char="•"/>
            </a:pPr>
            <a:r>
              <a:rPr lang="ar-SA" sz="2600" dirty="0">
                <a:solidFill>
                  <a:srgbClr val="17375E"/>
                </a:solidFill>
                <a:cs typeface="DecoType Naskh Variants" pitchFamily="2" charset="-78"/>
              </a:rPr>
              <a:t>إشراك الموردين في فرق التحسين المستمر لجودة العمليات في المؤسسة بصفتهم عاملا فاعلا ومؤثر في تحسين الجودة المقدّمة.</a:t>
            </a:r>
            <a:endParaRPr lang="en-US" sz="2600" dirty="0">
              <a:solidFill>
                <a:srgbClr val="17375E"/>
              </a:solidFill>
              <a:cs typeface="DecoType Naskh Variants" pitchFamily="2" charset="-78"/>
            </a:endParaRPr>
          </a:p>
          <a:p>
            <a:pPr marL="914400" lvl="1" indent="-457200">
              <a:buFont typeface="Arial" panose="020B0604020202020204" pitchFamily="34" charset="0"/>
              <a:buChar char="•"/>
            </a:pPr>
            <a:r>
              <a:rPr lang="ar-SA" sz="2600" dirty="0">
                <a:solidFill>
                  <a:srgbClr val="17375E"/>
                </a:solidFill>
                <a:cs typeface="DecoType Naskh Variants" pitchFamily="2" charset="-78"/>
              </a:rPr>
              <a:t>أن تكون إجراءات العقود والمشتريات موثقة ومعروفة للمعنيين بعمليات الشراء والتعاقد.</a:t>
            </a:r>
            <a:endParaRPr lang="en-US" sz="2600" dirty="0">
              <a:solidFill>
                <a:srgbClr val="17375E"/>
              </a:solidFill>
              <a:cs typeface="DecoType Naskh Variants" pitchFamily="2" charset="-78"/>
            </a:endParaRPr>
          </a:p>
          <a:p>
            <a:r>
              <a:rPr lang="ar-SA" b="1" dirty="0"/>
              <a:t> </a:t>
            </a:r>
            <a:endParaRPr lang="ar-SA" dirty="0"/>
          </a:p>
        </p:txBody>
      </p:sp>
      <p:sp>
        <p:nvSpPr>
          <p:cNvPr id="7" name="مربع نص 6"/>
          <p:cNvSpPr txBox="1"/>
          <p:nvPr/>
        </p:nvSpPr>
        <p:spPr>
          <a:xfrm>
            <a:off x="0" y="0"/>
            <a:ext cx="9144000" cy="1107996"/>
          </a:xfrm>
          <a:prstGeom prst="rect">
            <a:avLst/>
          </a:prstGeom>
          <a:noFill/>
        </p:spPr>
        <p:txBody>
          <a:bodyPr wrap="square" rtlCol="1">
            <a:spAutoFit/>
          </a:bodyPr>
          <a:lstStyle/>
          <a:p>
            <a:pPr algn="ctr"/>
            <a:r>
              <a:rPr lang="ar-SA" sz="6600" dirty="0" smtClean="0">
                <a:solidFill>
                  <a:srgbClr val="90B6E4"/>
                </a:solidFill>
                <a:cs typeface="DecoType Naskh Variants" pitchFamily="2" charset="-78"/>
              </a:rPr>
              <a:t>تابع العلاقة مع  الموردين</a:t>
            </a:r>
          </a:p>
        </p:txBody>
      </p:sp>
    </p:spTree>
    <p:extLst>
      <p:ext uri="{BB962C8B-B14F-4D97-AF65-F5344CB8AC3E}">
        <p14:creationId xmlns:p14="http://schemas.microsoft.com/office/powerpoint/2010/main" val="3612155042"/>
      </p:ext>
    </p:extLst>
  </p:cSld>
  <p:clrMapOvr>
    <a:masterClrMapping/>
  </p:clrMapOvr>
  <p:transition advClick="0"/>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lvl="0"/>
            <a:endParaRPr lang="en-US" sz="1600" dirty="0"/>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pic>
        <p:nvPicPr>
          <p:cNvPr id="6"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4953000"/>
            <a:ext cx="1905000" cy="1905000"/>
          </a:xfrm>
          <a:prstGeom prst="rect">
            <a:avLst/>
          </a:prstGeom>
          <a:noFill/>
        </p:spPr>
      </p:pic>
      <p:sp>
        <p:nvSpPr>
          <p:cNvPr id="2" name="مربع نص 1"/>
          <p:cNvSpPr txBox="1"/>
          <p:nvPr/>
        </p:nvSpPr>
        <p:spPr>
          <a:xfrm>
            <a:off x="-10886" y="2182987"/>
            <a:ext cx="9144000" cy="2985433"/>
          </a:xfrm>
          <a:prstGeom prst="rect">
            <a:avLst/>
          </a:prstGeom>
          <a:noFill/>
        </p:spPr>
        <p:txBody>
          <a:bodyPr wrap="square" rtlCol="1">
            <a:spAutoFit/>
          </a:bodyPr>
          <a:lstStyle/>
          <a:p>
            <a:pPr algn="just"/>
            <a:r>
              <a:rPr lang="ar-SA" sz="3600" dirty="0" smtClean="0">
                <a:solidFill>
                  <a:srgbClr val="17375E"/>
                </a:solidFill>
                <a:cs typeface="DecoType Naskh Variants" pitchFamily="2" charset="-78"/>
              </a:rPr>
              <a:t>أدت </a:t>
            </a:r>
            <a:r>
              <a:rPr lang="ar-SA" sz="3600" dirty="0">
                <a:solidFill>
                  <a:srgbClr val="17375E"/>
                </a:solidFill>
                <a:cs typeface="DecoType Naskh Variants" pitchFamily="2" charset="-78"/>
              </a:rPr>
              <a:t>التكلفة العالية الناجمة عن تكدّس المواد المشترات في المخازن والمستودعات إلى البحث عن تقنيات وأساليب ذكية لخفض كمية المخزون فظهر أسلوب </a:t>
            </a:r>
            <a:r>
              <a:rPr lang="en-US" sz="3600" dirty="0">
                <a:solidFill>
                  <a:srgbClr val="17375E"/>
                </a:solidFill>
                <a:cs typeface="DecoType Naskh Variants" pitchFamily="2" charset="-78"/>
              </a:rPr>
              <a:t>(Just in time) </a:t>
            </a:r>
            <a:r>
              <a:rPr lang="en-US" sz="3600" dirty="0" smtClean="0">
                <a:solidFill>
                  <a:srgbClr val="17375E"/>
                </a:solidFill>
                <a:cs typeface="DecoType Naskh Variants" pitchFamily="2" charset="-78"/>
              </a:rPr>
              <a:t>(</a:t>
            </a:r>
            <a:r>
              <a:rPr lang="en-US" sz="4400" b="1" dirty="0">
                <a:solidFill>
                  <a:srgbClr val="17375E"/>
                </a:solidFill>
                <a:cs typeface="DecoType Naskh Variants" pitchFamily="2" charset="-78"/>
              </a:rPr>
              <a:t>JIT</a:t>
            </a:r>
            <a:r>
              <a:rPr lang="en-US" sz="3600" dirty="0">
                <a:solidFill>
                  <a:srgbClr val="17375E"/>
                </a:solidFill>
                <a:cs typeface="DecoType Naskh Variants" pitchFamily="2" charset="-78"/>
              </a:rPr>
              <a:t>)  </a:t>
            </a:r>
            <a:r>
              <a:rPr lang="ar-SA" sz="3600" dirty="0" smtClean="0">
                <a:solidFill>
                  <a:srgbClr val="17375E"/>
                </a:solidFill>
                <a:cs typeface="DecoType Naskh Variants" pitchFamily="2" charset="-78"/>
              </a:rPr>
              <a:t> حيث يتم تزويد </a:t>
            </a:r>
            <a:r>
              <a:rPr lang="ar-SA" sz="3600" dirty="0">
                <a:solidFill>
                  <a:srgbClr val="17375E"/>
                </a:solidFill>
                <a:cs typeface="DecoType Naskh Variants" pitchFamily="2" charset="-78"/>
              </a:rPr>
              <a:t>المؤسسة بكميات صغيرة من التوريدات </a:t>
            </a:r>
            <a:r>
              <a:rPr lang="ar-SA" sz="3600" dirty="0" smtClean="0">
                <a:solidFill>
                  <a:srgbClr val="17375E"/>
                </a:solidFill>
                <a:cs typeface="DecoType Naskh Variants" pitchFamily="2" charset="-78"/>
              </a:rPr>
              <a:t>عند الحاجة وفي وقت مناسب  وبالتالي فلا </a:t>
            </a:r>
            <a:r>
              <a:rPr lang="ar-SA" sz="3600" dirty="0">
                <a:solidFill>
                  <a:srgbClr val="17375E"/>
                </a:solidFill>
                <a:cs typeface="DecoType Naskh Variants" pitchFamily="2" charset="-78"/>
              </a:rPr>
              <a:t>يستدعي الأمر تخزينها وإنما يتم استخدامها فور وصولها إلى المؤسسة.</a:t>
            </a:r>
            <a:endParaRPr lang="en-US" sz="3600" dirty="0">
              <a:solidFill>
                <a:srgbClr val="17375E"/>
              </a:solidFill>
              <a:cs typeface="DecoType Naskh Variants" pitchFamily="2" charset="-78"/>
            </a:endParaRPr>
          </a:p>
        </p:txBody>
      </p:sp>
      <p:sp>
        <p:nvSpPr>
          <p:cNvPr id="8" name="مربع نص 7"/>
          <p:cNvSpPr txBox="1"/>
          <p:nvPr/>
        </p:nvSpPr>
        <p:spPr>
          <a:xfrm>
            <a:off x="0" y="316165"/>
            <a:ext cx="9144000" cy="707886"/>
          </a:xfrm>
          <a:prstGeom prst="rect">
            <a:avLst/>
          </a:prstGeom>
          <a:noFill/>
        </p:spPr>
        <p:txBody>
          <a:bodyPr wrap="square" rtlCol="1">
            <a:spAutoFit/>
          </a:bodyPr>
          <a:lstStyle/>
          <a:p>
            <a:pPr lvl="1"/>
            <a:r>
              <a:rPr lang="ar-SA" sz="4000" dirty="0" smtClean="0">
                <a:solidFill>
                  <a:srgbClr val="17375E"/>
                </a:solidFill>
                <a:cs typeface="DecoType Naskh Variants" pitchFamily="2" charset="-78"/>
              </a:rPr>
              <a:t>نظام </a:t>
            </a:r>
            <a:r>
              <a:rPr lang="ar-SA" sz="4000" dirty="0">
                <a:solidFill>
                  <a:srgbClr val="17375E"/>
                </a:solidFill>
                <a:cs typeface="DecoType Naskh Variants" pitchFamily="2" charset="-78"/>
              </a:rPr>
              <a:t>التوريد والإنتاج في الوقت المناسب (</a:t>
            </a:r>
            <a:r>
              <a:rPr lang="en-US" sz="4000" dirty="0">
                <a:solidFill>
                  <a:srgbClr val="17375E"/>
                </a:solidFill>
                <a:cs typeface="DecoType Naskh Variants" pitchFamily="2" charset="-78"/>
              </a:rPr>
              <a:t>Just in time</a:t>
            </a:r>
            <a:r>
              <a:rPr lang="ar-SA" sz="4000" dirty="0">
                <a:solidFill>
                  <a:srgbClr val="17375E"/>
                </a:solidFill>
                <a:cs typeface="DecoType Naskh Variants" pitchFamily="2" charset="-78"/>
              </a:rPr>
              <a:t>)</a:t>
            </a:r>
          </a:p>
        </p:txBody>
      </p:sp>
    </p:spTree>
    <p:extLst>
      <p:ext uri="{BB962C8B-B14F-4D97-AF65-F5344CB8AC3E}">
        <p14:creationId xmlns:p14="http://schemas.microsoft.com/office/powerpoint/2010/main" val="2751993964"/>
      </p:ext>
    </p:extLst>
  </p:cSld>
  <p:clrMapOvr>
    <a:masterClrMapping/>
  </p:clrMapOvr>
  <p:transition advClick="0"/>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8965"/>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lvl="0"/>
            <a:endParaRPr lang="en-US" sz="1600" dirty="0"/>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pic>
        <p:nvPicPr>
          <p:cNvPr id="6"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4953000"/>
            <a:ext cx="1905000" cy="1905000"/>
          </a:xfrm>
          <a:prstGeom prst="rect">
            <a:avLst/>
          </a:prstGeom>
          <a:noFill/>
        </p:spPr>
      </p:pic>
      <p:sp>
        <p:nvSpPr>
          <p:cNvPr id="2" name="مربع نص 1"/>
          <p:cNvSpPr txBox="1"/>
          <p:nvPr/>
        </p:nvSpPr>
        <p:spPr>
          <a:xfrm>
            <a:off x="0" y="762000"/>
            <a:ext cx="9144000" cy="6494085"/>
          </a:xfrm>
          <a:prstGeom prst="rect">
            <a:avLst/>
          </a:prstGeom>
          <a:noFill/>
        </p:spPr>
        <p:txBody>
          <a:bodyPr wrap="square" rtlCol="1">
            <a:spAutoFit/>
          </a:bodyPr>
          <a:lstStyle/>
          <a:p>
            <a:pPr lvl="1"/>
            <a:r>
              <a:rPr lang="ar-SA" sz="2600" dirty="0">
                <a:solidFill>
                  <a:srgbClr val="17375E"/>
                </a:solidFill>
                <a:cs typeface="DecoType Naskh Variants" pitchFamily="2" charset="-78"/>
              </a:rPr>
              <a:t>أهداف نظام </a:t>
            </a:r>
            <a:r>
              <a:rPr lang="en-US" sz="2600" dirty="0">
                <a:solidFill>
                  <a:srgbClr val="17375E"/>
                </a:solidFill>
                <a:cs typeface="DecoType Naskh Variants" pitchFamily="2" charset="-78"/>
              </a:rPr>
              <a:t>Just in Time </a:t>
            </a:r>
            <a:r>
              <a:rPr lang="ar-SA" sz="2600" dirty="0">
                <a:solidFill>
                  <a:srgbClr val="17375E"/>
                </a:solidFill>
                <a:cs typeface="DecoType Naskh Variants" pitchFamily="2" charset="-78"/>
              </a:rPr>
              <a:t>:</a:t>
            </a:r>
            <a:endParaRPr lang="en-US" sz="2600" dirty="0">
              <a:solidFill>
                <a:srgbClr val="17375E"/>
              </a:solidFill>
              <a:cs typeface="DecoType Naskh Variants" pitchFamily="2" charset="-78"/>
            </a:endParaRPr>
          </a:p>
          <a:p>
            <a:pPr lvl="0"/>
            <a:r>
              <a:rPr lang="ar-SA" sz="2600" dirty="0">
                <a:solidFill>
                  <a:srgbClr val="17375E"/>
                </a:solidFill>
                <a:cs typeface="DecoType Naskh Variants" pitchFamily="2" charset="-78"/>
              </a:rPr>
              <a:t>استلام المواد الخام من المزودين (الموردين) بالكميات المطلوبة وفي الوقت المطلوب للإنتاج بدون زيادة أو نقص.</a:t>
            </a:r>
            <a:endParaRPr lang="en-US" sz="2600" dirty="0">
              <a:solidFill>
                <a:srgbClr val="17375E"/>
              </a:solidFill>
              <a:cs typeface="DecoType Naskh Variants" pitchFamily="2" charset="-78"/>
            </a:endParaRPr>
          </a:p>
          <a:p>
            <a:pPr lvl="0"/>
            <a:r>
              <a:rPr lang="ar-SA" sz="2600" dirty="0">
                <a:solidFill>
                  <a:srgbClr val="17375E"/>
                </a:solidFill>
                <a:cs typeface="DecoType Naskh Variants" pitchFamily="2" charset="-78"/>
              </a:rPr>
              <a:t>إنتاج الكميات المطلوبة للوفاء بمتطلبات المستفيد وفي الوقت المطلوب من المستفيد بدون زيادة أو نقص.</a:t>
            </a:r>
            <a:endParaRPr lang="en-US" sz="2600" dirty="0">
              <a:solidFill>
                <a:srgbClr val="17375E"/>
              </a:solidFill>
              <a:cs typeface="DecoType Naskh Variants" pitchFamily="2" charset="-78"/>
            </a:endParaRPr>
          </a:p>
          <a:p>
            <a:r>
              <a:rPr lang="ar-SA" sz="2600" dirty="0">
                <a:solidFill>
                  <a:srgbClr val="17375E"/>
                </a:solidFill>
                <a:cs typeface="DecoType Naskh Variants" pitchFamily="2" charset="-78"/>
              </a:rPr>
              <a:t>وقد بدأ استخدام هذا النظام في عام 1950 في مصانع تويوتا في اليابان ولذلك يسمى أيضا نظام تويوتا الإنتاجي أو طريقة تويوتا </a:t>
            </a:r>
            <a:r>
              <a:rPr lang="en-US" sz="2600" dirty="0">
                <a:solidFill>
                  <a:srgbClr val="17375E"/>
                </a:solidFill>
                <a:cs typeface="DecoType Naskh Variants" pitchFamily="2" charset="-78"/>
              </a:rPr>
              <a:t>(Toyota Way) </a:t>
            </a:r>
            <a:r>
              <a:rPr lang="ar-SA" sz="2600" dirty="0">
                <a:solidFill>
                  <a:srgbClr val="17375E"/>
                </a:solidFill>
                <a:cs typeface="DecoType Naskh Variants" pitchFamily="2" charset="-78"/>
              </a:rPr>
              <a:t> وقد حقق لها نتائج باهرة وأمكن تخفيض تخزين المواد الخام والتوريدات الأخرى إلى الحد الأدنى مما وفر مبالغ طائلة.  ثم اتسعت استخدامات هذا النظام وطرق الاستفادة منه حتى شملت العمليات الداخلية في شركة تويوتا مما أدى إلى تقليل الفاقد والهدر الزائد في الإنتاج أو التخزين وذلك بتزويد العمليات في خط التصنيع بحاجتها الآنية من الكميات المناسبة من المواد وفي الوقت المناسب تماما، وكذلك كل عملية داخلية تنتج الكمية المناسبة وفي الوقت المناسب لحاجة العملية التي تليها وهكذا.</a:t>
            </a:r>
            <a:endParaRPr lang="en-US" sz="2600" dirty="0">
              <a:solidFill>
                <a:srgbClr val="17375E"/>
              </a:solidFill>
              <a:cs typeface="DecoType Naskh Variants" pitchFamily="2" charset="-78"/>
            </a:endParaRPr>
          </a:p>
          <a:p>
            <a:r>
              <a:rPr lang="ar-SA" sz="2600" dirty="0">
                <a:solidFill>
                  <a:srgbClr val="17375E"/>
                </a:solidFill>
                <a:cs typeface="DecoType Naskh Variants" pitchFamily="2" charset="-78"/>
              </a:rPr>
              <a:t>وأصبحت مصانع تويوتا لا تنتج إلا الكميات المتفق عليها سلفا مع المستوردين والمستفيدين، وبالتالي توريد الطلبات من المصنع إلى المستفيدين مباشرة دون تخزين ومن خلال نظام معلوماتي وقواعد بيانات سريعة ودقيقة جدا</a:t>
            </a:r>
            <a:r>
              <a:rPr lang="ar-SA" sz="2600" dirty="0" smtClean="0">
                <a:solidFill>
                  <a:srgbClr val="17375E"/>
                </a:solidFill>
                <a:cs typeface="DecoType Naskh Variants" pitchFamily="2" charset="-78"/>
              </a:rPr>
              <a:t>.</a:t>
            </a:r>
          </a:p>
          <a:p>
            <a:endParaRPr lang="ar-SA" sz="2600" dirty="0">
              <a:solidFill>
                <a:srgbClr val="17375E"/>
              </a:solidFill>
              <a:cs typeface="DecoType Naskh Variants" pitchFamily="2" charset="-78"/>
            </a:endParaRPr>
          </a:p>
          <a:p>
            <a:endParaRPr lang="ar-SA" sz="2600" dirty="0" smtClean="0">
              <a:solidFill>
                <a:srgbClr val="17375E"/>
              </a:solidFill>
              <a:cs typeface="DecoType Naskh Variants" pitchFamily="2" charset="-78"/>
            </a:endParaRPr>
          </a:p>
          <a:p>
            <a:endParaRPr lang="en-US" sz="2600" dirty="0">
              <a:solidFill>
                <a:srgbClr val="17375E"/>
              </a:solidFill>
              <a:cs typeface="DecoType Naskh Variants" pitchFamily="2" charset="-78"/>
            </a:endParaRPr>
          </a:p>
        </p:txBody>
      </p:sp>
    </p:spTree>
    <p:extLst>
      <p:ext uri="{BB962C8B-B14F-4D97-AF65-F5344CB8AC3E}">
        <p14:creationId xmlns:p14="http://schemas.microsoft.com/office/powerpoint/2010/main" val="150583250"/>
      </p:ext>
    </p:extLst>
  </p:cSld>
  <p:clrMapOvr>
    <a:masterClrMapping/>
  </p:clrMapOvr>
  <p:transition advClick="0"/>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مستطيل 13"/>
          <p:cNvSpPr/>
          <p:nvPr/>
        </p:nvSpPr>
        <p:spPr bwMode="auto">
          <a:xfrm>
            <a:off x="0" y="-8965"/>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lvl="0"/>
            <a:endParaRPr lang="en-US" sz="1600" dirty="0"/>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pic>
        <p:nvPicPr>
          <p:cNvPr id="6" name="Picture 10" descr="http://japanologie.arts.kuleuven.be/lab/sites/japanologie.arts.kuleuven.be.ijcm13/files/uploads/inline_images/glossy_3d_blue_arrow_left.png">
            <a:hlinkClick r:id="rId3" action="ppaction://hlinksldjump"/>
          </p:cNvPr>
          <p:cNvPicPr>
            <a:picLocks noChangeAspect="1" noChangeArrowheads="1"/>
          </p:cNvPicPr>
          <p:nvPr/>
        </p:nvPicPr>
        <p:blipFill>
          <a:blip r:embed="rId4"/>
          <a:srcRect/>
          <a:stretch>
            <a:fillRect/>
          </a:stretch>
        </p:blipFill>
        <p:spPr bwMode="auto">
          <a:xfrm>
            <a:off x="0" y="4953000"/>
            <a:ext cx="1905000" cy="1905000"/>
          </a:xfrm>
          <a:prstGeom prst="rect">
            <a:avLst/>
          </a:prstGeom>
          <a:noFill/>
        </p:spPr>
      </p:pic>
      <p:sp>
        <p:nvSpPr>
          <p:cNvPr id="2" name="مربع نص 1"/>
          <p:cNvSpPr txBox="1"/>
          <p:nvPr/>
        </p:nvSpPr>
        <p:spPr>
          <a:xfrm>
            <a:off x="0" y="762000"/>
            <a:ext cx="9144000" cy="6370975"/>
          </a:xfrm>
          <a:prstGeom prst="rect">
            <a:avLst/>
          </a:prstGeom>
          <a:noFill/>
        </p:spPr>
        <p:txBody>
          <a:bodyPr wrap="square" rtlCol="1">
            <a:spAutoFit/>
          </a:bodyPr>
          <a:lstStyle/>
          <a:p>
            <a:pPr lvl="1"/>
            <a:r>
              <a:rPr lang="ar-SA" sz="2600" dirty="0">
                <a:solidFill>
                  <a:srgbClr val="17375E"/>
                </a:solidFill>
                <a:cs typeface="DecoType Naskh Variants" pitchFamily="2" charset="-78"/>
              </a:rPr>
              <a:t>عناصر نظام </a:t>
            </a:r>
            <a:r>
              <a:rPr lang="en-US" sz="2600" dirty="0">
                <a:solidFill>
                  <a:srgbClr val="17375E"/>
                </a:solidFill>
                <a:cs typeface="DecoType Naskh Variants" pitchFamily="2" charset="-78"/>
              </a:rPr>
              <a:t>JIT</a:t>
            </a:r>
            <a:r>
              <a:rPr lang="ar-SA" sz="2600" dirty="0">
                <a:solidFill>
                  <a:srgbClr val="17375E"/>
                </a:solidFill>
                <a:cs typeface="DecoType Naskh Variants" pitchFamily="2" charset="-78"/>
              </a:rPr>
              <a:t>:</a:t>
            </a:r>
            <a:endParaRPr lang="en-US" sz="2600" dirty="0">
              <a:solidFill>
                <a:srgbClr val="17375E"/>
              </a:solidFill>
              <a:cs typeface="DecoType Naskh Variants" pitchFamily="2" charset="-78"/>
            </a:endParaRPr>
          </a:p>
          <a:p>
            <a:r>
              <a:rPr lang="ar-SA" sz="2600" dirty="0">
                <a:solidFill>
                  <a:srgbClr val="17375E"/>
                </a:solidFill>
                <a:cs typeface="DecoType Naskh Variants" pitchFamily="2" charset="-78"/>
              </a:rPr>
              <a:t>يتطلب نظام </a:t>
            </a:r>
            <a:r>
              <a:rPr lang="en-US" sz="2600" dirty="0">
                <a:solidFill>
                  <a:srgbClr val="17375E"/>
                </a:solidFill>
                <a:cs typeface="DecoType Naskh Variants" pitchFamily="2" charset="-78"/>
              </a:rPr>
              <a:t>JIT </a:t>
            </a:r>
            <a:r>
              <a:rPr lang="ar-SA" sz="2600" dirty="0">
                <a:solidFill>
                  <a:srgbClr val="17375E"/>
                </a:solidFill>
                <a:cs typeface="DecoType Naskh Variants" pitchFamily="2" charset="-78"/>
              </a:rPr>
              <a:t> وجود العناصر التالية لضمان نجاح تطبيقه:</a:t>
            </a:r>
            <a:endParaRPr lang="en-US" sz="2600" dirty="0">
              <a:solidFill>
                <a:srgbClr val="17375E"/>
              </a:solidFill>
              <a:cs typeface="DecoType Naskh Variants" pitchFamily="2" charset="-78"/>
            </a:endParaRPr>
          </a:p>
          <a:p>
            <a:pPr lvl="0"/>
            <a:r>
              <a:rPr lang="ar-SA" sz="2600" dirty="0">
                <a:solidFill>
                  <a:srgbClr val="17375E"/>
                </a:solidFill>
                <a:cs typeface="DecoType Naskh Variants" pitchFamily="2" charset="-78"/>
              </a:rPr>
              <a:t>نظام اتصالات وتبادل معلومات فعال ودقيق بين المؤسسة والموردين والمستفيدين.</a:t>
            </a:r>
            <a:endParaRPr lang="en-US" sz="2600" dirty="0">
              <a:solidFill>
                <a:srgbClr val="17375E"/>
              </a:solidFill>
              <a:cs typeface="DecoType Naskh Variants" pitchFamily="2" charset="-78"/>
            </a:endParaRPr>
          </a:p>
          <a:p>
            <a:pPr lvl="0"/>
            <a:r>
              <a:rPr lang="ar-SA" sz="2600" dirty="0">
                <a:solidFill>
                  <a:srgbClr val="17375E"/>
                </a:solidFill>
                <a:cs typeface="DecoType Naskh Variants" pitchFamily="2" charset="-78"/>
              </a:rPr>
              <a:t>بيئة ايجابية ومحفزة للعاملين ولذلك ينجح تطبيقه في المؤسسات التي تعمل تحت مظلة إدارة الجودة الشاملة.</a:t>
            </a:r>
            <a:endParaRPr lang="en-US" sz="2600" dirty="0">
              <a:solidFill>
                <a:srgbClr val="17375E"/>
              </a:solidFill>
              <a:cs typeface="DecoType Naskh Variants" pitchFamily="2" charset="-78"/>
            </a:endParaRPr>
          </a:p>
          <a:p>
            <a:pPr lvl="0"/>
            <a:r>
              <a:rPr lang="ar-SA" sz="2600" dirty="0">
                <a:solidFill>
                  <a:srgbClr val="17375E"/>
                </a:solidFill>
                <a:cs typeface="DecoType Naskh Variants" pitchFamily="2" charset="-78"/>
              </a:rPr>
              <a:t>مرونة من قبل الموردين وثقة متبادلة وعلاقة طويلة الأمد بينهم وبين المؤسسة.</a:t>
            </a:r>
            <a:endParaRPr lang="en-US" sz="2600" dirty="0">
              <a:solidFill>
                <a:srgbClr val="17375E"/>
              </a:solidFill>
              <a:cs typeface="DecoType Naskh Variants" pitchFamily="2" charset="-78"/>
            </a:endParaRPr>
          </a:p>
          <a:p>
            <a:pPr lvl="0"/>
            <a:r>
              <a:rPr lang="ar-SA" sz="2600" dirty="0">
                <a:solidFill>
                  <a:srgbClr val="17375E"/>
                </a:solidFill>
                <a:cs typeface="DecoType Naskh Variants" pitchFamily="2" charset="-78"/>
              </a:rPr>
              <a:t>ثبات في نظام الإنتاج في المؤسسة.</a:t>
            </a:r>
            <a:endParaRPr lang="en-US" sz="2600" dirty="0">
              <a:solidFill>
                <a:srgbClr val="17375E"/>
              </a:solidFill>
              <a:cs typeface="DecoType Naskh Variants" pitchFamily="2" charset="-78"/>
            </a:endParaRPr>
          </a:p>
          <a:p>
            <a:pPr lvl="0"/>
            <a:r>
              <a:rPr lang="ar-SA" sz="2600" dirty="0">
                <a:solidFill>
                  <a:srgbClr val="17375E"/>
                </a:solidFill>
                <a:cs typeface="DecoType Naskh Variants" pitchFamily="2" charset="-78"/>
              </a:rPr>
              <a:t>التزام ودقة العاملين والعمل كفريق واحد.</a:t>
            </a:r>
            <a:endParaRPr lang="en-US" sz="2600" dirty="0">
              <a:solidFill>
                <a:srgbClr val="17375E"/>
              </a:solidFill>
              <a:cs typeface="DecoType Naskh Variants" pitchFamily="2" charset="-78"/>
            </a:endParaRPr>
          </a:p>
          <a:p>
            <a:r>
              <a:rPr lang="ar-SA" sz="2600" dirty="0">
                <a:solidFill>
                  <a:srgbClr val="17375E"/>
                </a:solidFill>
                <a:cs typeface="DecoType Naskh Variants" pitchFamily="2" charset="-78"/>
              </a:rPr>
              <a:t> </a:t>
            </a:r>
            <a:endParaRPr lang="ar-SA" sz="2600" dirty="0" smtClean="0">
              <a:solidFill>
                <a:srgbClr val="17375E"/>
              </a:solidFill>
              <a:cs typeface="DecoType Naskh Variants" pitchFamily="2" charset="-78"/>
            </a:endParaRPr>
          </a:p>
          <a:p>
            <a:endParaRPr lang="ar-SA" sz="2600" dirty="0">
              <a:solidFill>
                <a:srgbClr val="17375E"/>
              </a:solidFill>
              <a:cs typeface="DecoType Naskh Variants" pitchFamily="2" charset="-78"/>
            </a:endParaRPr>
          </a:p>
          <a:p>
            <a:endParaRPr lang="ar-SA" sz="2600" dirty="0" smtClean="0">
              <a:solidFill>
                <a:srgbClr val="17375E"/>
              </a:solidFill>
              <a:cs typeface="DecoType Naskh Variants" pitchFamily="2" charset="-78"/>
            </a:endParaRPr>
          </a:p>
          <a:p>
            <a:endParaRPr lang="ar-SA" sz="2600" dirty="0">
              <a:solidFill>
                <a:srgbClr val="17375E"/>
              </a:solidFill>
              <a:cs typeface="DecoType Naskh Variants" pitchFamily="2" charset="-78"/>
            </a:endParaRPr>
          </a:p>
          <a:p>
            <a:endParaRPr lang="ar-SA" sz="2600" dirty="0" smtClean="0">
              <a:solidFill>
                <a:srgbClr val="17375E"/>
              </a:solidFill>
              <a:cs typeface="DecoType Naskh Variants" pitchFamily="2" charset="-78"/>
            </a:endParaRPr>
          </a:p>
          <a:p>
            <a:endParaRPr lang="ar-SA" sz="2600" dirty="0">
              <a:solidFill>
                <a:srgbClr val="17375E"/>
              </a:solidFill>
              <a:cs typeface="DecoType Naskh Variants" pitchFamily="2" charset="-78"/>
            </a:endParaRPr>
          </a:p>
          <a:p>
            <a:endParaRPr lang="ar-SA" sz="2600" dirty="0" smtClean="0">
              <a:solidFill>
                <a:srgbClr val="17375E"/>
              </a:solidFill>
              <a:cs typeface="DecoType Naskh Variants" pitchFamily="2" charset="-78"/>
            </a:endParaRPr>
          </a:p>
          <a:p>
            <a:endParaRPr lang="ar-SA" sz="2600" dirty="0">
              <a:solidFill>
                <a:srgbClr val="17375E"/>
              </a:solidFill>
              <a:cs typeface="DecoType Naskh Variants" pitchFamily="2" charset="-78"/>
            </a:endParaRPr>
          </a:p>
          <a:p>
            <a:endParaRPr lang="ar-SA" dirty="0"/>
          </a:p>
        </p:txBody>
      </p:sp>
    </p:spTree>
    <p:extLst>
      <p:ext uri="{BB962C8B-B14F-4D97-AF65-F5344CB8AC3E}">
        <p14:creationId xmlns:p14="http://schemas.microsoft.com/office/powerpoint/2010/main" val="2475196535"/>
      </p:ext>
    </p:extLst>
  </p:cSld>
  <p:clrMapOvr>
    <a:overrideClrMapping bg1="lt1" tx1="dk1" bg2="lt2" tx2="dk2" accent1="accent1" accent2="accent2" accent3="accent3" accent4="accent4" accent5="accent5" accent6="accent6" hlink="hlink" folHlink="folHlink"/>
  </p:clrMapOvr>
  <p:transition advClick="0"/>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8965"/>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lvl="0"/>
            <a:endParaRPr lang="en-US" sz="1600" dirty="0"/>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pic>
        <p:nvPicPr>
          <p:cNvPr id="6"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4953000"/>
            <a:ext cx="1905000" cy="1905000"/>
          </a:xfrm>
          <a:prstGeom prst="rect">
            <a:avLst/>
          </a:prstGeom>
          <a:noFill/>
        </p:spPr>
      </p:pic>
      <p:sp>
        <p:nvSpPr>
          <p:cNvPr id="2" name="مربع نص 1"/>
          <p:cNvSpPr txBox="1"/>
          <p:nvPr/>
        </p:nvSpPr>
        <p:spPr>
          <a:xfrm>
            <a:off x="0" y="762000"/>
            <a:ext cx="9144000" cy="6617196"/>
          </a:xfrm>
          <a:prstGeom prst="rect">
            <a:avLst/>
          </a:prstGeom>
          <a:noFill/>
        </p:spPr>
        <p:txBody>
          <a:bodyPr wrap="square" rtlCol="1">
            <a:spAutoFit/>
          </a:bodyPr>
          <a:lstStyle/>
          <a:p>
            <a:endParaRPr lang="en-US" sz="2600" dirty="0">
              <a:solidFill>
                <a:srgbClr val="17375E"/>
              </a:solidFill>
              <a:cs typeface="DecoType Naskh Variants" pitchFamily="2" charset="-78"/>
            </a:endParaRPr>
          </a:p>
          <a:p>
            <a:r>
              <a:rPr lang="ar-SA" sz="2600" dirty="0">
                <a:solidFill>
                  <a:srgbClr val="17375E"/>
                </a:solidFill>
                <a:cs typeface="DecoType Naskh Variants" pitchFamily="2" charset="-78"/>
              </a:rPr>
              <a:t>5-6- فوائد تطبيق نظام </a:t>
            </a:r>
            <a:r>
              <a:rPr lang="en-US" sz="2600" dirty="0">
                <a:solidFill>
                  <a:srgbClr val="17375E"/>
                </a:solidFill>
                <a:cs typeface="DecoType Naskh Variants" pitchFamily="2" charset="-78"/>
              </a:rPr>
              <a:t>JIT</a:t>
            </a:r>
            <a:r>
              <a:rPr lang="ar-SA" sz="2600" dirty="0">
                <a:solidFill>
                  <a:srgbClr val="17375E"/>
                </a:solidFill>
                <a:cs typeface="DecoType Naskh Variants" pitchFamily="2" charset="-78"/>
              </a:rPr>
              <a:t>:</a:t>
            </a:r>
            <a:endParaRPr lang="en-US" sz="2600" dirty="0">
              <a:solidFill>
                <a:srgbClr val="17375E"/>
              </a:solidFill>
              <a:cs typeface="DecoType Naskh Variants" pitchFamily="2" charset="-78"/>
            </a:endParaRPr>
          </a:p>
          <a:p>
            <a:r>
              <a:rPr lang="ar-SA" sz="2600" dirty="0">
                <a:solidFill>
                  <a:srgbClr val="17375E"/>
                </a:solidFill>
                <a:cs typeface="DecoType Naskh Variants" pitchFamily="2" charset="-78"/>
              </a:rPr>
              <a:t>يعالج نظام </a:t>
            </a:r>
            <a:r>
              <a:rPr lang="en-US" sz="2600" dirty="0">
                <a:solidFill>
                  <a:srgbClr val="17375E"/>
                </a:solidFill>
                <a:cs typeface="DecoType Naskh Variants" pitchFamily="2" charset="-78"/>
              </a:rPr>
              <a:t> JIT </a:t>
            </a:r>
            <a:r>
              <a:rPr lang="ar-SA" sz="2600" dirty="0">
                <a:solidFill>
                  <a:srgbClr val="17375E"/>
                </a:solidFill>
                <a:cs typeface="DecoType Naskh Variants" pitchFamily="2" charset="-78"/>
              </a:rPr>
              <a:t>الهدر الفاقد في الإنتاج والعمليات الداخلية وبالتالي يوفر على المؤسسة مبالغ طائلة وموارد بشرية ومادية كبيرة من خلال إلغاء أو تقليص:</a:t>
            </a:r>
            <a:endParaRPr lang="en-US" sz="2600" dirty="0">
              <a:solidFill>
                <a:srgbClr val="17375E"/>
              </a:solidFill>
              <a:cs typeface="DecoType Naskh Variants" pitchFamily="2" charset="-78"/>
            </a:endParaRPr>
          </a:p>
          <a:p>
            <a:pPr lvl="0"/>
            <a:r>
              <a:rPr lang="ar-SA" sz="2600" dirty="0">
                <a:solidFill>
                  <a:srgbClr val="17375E"/>
                </a:solidFill>
                <a:cs typeface="DecoType Naskh Variants" pitchFamily="2" charset="-78"/>
              </a:rPr>
              <a:t>الإنتاج المعيب.</a:t>
            </a:r>
            <a:endParaRPr lang="en-US" sz="2600" dirty="0">
              <a:solidFill>
                <a:srgbClr val="17375E"/>
              </a:solidFill>
              <a:cs typeface="DecoType Naskh Variants" pitchFamily="2" charset="-78"/>
            </a:endParaRPr>
          </a:p>
          <a:p>
            <a:pPr lvl="0"/>
            <a:r>
              <a:rPr lang="ar-SA" sz="2600" dirty="0">
                <a:solidFill>
                  <a:srgbClr val="17375E"/>
                </a:solidFill>
                <a:cs typeface="DecoType Naskh Variants" pitchFamily="2" charset="-78"/>
              </a:rPr>
              <a:t>النقل والحركة الزائدة</a:t>
            </a:r>
            <a:endParaRPr lang="en-US" sz="2600" dirty="0">
              <a:solidFill>
                <a:srgbClr val="17375E"/>
              </a:solidFill>
              <a:cs typeface="DecoType Naskh Variants" pitchFamily="2" charset="-78"/>
            </a:endParaRPr>
          </a:p>
          <a:p>
            <a:pPr lvl="0"/>
            <a:r>
              <a:rPr lang="ar-SA" sz="2600" dirty="0">
                <a:solidFill>
                  <a:srgbClr val="17375E"/>
                </a:solidFill>
                <a:cs typeface="DecoType Naskh Variants" pitchFamily="2" charset="-78"/>
              </a:rPr>
              <a:t>أوقات الانتظار والتأخير</a:t>
            </a:r>
            <a:endParaRPr lang="en-US" sz="2600" dirty="0">
              <a:solidFill>
                <a:srgbClr val="17375E"/>
              </a:solidFill>
              <a:cs typeface="DecoType Naskh Variants" pitchFamily="2" charset="-78"/>
            </a:endParaRPr>
          </a:p>
          <a:p>
            <a:pPr lvl="0"/>
            <a:r>
              <a:rPr lang="ar-SA" sz="2600" dirty="0">
                <a:solidFill>
                  <a:srgbClr val="17375E"/>
                </a:solidFill>
                <a:cs typeface="DecoType Naskh Variants" pitchFamily="2" charset="-78"/>
              </a:rPr>
              <a:t>الإنتاج الزائد.</a:t>
            </a:r>
            <a:endParaRPr lang="en-US" sz="2600" dirty="0">
              <a:solidFill>
                <a:srgbClr val="17375E"/>
              </a:solidFill>
              <a:cs typeface="DecoType Naskh Variants" pitchFamily="2" charset="-78"/>
            </a:endParaRPr>
          </a:p>
          <a:p>
            <a:pPr lvl="0"/>
            <a:r>
              <a:rPr lang="ar-SA" sz="2600" dirty="0">
                <a:solidFill>
                  <a:srgbClr val="17375E"/>
                </a:solidFill>
                <a:cs typeface="DecoType Naskh Variants" pitchFamily="2" charset="-78"/>
              </a:rPr>
              <a:t>المخزون الزائد</a:t>
            </a:r>
            <a:r>
              <a:rPr lang="ar-SA" sz="2600" dirty="0" smtClean="0">
                <a:solidFill>
                  <a:srgbClr val="17375E"/>
                </a:solidFill>
                <a:cs typeface="DecoType Naskh Variants" pitchFamily="2" charset="-78"/>
              </a:rPr>
              <a:t>.</a:t>
            </a:r>
          </a:p>
          <a:p>
            <a:pPr lvl="0"/>
            <a:endParaRPr lang="ar-SA" sz="2600" dirty="0">
              <a:solidFill>
                <a:srgbClr val="17375E"/>
              </a:solidFill>
              <a:cs typeface="DecoType Naskh Variants" pitchFamily="2" charset="-78"/>
            </a:endParaRPr>
          </a:p>
          <a:p>
            <a:pPr lvl="0"/>
            <a:endParaRPr lang="ar-SA" sz="2600" dirty="0" smtClean="0">
              <a:solidFill>
                <a:srgbClr val="17375E"/>
              </a:solidFill>
              <a:cs typeface="DecoType Naskh Variants" pitchFamily="2" charset="-78"/>
            </a:endParaRPr>
          </a:p>
          <a:p>
            <a:pPr lvl="0"/>
            <a:endParaRPr lang="ar-SA" sz="2600" dirty="0">
              <a:solidFill>
                <a:srgbClr val="17375E"/>
              </a:solidFill>
              <a:cs typeface="DecoType Naskh Variants" pitchFamily="2" charset="-78"/>
            </a:endParaRPr>
          </a:p>
          <a:p>
            <a:pPr lvl="0"/>
            <a:endParaRPr lang="ar-SA" sz="2600" dirty="0" smtClean="0">
              <a:solidFill>
                <a:srgbClr val="17375E"/>
              </a:solidFill>
              <a:cs typeface="DecoType Naskh Variants" pitchFamily="2" charset="-78"/>
            </a:endParaRPr>
          </a:p>
          <a:p>
            <a:pPr lvl="0"/>
            <a:endParaRPr lang="ar-SA" sz="2600" dirty="0">
              <a:solidFill>
                <a:srgbClr val="17375E"/>
              </a:solidFill>
              <a:cs typeface="DecoType Naskh Variants" pitchFamily="2" charset="-78"/>
            </a:endParaRPr>
          </a:p>
          <a:p>
            <a:pPr lvl="0"/>
            <a:endParaRPr lang="en-US" sz="2600" dirty="0">
              <a:solidFill>
                <a:srgbClr val="17375E"/>
              </a:solidFill>
              <a:cs typeface="DecoType Naskh Variants" pitchFamily="2" charset="-78"/>
            </a:endParaRPr>
          </a:p>
          <a:p>
            <a:endParaRPr lang="en-US" sz="1600" dirty="0"/>
          </a:p>
          <a:p>
            <a:endParaRPr lang="ar-SA" dirty="0"/>
          </a:p>
        </p:txBody>
      </p:sp>
    </p:spTree>
    <p:extLst>
      <p:ext uri="{BB962C8B-B14F-4D97-AF65-F5344CB8AC3E}">
        <p14:creationId xmlns:p14="http://schemas.microsoft.com/office/powerpoint/2010/main" val="1907407868"/>
      </p:ext>
    </p:extLst>
  </p:cSld>
  <p:clrMapOvr>
    <a:masterClrMapping/>
  </p:clrMapOvr>
  <p:transition advClick="0"/>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8965"/>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lvl="0"/>
            <a:endParaRPr lang="en-US" sz="1600" dirty="0"/>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pic>
        <p:nvPicPr>
          <p:cNvPr id="6"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4953000"/>
            <a:ext cx="1905000" cy="1905000"/>
          </a:xfrm>
          <a:prstGeom prst="rect">
            <a:avLst/>
          </a:prstGeom>
          <a:noFill/>
        </p:spPr>
      </p:pic>
      <p:sp>
        <p:nvSpPr>
          <p:cNvPr id="2" name="مربع نص 1"/>
          <p:cNvSpPr txBox="1"/>
          <p:nvPr/>
        </p:nvSpPr>
        <p:spPr>
          <a:xfrm>
            <a:off x="8709" y="1067940"/>
            <a:ext cx="9144000" cy="4093428"/>
          </a:xfrm>
          <a:prstGeom prst="rect">
            <a:avLst/>
          </a:prstGeom>
          <a:noFill/>
        </p:spPr>
        <p:txBody>
          <a:bodyPr wrap="square" rtlCol="1">
            <a:spAutoFit/>
          </a:bodyPr>
          <a:lstStyle/>
          <a:p>
            <a:pPr algn="just"/>
            <a:r>
              <a:rPr lang="ar-SA" sz="2600" dirty="0" smtClean="0">
                <a:solidFill>
                  <a:srgbClr val="17375E"/>
                </a:solidFill>
                <a:cs typeface="DecoType Naskh Variants" pitchFamily="2" charset="-78"/>
              </a:rPr>
              <a:t>هو </a:t>
            </a:r>
            <a:r>
              <a:rPr lang="ar-SA" sz="2600" dirty="0">
                <a:solidFill>
                  <a:srgbClr val="17375E"/>
                </a:solidFill>
                <a:cs typeface="DecoType Naskh Variants" pitchFamily="2" charset="-78"/>
              </a:rPr>
              <a:t>نظام لتبادل المعلومات بين وحدات الإنتاج والمستودعات أو المخزون لتعويض النقص في البضاعة والاستجابة لمتطلبات العميل ويمثل وسيلة الاتصال بين مراحل الإنتاج المختلفة في نظام </a:t>
            </a:r>
            <a:r>
              <a:rPr lang="en-US" sz="2600" dirty="0">
                <a:solidFill>
                  <a:srgbClr val="17375E"/>
                </a:solidFill>
                <a:cs typeface="DecoType Naskh Variants" pitchFamily="2" charset="-78"/>
              </a:rPr>
              <a:t>JIT </a:t>
            </a:r>
            <a:r>
              <a:rPr lang="ar-SA" sz="2600" dirty="0">
                <a:solidFill>
                  <a:srgbClr val="17375E"/>
                </a:solidFill>
                <a:cs typeface="DecoType Naskh Variants" pitchFamily="2" charset="-78"/>
              </a:rPr>
              <a:t>وتعني كلمة كانبان باليابانية بطاقة تشغيل. وقد أتت فكرة نظام كانبان من ملاحظة أحد موظفي تويوتا المبتعثين إلى الولايات المتحدة الأمريكية عام 1956 واسمه </a:t>
            </a:r>
            <a:r>
              <a:rPr lang="ar-SA" sz="2600" dirty="0" err="1">
                <a:solidFill>
                  <a:srgbClr val="17375E"/>
                </a:solidFill>
                <a:cs typeface="DecoType Naskh Variants" pitchFamily="2" charset="-78"/>
              </a:rPr>
              <a:t>تايتشي</a:t>
            </a:r>
            <a:r>
              <a:rPr lang="ar-SA" sz="2600" dirty="0">
                <a:solidFill>
                  <a:srgbClr val="17375E"/>
                </a:solidFill>
                <a:cs typeface="DecoType Naskh Variants" pitchFamily="2" charset="-78"/>
              </a:rPr>
              <a:t> </a:t>
            </a:r>
            <a:r>
              <a:rPr lang="ar-SA" sz="2600" dirty="0" err="1">
                <a:solidFill>
                  <a:srgbClr val="17375E"/>
                </a:solidFill>
                <a:cs typeface="DecoType Naskh Variants" pitchFamily="2" charset="-78"/>
              </a:rPr>
              <a:t>أوهنو</a:t>
            </a:r>
            <a:r>
              <a:rPr lang="ar-SA" sz="2600" dirty="0">
                <a:solidFill>
                  <a:srgbClr val="17375E"/>
                </a:solidFill>
                <a:cs typeface="DecoType Naskh Variants" pitchFamily="2" charset="-78"/>
              </a:rPr>
              <a:t>- أصبح فيما بعد رئيسا لشركة تويوتا- لطريقة العمل في أحد متاجر الأغذية الكبرى في أمريكا حيث يتم تعويض البضاعة التي يأخذها </a:t>
            </a:r>
            <a:r>
              <a:rPr lang="ar-SA" sz="2600" dirty="0" smtClean="0">
                <a:solidFill>
                  <a:srgbClr val="17375E"/>
                </a:solidFill>
                <a:cs typeface="DecoType Naskh Variants" pitchFamily="2" charset="-78"/>
              </a:rPr>
              <a:t>المستفيد </a:t>
            </a:r>
            <a:r>
              <a:rPr lang="ar-SA" sz="2600" dirty="0">
                <a:solidFill>
                  <a:srgbClr val="17375E"/>
                </a:solidFill>
                <a:cs typeface="DecoType Naskh Variants" pitchFamily="2" charset="-78"/>
              </a:rPr>
              <a:t>من الرف بعد </a:t>
            </a:r>
            <a:r>
              <a:rPr lang="ar-SA" sz="2600">
                <a:solidFill>
                  <a:srgbClr val="17375E"/>
                </a:solidFill>
                <a:cs typeface="DecoType Naskh Variants" pitchFamily="2" charset="-78"/>
              </a:rPr>
              <a:t>دفع </a:t>
            </a:r>
            <a:r>
              <a:rPr lang="ar-SA" sz="2600" smtClean="0">
                <a:solidFill>
                  <a:srgbClr val="17375E"/>
                </a:solidFill>
                <a:cs typeface="DecoType Naskh Variants" pitchFamily="2" charset="-78"/>
              </a:rPr>
              <a:t>المستفيد </a:t>
            </a:r>
            <a:r>
              <a:rPr lang="ar-SA" sz="2600" dirty="0">
                <a:solidFill>
                  <a:srgbClr val="17375E"/>
                </a:solidFill>
                <a:cs typeface="DecoType Naskh Variants" pitchFamily="2" charset="-78"/>
              </a:rPr>
              <a:t>لقيمة مشترياته بطريقة سلسة وسريعة عن طريق نظام ورقي لتبادل المعلومات مع المخازن</a:t>
            </a:r>
            <a:r>
              <a:rPr lang="ar-SA" sz="2600" dirty="0" smtClean="0">
                <a:solidFill>
                  <a:srgbClr val="17375E"/>
                </a:solidFill>
                <a:cs typeface="DecoType Naskh Variants" pitchFamily="2" charset="-78"/>
              </a:rPr>
              <a:t>.</a:t>
            </a:r>
          </a:p>
          <a:p>
            <a:pPr algn="just"/>
            <a:endParaRPr lang="en-US" sz="2600" dirty="0">
              <a:solidFill>
                <a:srgbClr val="17375E"/>
              </a:solidFill>
              <a:cs typeface="DecoType Naskh Variants" pitchFamily="2" charset="-78"/>
            </a:endParaRPr>
          </a:p>
          <a:p>
            <a:pPr algn="just"/>
            <a:r>
              <a:rPr lang="ar-SA" sz="2600" dirty="0">
                <a:solidFill>
                  <a:srgbClr val="17375E"/>
                </a:solidFill>
                <a:cs typeface="DecoType Naskh Variants" pitchFamily="2" charset="-78"/>
              </a:rPr>
              <a:t>وعموما لا يمكن للمؤسسة أن تنجح في تطبيق نظام </a:t>
            </a:r>
            <a:r>
              <a:rPr lang="en-US" sz="2600" dirty="0">
                <a:solidFill>
                  <a:srgbClr val="17375E"/>
                </a:solidFill>
                <a:cs typeface="DecoType Naskh Variants" pitchFamily="2" charset="-78"/>
              </a:rPr>
              <a:t> JIT </a:t>
            </a:r>
            <a:r>
              <a:rPr lang="ar-SA" sz="2600" dirty="0">
                <a:solidFill>
                  <a:srgbClr val="17375E"/>
                </a:solidFill>
                <a:cs typeface="DecoType Naskh Variants" pitchFamily="2" charset="-78"/>
              </a:rPr>
              <a:t>ما لم تكن ذات بيئة إنتاجية مرنة وفعّالة وموظفين متميّزين محبين للعمل ومتحفّزين للإنتاج وفرق عمل مدرّبة ونظام اتصالات فاعل ومؤثر وهذا لا يأتي إلا في ظل إدارة الجودة الشاملة</a:t>
            </a:r>
            <a:r>
              <a:rPr lang="ar-SA" sz="2600" dirty="0" smtClean="0">
                <a:solidFill>
                  <a:srgbClr val="17375E"/>
                </a:solidFill>
                <a:cs typeface="DecoType Naskh Variants" pitchFamily="2" charset="-78"/>
              </a:rPr>
              <a:t>.</a:t>
            </a:r>
            <a:endParaRPr lang="en-US" sz="2600" dirty="0">
              <a:solidFill>
                <a:srgbClr val="17375E"/>
              </a:solidFill>
              <a:cs typeface="DecoType Naskh Variants" pitchFamily="2" charset="-78"/>
            </a:endParaRPr>
          </a:p>
        </p:txBody>
      </p:sp>
      <p:sp>
        <p:nvSpPr>
          <p:cNvPr id="7" name="مربع نص 6"/>
          <p:cNvSpPr txBox="1"/>
          <p:nvPr/>
        </p:nvSpPr>
        <p:spPr>
          <a:xfrm>
            <a:off x="-17418" y="179899"/>
            <a:ext cx="9144000" cy="707886"/>
          </a:xfrm>
          <a:prstGeom prst="rect">
            <a:avLst/>
          </a:prstGeom>
          <a:noFill/>
        </p:spPr>
        <p:txBody>
          <a:bodyPr wrap="square" rtlCol="1">
            <a:spAutoFit/>
          </a:bodyPr>
          <a:lstStyle/>
          <a:p>
            <a:pPr algn="ctr"/>
            <a:r>
              <a:rPr lang="ar-SA" sz="4000" dirty="0">
                <a:solidFill>
                  <a:srgbClr val="17375E"/>
                </a:solidFill>
                <a:cs typeface="DecoType Naskh Variants" pitchFamily="2" charset="-78"/>
              </a:rPr>
              <a:t>نظام </a:t>
            </a:r>
            <a:r>
              <a:rPr lang="ar-SA" sz="4000" dirty="0" smtClean="0">
                <a:solidFill>
                  <a:srgbClr val="17375E"/>
                </a:solidFill>
                <a:cs typeface="DecoType Naskh Variants" pitchFamily="2" charset="-78"/>
              </a:rPr>
              <a:t>كانبان </a:t>
            </a:r>
            <a:r>
              <a:rPr lang="en-US" sz="4000" dirty="0" smtClean="0">
                <a:solidFill>
                  <a:srgbClr val="17375E"/>
                </a:solidFill>
                <a:cs typeface="DecoType Naskh Variants" pitchFamily="2" charset="-78"/>
              </a:rPr>
              <a:t>(</a:t>
            </a:r>
            <a:r>
              <a:rPr lang="en-US" sz="4000" dirty="0">
                <a:solidFill>
                  <a:srgbClr val="17375E"/>
                </a:solidFill>
                <a:cs typeface="DecoType Naskh Variants" pitchFamily="2" charset="-78"/>
              </a:rPr>
              <a:t>Kanban) </a:t>
            </a:r>
          </a:p>
        </p:txBody>
      </p:sp>
    </p:spTree>
    <p:extLst>
      <p:ext uri="{BB962C8B-B14F-4D97-AF65-F5344CB8AC3E}">
        <p14:creationId xmlns:p14="http://schemas.microsoft.com/office/powerpoint/2010/main" val="310813632"/>
      </p:ext>
    </p:extLst>
  </p:cSld>
  <p:clrMapOvr>
    <a:masterClrMapping/>
  </p:clrMapOvr>
  <p:transition advClick="0"/>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4" name="مربع نص 3"/>
          <p:cNvSpPr txBox="1"/>
          <p:nvPr/>
        </p:nvSpPr>
        <p:spPr>
          <a:xfrm>
            <a:off x="0" y="0"/>
            <a:ext cx="9144000" cy="1107996"/>
          </a:xfrm>
          <a:prstGeom prst="rect">
            <a:avLst/>
          </a:prstGeom>
          <a:noFill/>
        </p:spPr>
        <p:txBody>
          <a:bodyPr wrap="square" rtlCol="1">
            <a:spAutoFit/>
          </a:bodyPr>
          <a:lstStyle/>
          <a:p>
            <a:r>
              <a:rPr lang="ar-SA" sz="6600" dirty="0" smtClean="0">
                <a:solidFill>
                  <a:srgbClr val="90B6E4"/>
                </a:solidFill>
                <a:cs typeface="DecoType Naskh Variants" pitchFamily="2" charset="-78"/>
              </a:rPr>
              <a:t>المبادئ الأساسية لإدارة الجودة الشاملة</a:t>
            </a:r>
          </a:p>
        </p:txBody>
      </p:sp>
      <p:sp>
        <p:nvSpPr>
          <p:cNvPr id="5" name="مربع نص 4"/>
          <p:cNvSpPr txBox="1"/>
          <p:nvPr/>
        </p:nvSpPr>
        <p:spPr>
          <a:xfrm>
            <a:off x="0" y="3048000"/>
            <a:ext cx="9144000" cy="1323439"/>
          </a:xfrm>
          <a:prstGeom prst="rect">
            <a:avLst/>
          </a:prstGeom>
          <a:noFill/>
        </p:spPr>
        <p:txBody>
          <a:bodyPr wrap="square" rtlCol="1">
            <a:spAutoFit/>
          </a:bodyPr>
          <a:lstStyle/>
          <a:p>
            <a:pPr algn="ctr">
              <a:buFont typeface="Wingdings" pitchFamily="2" charset="2"/>
              <a:buChar char=""/>
            </a:pPr>
            <a:r>
              <a:rPr lang="ar-SA" sz="8000" dirty="0" smtClean="0">
                <a:solidFill>
                  <a:srgbClr val="17375E"/>
                </a:solidFill>
                <a:cs typeface="DecoType Naskh Variants" pitchFamily="2" charset="-78"/>
              </a:rPr>
              <a:t>التحسين المستمر</a:t>
            </a:r>
          </a:p>
        </p:txBody>
      </p:sp>
      <p:pic>
        <p:nvPicPr>
          <p:cNvPr id="21506" name="Picture 2" descr="http://www.contegix.com/wp-content/uploads/2013/08/Continuous-Improvement.jpg"/>
          <p:cNvPicPr>
            <a:picLocks noChangeAspect="1" noChangeArrowheads="1"/>
          </p:cNvPicPr>
          <p:nvPr/>
        </p:nvPicPr>
        <p:blipFill>
          <a:blip r:embed="rId2"/>
          <a:srcRect/>
          <a:stretch>
            <a:fillRect/>
          </a:stretch>
        </p:blipFill>
        <p:spPr bwMode="auto">
          <a:xfrm>
            <a:off x="3352800" y="4191000"/>
            <a:ext cx="2286000" cy="1969782"/>
          </a:xfrm>
          <a:prstGeom prst="rect">
            <a:avLst/>
          </a:prstGeom>
          <a:noFill/>
        </p:spPr>
      </p:pic>
      <p:pic>
        <p:nvPicPr>
          <p:cNvPr id="21508" name="Picture 4" descr="http://www.tapthetalent.net/wp-content/uploads/2014/11/sustainability1.jpg"/>
          <p:cNvPicPr>
            <a:picLocks noChangeAspect="1" noChangeArrowheads="1"/>
          </p:cNvPicPr>
          <p:nvPr/>
        </p:nvPicPr>
        <p:blipFill>
          <a:blip r:embed="rId3"/>
          <a:srcRect b="19258"/>
          <a:stretch>
            <a:fillRect/>
          </a:stretch>
        </p:blipFill>
        <p:spPr bwMode="auto">
          <a:xfrm>
            <a:off x="6513286" y="1066800"/>
            <a:ext cx="2630714" cy="1905000"/>
          </a:xfrm>
          <a:prstGeom prst="rect">
            <a:avLst/>
          </a:prstGeom>
          <a:noFill/>
        </p:spPr>
      </p:pic>
      <p:pic>
        <p:nvPicPr>
          <p:cNvPr id="8" name="Picture 10" descr="http://japanologie.arts.kuleuven.be/lab/sites/japanologie.arts.kuleuven.be.ijcm13/files/uploads/inline_images/glossy_3d_blue_arrow_left.png">
            <a:hlinkClick r:id="rId4" action="ppaction://hlinksldjump"/>
          </p:cNvPr>
          <p:cNvPicPr>
            <a:picLocks noChangeAspect="1" noChangeArrowheads="1"/>
          </p:cNvPicPr>
          <p:nvPr/>
        </p:nvPicPr>
        <p:blipFill>
          <a:blip r:embed="rId5"/>
          <a:srcRect/>
          <a:stretch>
            <a:fillRect/>
          </a:stretch>
        </p:blipFill>
        <p:spPr bwMode="auto">
          <a:xfrm>
            <a:off x="0" y="4953000"/>
            <a:ext cx="1905000" cy="1905000"/>
          </a:xfrm>
          <a:prstGeom prst="rect">
            <a:avLst/>
          </a:prstGeom>
          <a:noFill/>
        </p:spPr>
      </p:pic>
    </p:spTree>
    <p:extLst>
      <p:ext uri="{BB962C8B-B14F-4D97-AF65-F5344CB8AC3E}">
        <p14:creationId xmlns:p14="http://schemas.microsoft.com/office/powerpoint/2010/main" val="3536053518"/>
      </p:ext>
    </p:extLst>
  </p:cSld>
  <p:clrMapOvr>
    <a:masterClrMapping/>
  </p:clrMapOvr>
  <p:transition advClick="0"/>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8965"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pic>
        <p:nvPicPr>
          <p:cNvPr id="8"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4953000"/>
            <a:ext cx="1905000" cy="1905000"/>
          </a:xfrm>
          <a:prstGeom prst="rect">
            <a:avLst/>
          </a:prstGeom>
          <a:noFill/>
        </p:spPr>
      </p:pic>
      <p:sp>
        <p:nvSpPr>
          <p:cNvPr id="2" name="مربع نص 1"/>
          <p:cNvSpPr txBox="1"/>
          <p:nvPr/>
        </p:nvSpPr>
        <p:spPr>
          <a:xfrm>
            <a:off x="-8966" y="1219200"/>
            <a:ext cx="9144001" cy="4031873"/>
          </a:xfrm>
          <a:prstGeom prst="rect">
            <a:avLst/>
          </a:prstGeom>
          <a:noFill/>
        </p:spPr>
        <p:txBody>
          <a:bodyPr wrap="square" rtlCol="1">
            <a:spAutoFit/>
          </a:bodyPr>
          <a:lstStyle/>
          <a:p>
            <a:pPr algn="just"/>
            <a:r>
              <a:rPr lang="ar-SA" sz="3200" dirty="0" smtClean="0">
                <a:solidFill>
                  <a:srgbClr val="17375E"/>
                </a:solidFill>
                <a:cs typeface="DecoType Naskh Variants" pitchFamily="2" charset="-78"/>
              </a:rPr>
              <a:t>يعتبر </a:t>
            </a:r>
            <a:r>
              <a:rPr lang="ar-SA" sz="3200" dirty="0">
                <a:solidFill>
                  <a:srgbClr val="17375E"/>
                </a:solidFill>
                <a:cs typeface="DecoType Naskh Variants" pitchFamily="2" charset="-78"/>
              </a:rPr>
              <a:t>التحسين المستمر لجودة </a:t>
            </a:r>
            <a:r>
              <a:rPr lang="ar-SA" sz="3200" dirty="0" smtClean="0">
                <a:solidFill>
                  <a:srgbClr val="17375E"/>
                </a:solidFill>
                <a:cs typeface="DecoType Naskh Variants" pitchFamily="2" charset="-78"/>
              </a:rPr>
              <a:t>العمليات </a:t>
            </a:r>
            <a:r>
              <a:rPr lang="en-US" sz="2800" dirty="0">
                <a:solidFill>
                  <a:srgbClr val="17375E"/>
                </a:solidFill>
                <a:cs typeface="DecoType Naskh Variants" pitchFamily="2" charset="-78"/>
              </a:rPr>
              <a:t>(Continuous Process Improvement) </a:t>
            </a:r>
            <a:r>
              <a:rPr lang="ar-SA" sz="2800" dirty="0" smtClean="0">
                <a:solidFill>
                  <a:srgbClr val="17375E"/>
                </a:solidFill>
                <a:cs typeface="DecoType Naskh Variants" pitchFamily="2" charset="-78"/>
              </a:rPr>
              <a:t> </a:t>
            </a:r>
            <a:r>
              <a:rPr lang="ar-SA" sz="3200" dirty="0" smtClean="0">
                <a:solidFill>
                  <a:srgbClr val="17375E"/>
                </a:solidFill>
                <a:cs typeface="DecoType Naskh Variants" pitchFamily="2" charset="-78"/>
              </a:rPr>
              <a:t>هو </a:t>
            </a:r>
            <a:r>
              <a:rPr lang="ar-SA" sz="3200" dirty="0">
                <a:solidFill>
                  <a:srgbClr val="17375E"/>
                </a:solidFill>
                <a:cs typeface="DecoType Naskh Variants" pitchFamily="2" charset="-78"/>
              </a:rPr>
              <a:t>أحد مبادئ إدارة الجودة الشاملة حيث يشترك جميع العاملين في تحسين العمليات الداخلية للمؤسسة عبر فرق التحسين المستمر من خلال منهجية تطبيقية محددة. </a:t>
            </a:r>
            <a:endParaRPr lang="ar-SA" sz="3200" dirty="0" smtClean="0">
              <a:solidFill>
                <a:srgbClr val="17375E"/>
              </a:solidFill>
              <a:cs typeface="DecoType Naskh Variants" pitchFamily="2" charset="-78"/>
            </a:endParaRPr>
          </a:p>
          <a:p>
            <a:pPr algn="just"/>
            <a:endParaRPr lang="ar-SA" sz="3200" dirty="0" smtClean="0">
              <a:solidFill>
                <a:srgbClr val="17375E"/>
              </a:solidFill>
              <a:cs typeface="DecoType Naskh Variants" pitchFamily="2" charset="-78"/>
            </a:endParaRPr>
          </a:p>
          <a:p>
            <a:pPr algn="just"/>
            <a:r>
              <a:rPr lang="ar-SA" sz="3200" dirty="0" smtClean="0">
                <a:solidFill>
                  <a:srgbClr val="17375E"/>
                </a:solidFill>
                <a:cs typeface="DecoType Naskh Variants" pitchFamily="2" charset="-78"/>
              </a:rPr>
              <a:t>وتبين </a:t>
            </a:r>
            <a:r>
              <a:rPr lang="ar-SA" sz="3200" dirty="0">
                <a:solidFill>
                  <a:srgbClr val="17375E"/>
                </a:solidFill>
                <a:cs typeface="DecoType Naskh Variants" pitchFamily="2" charset="-78"/>
              </a:rPr>
              <a:t>الدراسات العلمية أن أي فشل وإخفاق في تحقيق النتائج المطلوبة للأعمال يعود سببه بنسبة 80% على الأقل إلى العمليات والنظم المطبقة و 20% بسبب أخطاء الأشخاص، لذلك ولتجاوز أي إخفاق وإصلاح أي عيب أو خلل إصلاحا جذريا ينبغي تحسين جودة العمليات التي أدت إلى هذا الإخفاق برفع فعاليتها وكفاءتها في تحقيق النتائج المرغوبة</a:t>
            </a:r>
            <a:r>
              <a:rPr lang="ar-SA" sz="3200" dirty="0" smtClean="0">
                <a:solidFill>
                  <a:srgbClr val="17375E"/>
                </a:solidFill>
                <a:cs typeface="DecoType Naskh Variants" pitchFamily="2" charset="-78"/>
              </a:rPr>
              <a:t>.</a:t>
            </a:r>
            <a:endParaRPr lang="en-US" sz="3200" dirty="0">
              <a:solidFill>
                <a:srgbClr val="17375E"/>
              </a:solidFill>
              <a:cs typeface="DecoType Naskh Variants" pitchFamily="2" charset="-78"/>
            </a:endParaRPr>
          </a:p>
        </p:txBody>
      </p:sp>
      <p:sp>
        <p:nvSpPr>
          <p:cNvPr id="7" name="مربع نص 6"/>
          <p:cNvSpPr txBox="1"/>
          <p:nvPr/>
        </p:nvSpPr>
        <p:spPr>
          <a:xfrm>
            <a:off x="0" y="0"/>
            <a:ext cx="9144000" cy="1107996"/>
          </a:xfrm>
          <a:prstGeom prst="rect">
            <a:avLst/>
          </a:prstGeom>
          <a:noFill/>
        </p:spPr>
        <p:txBody>
          <a:bodyPr wrap="square" rtlCol="1">
            <a:spAutoFit/>
          </a:bodyPr>
          <a:lstStyle/>
          <a:p>
            <a:pPr algn="ctr"/>
            <a:r>
              <a:rPr lang="ar-SA" sz="6600" dirty="0">
                <a:solidFill>
                  <a:srgbClr val="90B6E4"/>
                </a:solidFill>
                <a:cs typeface="DecoType Naskh Variants" pitchFamily="2" charset="-78"/>
              </a:rPr>
              <a:t>تابع التحسين المستمر</a:t>
            </a:r>
          </a:p>
        </p:txBody>
      </p:sp>
    </p:spTree>
    <p:extLst>
      <p:ext uri="{BB962C8B-B14F-4D97-AF65-F5344CB8AC3E}">
        <p14:creationId xmlns:p14="http://schemas.microsoft.com/office/powerpoint/2010/main" val="1874982256"/>
      </p:ext>
    </p:extLst>
  </p:cSld>
  <p:clrMapOvr>
    <a:masterClrMapping/>
  </p:clrMapOvr>
  <p:transition advClick="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r>
              <a:rPr lang="ar-SA" dirty="0" smtClean="0"/>
              <a:t/>
            </a:r>
            <a:br>
              <a:rPr lang="ar-SA" dirty="0" smtClean="0"/>
            </a:br>
            <a:r>
              <a:rPr lang="ar-SA" dirty="0" smtClean="0"/>
              <a:t/>
            </a:r>
            <a:br>
              <a:rPr lang="ar-SA" dirty="0" smtClean="0"/>
            </a:br>
            <a:r>
              <a:rPr lang="ar-SA" sz="4800" dirty="0" smtClean="0">
                <a:solidFill>
                  <a:srgbClr val="17375E"/>
                </a:solidFill>
                <a:cs typeface="DecoType Naskh Variants" pitchFamily="2" charset="-78"/>
              </a:rPr>
              <a:t>- ويعرفها (ديمنج </a:t>
            </a:r>
            <a:r>
              <a:rPr lang="en-US" sz="4800" i="1" dirty="0" smtClean="0">
                <a:solidFill>
                  <a:srgbClr val="17375E"/>
                </a:solidFill>
                <a:latin typeface="Gabriola" pitchFamily="82" charset="0"/>
              </a:rPr>
              <a:t>Deming</a:t>
            </a:r>
            <a:r>
              <a:rPr lang="en-US" sz="4400" dirty="0" smtClean="0">
                <a:solidFill>
                  <a:srgbClr val="17375E"/>
                </a:solidFill>
                <a:cs typeface="DecoType Naskh Variants" pitchFamily="2" charset="-78"/>
              </a:rPr>
              <a:t> </a:t>
            </a:r>
            <a:r>
              <a:rPr lang="ar-SA" sz="4800" dirty="0" smtClean="0">
                <a:solidFill>
                  <a:srgbClr val="17375E"/>
                </a:solidFill>
                <a:cs typeface="DecoType Naskh Variants" pitchFamily="2" charset="-78"/>
              </a:rPr>
              <a:t> )</a:t>
            </a:r>
            <a:r>
              <a:rPr lang="en-US" sz="5400" i="1" dirty="0" smtClean="0">
                <a:solidFill>
                  <a:srgbClr val="17375E"/>
                </a:solidFill>
                <a:latin typeface="Gabriola" pitchFamily="82" charset="0"/>
              </a:rPr>
              <a:t> </a:t>
            </a:r>
            <a:r>
              <a:rPr lang="ar-SA" sz="4800" dirty="0" smtClean="0">
                <a:solidFill>
                  <a:srgbClr val="17375E"/>
                </a:solidFill>
                <a:cs typeface="DecoType Naskh Variants" pitchFamily="2" charset="-78"/>
              </a:rPr>
              <a:t>بتعريف مختصر، ولكنه يكاد يجمع التعريفين السابقين إذ يقول:</a:t>
            </a:r>
          </a:p>
          <a:p>
            <a:endParaRPr lang="ar-SA" sz="1100" dirty="0" smtClean="0">
              <a:solidFill>
                <a:srgbClr val="17375E"/>
              </a:solidFill>
              <a:cs typeface="DecoType Naskh Variants" pitchFamily="2" charset="-78"/>
            </a:endParaRPr>
          </a:p>
          <a:p>
            <a:r>
              <a:rPr lang="ar-SA" sz="4800" dirty="0" smtClean="0">
                <a:solidFill>
                  <a:srgbClr val="17375E"/>
                </a:solidFill>
                <a:cs typeface="DecoType Naskh Variants" pitchFamily="2" charset="-78"/>
              </a:rPr>
              <a:t> "الجودة هي تلبية احتياجات وتجاوز توقعات المستهلك</a:t>
            </a:r>
          </a:p>
          <a:p>
            <a:pPr algn="ctr" rtl="0"/>
            <a:r>
              <a:rPr lang="ar-SA" sz="4800" dirty="0" smtClean="0">
                <a:solidFill>
                  <a:srgbClr val="17375E"/>
                </a:solidFill>
                <a:cs typeface="DecoType Naskh Variants" pitchFamily="2" charset="-78"/>
              </a:rPr>
              <a:t> </a:t>
            </a:r>
            <a:r>
              <a:rPr lang="en-US" sz="5400" i="1" dirty="0" smtClean="0">
                <a:solidFill>
                  <a:srgbClr val="17375E"/>
                </a:solidFill>
                <a:latin typeface="Gabriola" pitchFamily="82" charset="0"/>
              </a:rPr>
              <a:t>Quality is meeting and exceeding customer expectations" </a:t>
            </a:r>
            <a:r>
              <a:rPr lang="en-US" sz="4800" dirty="0" smtClean="0">
                <a:solidFill>
                  <a:srgbClr val="17375E"/>
                </a:solidFill>
                <a:cs typeface="DecoType Naskh Variants" pitchFamily="2" charset="-78"/>
              </a:rPr>
              <a:t>.</a:t>
            </a: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pic>
        <p:nvPicPr>
          <p:cNvPr id="33794" name="Picture 2" descr="http://www.libropadrericopadrepobre.com/wp-content/uploads/2013/01/william-edwards-deming.jpg"/>
          <p:cNvPicPr>
            <a:picLocks noChangeAspect="1" noChangeArrowheads="1"/>
          </p:cNvPicPr>
          <p:nvPr/>
        </p:nvPicPr>
        <p:blipFill>
          <a:blip r:embed="rId2"/>
          <a:srcRect/>
          <a:stretch>
            <a:fillRect/>
          </a:stretch>
        </p:blipFill>
        <p:spPr bwMode="auto">
          <a:xfrm>
            <a:off x="2743200" y="4800600"/>
            <a:ext cx="2057400" cy="2057400"/>
          </a:xfrm>
          <a:prstGeom prst="rect">
            <a:avLst/>
          </a:prstGeom>
          <a:noFill/>
        </p:spPr>
      </p:pic>
      <p:pic>
        <p:nvPicPr>
          <p:cNvPr id="5" name="Picture 10" descr="http://japanologie.arts.kuleuven.be/lab/sites/japanologie.arts.kuleuven.be.ijcm13/files/uploads/inline_images/glossy_3d_blue_arrow_left.png">
            <a:hlinkClick r:id="rId3" action="ppaction://hlinksldjump"/>
          </p:cNvPr>
          <p:cNvPicPr>
            <a:picLocks noChangeAspect="1" noChangeArrowheads="1"/>
          </p:cNvPicPr>
          <p:nvPr/>
        </p:nvPicPr>
        <p:blipFill>
          <a:blip r:embed="rId4"/>
          <a:srcRect/>
          <a:stretch>
            <a:fillRect/>
          </a:stretch>
        </p:blipFill>
        <p:spPr bwMode="auto">
          <a:xfrm>
            <a:off x="0" y="4953000"/>
            <a:ext cx="1905000" cy="1905000"/>
          </a:xfrm>
          <a:prstGeom prst="rect">
            <a:avLst/>
          </a:prstGeom>
          <a:noFill/>
        </p:spPr>
      </p:pic>
    </p:spTree>
  </p:cSld>
  <p:clrMapOvr>
    <a:masterClrMapping/>
  </p:clrMapOvr>
  <p:transition advClick="0"/>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8965"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pic>
        <p:nvPicPr>
          <p:cNvPr id="8"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4953000"/>
            <a:ext cx="1905000" cy="1905000"/>
          </a:xfrm>
          <a:prstGeom prst="rect">
            <a:avLst/>
          </a:prstGeom>
          <a:noFill/>
        </p:spPr>
      </p:pic>
      <p:sp>
        <p:nvSpPr>
          <p:cNvPr id="2" name="مربع نص 1"/>
          <p:cNvSpPr txBox="1"/>
          <p:nvPr/>
        </p:nvSpPr>
        <p:spPr>
          <a:xfrm>
            <a:off x="-8966" y="1828800"/>
            <a:ext cx="9144001" cy="4247317"/>
          </a:xfrm>
          <a:prstGeom prst="rect">
            <a:avLst/>
          </a:prstGeom>
          <a:noFill/>
        </p:spPr>
        <p:txBody>
          <a:bodyPr wrap="square" rtlCol="1">
            <a:spAutoFit/>
          </a:bodyPr>
          <a:lstStyle/>
          <a:p>
            <a:r>
              <a:rPr lang="ar-SA" sz="2600" dirty="0">
                <a:solidFill>
                  <a:srgbClr val="17375E"/>
                </a:solidFill>
                <a:cs typeface="DecoType Naskh Variants" pitchFamily="2" charset="-78"/>
              </a:rPr>
              <a:t> </a:t>
            </a:r>
            <a:r>
              <a:rPr lang="ar-SA" sz="2600" dirty="0" smtClean="0">
                <a:solidFill>
                  <a:srgbClr val="17375E"/>
                </a:solidFill>
                <a:cs typeface="DecoType Naskh Variants" pitchFamily="2" charset="-78"/>
              </a:rPr>
              <a:t>تحسين </a:t>
            </a:r>
            <a:r>
              <a:rPr lang="ar-SA" sz="2600" dirty="0">
                <a:solidFill>
                  <a:srgbClr val="17375E"/>
                </a:solidFill>
                <a:cs typeface="DecoType Naskh Variants" pitchFamily="2" charset="-78"/>
              </a:rPr>
              <a:t>الجودة على أساس العمليات:</a:t>
            </a:r>
            <a:endParaRPr lang="en-US" sz="2600" dirty="0">
              <a:solidFill>
                <a:srgbClr val="17375E"/>
              </a:solidFill>
              <a:cs typeface="DecoType Naskh Variants" pitchFamily="2" charset="-78"/>
            </a:endParaRPr>
          </a:p>
          <a:p>
            <a:r>
              <a:rPr lang="ar-SA" sz="2600" dirty="0">
                <a:solidFill>
                  <a:srgbClr val="17375E"/>
                </a:solidFill>
                <a:cs typeface="DecoType Naskh Variants" pitchFamily="2" charset="-78"/>
              </a:rPr>
              <a:t>تقوم إدارة الجودة الشاملة على أساس التحسين المستمر للعمليات وليس بحسب الإدارات والأقسام التي قد تحتوي على جزء من العملية وليس العملية ككل، حيث انه في اغلب الأحيان تشترك أكثر من إدارة وقسم في تنفيذ العملية الواحدة وكمثال عملية تسليم الرواتب للموظفين حيث يشترك في تنفيذ هذه العملية رؤساء الأقسام وإدارة شئون الموظفين والإدارة المالية</a:t>
            </a:r>
            <a:endParaRPr lang="en-US" sz="2600" dirty="0">
              <a:solidFill>
                <a:srgbClr val="17375E"/>
              </a:solidFill>
              <a:cs typeface="DecoType Naskh Variants" pitchFamily="2" charset="-78"/>
            </a:endParaRPr>
          </a:p>
          <a:p>
            <a:r>
              <a:rPr lang="ar-SA" sz="2600" dirty="0">
                <a:solidFill>
                  <a:srgbClr val="17375E"/>
                </a:solidFill>
                <a:cs typeface="DecoType Naskh Variants" pitchFamily="2" charset="-78"/>
              </a:rPr>
              <a:t>(تمرين: من هو المزود لهذه العملية؟ ومن هو العميل؟ وماهي متطلبات العميل؟)</a:t>
            </a:r>
            <a:endParaRPr lang="en-US" sz="2600" dirty="0">
              <a:solidFill>
                <a:srgbClr val="17375E"/>
              </a:solidFill>
              <a:cs typeface="DecoType Naskh Variants" pitchFamily="2" charset="-78"/>
            </a:endParaRPr>
          </a:p>
          <a:p>
            <a:r>
              <a:rPr lang="ar-SA" sz="2600" dirty="0">
                <a:solidFill>
                  <a:srgbClr val="17375E"/>
                </a:solidFill>
                <a:cs typeface="DecoType Naskh Variants" pitchFamily="2" charset="-78"/>
              </a:rPr>
              <a:t>ومن هنا تأتي أهمية وجود نظام اتصالات أفقية فاعلة في المؤسسة بين الأقسام والإدارات المختلفة حيث يتكون فريق العمل لتحسين عملية معينة من عدة أفراد من أقسام مختلفة تنتظم العملية المراد تحسينها كاملة.</a:t>
            </a:r>
            <a:endParaRPr lang="en-US" sz="2600" dirty="0">
              <a:solidFill>
                <a:srgbClr val="17375E"/>
              </a:solidFill>
              <a:cs typeface="DecoType Naskh Variants" pitchFamily="2" charset="-78"/>
            </a:endParaRPr>
          </a:p>
          <a:p>
            <a:r>
              <a:rPr lang="ar-SA" dirty="0"/>
              <a:t> </a:t>
            </a:r>
            <a:endParaRPr lang="en-US" sz="1600" dirty="0"/>
          </a:p>
          <a:p>
            <a:endParaRPr lang="ar-SA" dirty="0"/>
          </a:p>
        </p:txBody>
      </p:sp>
      <p:sp>
        <p:nvSpPr>
          <p:cNvPr id="7" name="مربع نص 6"/>
          <p:cNvSpPr txBox="1"/>
          <p:nvPr/>
        </p:nvSpPr>
        <p:spPr>
          <a:xfrm>
            <a:off x="0" y="0"/>
            <a:ext cx="9144000" cy="1107996"/>
          </a:xfrm>
          <a:prstGeom prst="rect">
            <a:avLst/>
          </a:prstGeom>
          <a:noFill/>
        </p:spPr>
        <p:txBody>
          <a:bodyPr wrap="square" rtlCol="1">
            <a:spAutoFit/>
          </a:bodyPr>
          <a:lstStyle/>
          <a:p>
            <a:pPr algn="ctr"/>
            <a:r>
              <a:rPr lang="ar-SA" sz="6600" dirty="0">
                <a:solidFill>
                  <a:srgbClr val="90B6E4"/>
                </a:solidFill>
                <a:cs typeface="DecoType Naskh Variants" pitchFamily="2" charset="-78"/>
              </a:rPr>
              <a:t>تابع التحسين المستمر</a:t>
            </a:r>
          </a:p>
        </p:txBody>
      </p:sp>
    </p:spTree>
    <p:extLst>
      <p:ext uri="{BB962C8B-B14F-4D97-AF65-F5344CB8AC3E}">
        <p14:creationId xmlns:p14="http://schemas.microsoft.com/office/powerpoint/2010/main" val="1981650446"/>
      </p:ext>
    </p:extLst>
  </p:cSld>
  <p:clrMapOvr>
    <a:masterClrMapping/>
  </p:clrMapOvr>
  <p:transition advClick="0"/>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8965"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4" name="مربع نص 3"/>
          <p:cNvSpPr txBox="1"/>
          <p:nvPr/>
        </p:nvSpPr>
        <p:spPr>
          <a:xfrm>
            <a:off x="0" y="0"/>
            <a:ext cx="9144000" cy="1107996"/>
          </a:xfrm>
          <a:prstGeom prst="rect">
            <a:avLst/>
          </a:prstGeom>
          <a:noFill/>
        </p:spPr>
        <p:txBody>
          <a:bodyPr wrap="square" rtlCol="1">
            <a:spAutoFit/>
          </a:bodyPr>
          <a:lstStyle/>
          <a:p>
            <a:pPr algn="ctr"/>
            <a:r>
              <a:rPr lang="ar-SA" sz="6600" dirty="0">
                <a:solidFill>
                  <a:srgbClr val="90B6E4"/>
                </a:solidFill>
                <a:cs typeface="DecoType Naskh Variants" pitchFamily="2" charset="-78"/>
              </a:rPr>
              <a:t>تابع التحسين المستمر</a:t>
            </a:r>
          </a:p>
        </p:txBody>
      </p:sp>
      <p:pic>
        <p:nvPicPr>
          <p:cNvPr id="8"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4953000"/>
            <a:ext cx="1905000" cy="1905000"/>
          </a:xfrm>
          <a:prstGeom prst="rect">
            <a:avLst/>
          </a:prstGeom>
          <a:noFill/>
        </p:spPr>
      </p:pic>
      <p:sp>
        <p:nvSpPr>
          <p:cNvPr id="2" name="مربع نص 1"/>
          <p:cNvSpPr txBox="1"/>
          <p:nvPr/>
        </p:nvSpPr>
        <p:spPr>
          <a:xfrm>
            <a:off x="-24461" y="1447800"/>
            <a:ext cx="9144001" cy="4370427"/>
          </a:xfrm>
          <a:prstGeom prst="rect">
            <a:avLst/>
          </a:prstGeom>
          <a:noFill/>
        </p:spPr>
        <p:txBody>
          <a:bodyPr wrap="square" rtlCol="1">
            <a:spAutoFit/>
          </a:bodyPr>
          <a:lstStyle/>
          <a:p>
            <a:pPr lvl="1"/>
            <a:r>
              <a:rPr lang="ar-SA" sz="2600" dirty="0">
                <a:solidFill>
                  <a:srgbClr val="17375E"/>
                </a:solidFill>
                <a:cs typeface="DecoType Naskh Variants" pitchFamily="2" charset="-78"/>
              </a:rPr>
              <a:t>العناصر الرئيسية في أداء العملية:</a:t>
            </a:r>
            <a:endParaRPr lang="en-US" sz="2600" dirty="0">
              <a:solidFill>
                <a:srgbClr val="17375E"/>
              </a:solidFill>
              <a:cs typeface="DecoType Naskh Variants" pitchFamily="2" charset="-78"/>
            </a:endParaRPr>
          </a:p>
          <a:p>
            <a:r>
              <a:rPr lang="ar-SA" sz="2600" dirty="0">
                <a:solidFill>
                  <a:srgbClr val="17375E"/>
                </a:solidFill>
                <a:cs typeface="DecoType Naskh Variants" pitchFamily="2" charset="-78"/>
              </a:rPr>
              <a:t>يتم تحويل المدخلات في العملية إلى مخرجات ذات قيمة للعملاء عبر العناصر الرئيسية التالية:</a:t>
            </a:r>
            <a:endParaRPr lang="en-US" sz="2600" dirty="0">
              <a:solidFill>
                <a:srgbClr val="17375E"/>
              </a:solidFill>
              <a:cs typeface="DecoType Naskh Variants" pitchFamily="2" charset="-78"/>
            </a:endParaRPr>
          </a:p>
          <a:p>
            <a:pPr lvl="2"/>
            <a:r>
              <a:rPr lang="ar-SA" sz="2600" dirty="0">
                <a:solidFill>
                  <a:srgbClr val="17375E"/>
                </a:solidFill>
                <a:cs typeface="DecoType Naskh Variants" pitchFamily="2" charset="-78"/>
              </a:rPr>
              <a:t>العاملين</a:t>
            </a:r>
            <a:endParaRPr lang="en-US" sz="2600" dirty="0">
              <a:solidFill>
                <a:srgbClr val="17375E"/>
              </a:solidFill>
              <a:cs typeface="DecoType Naskh Variants" pitchFamily="2" charset="-78"/>
            </a:endParaRPr>
          </a:p>
          <a:p>
            <a:pPr lvl="2"/>
            <a:r>
              <a:rPr lang="ar-SA" sz="2600" dirty="0">
                <a:solidFill>
                  <a:srgbClr val="17375E"/>
                </a:solidFill>
                <a:cs typeface="DecoType Naskh Variants" pitchFamily="2" charset="-78"/>
              </a:rPr>
              <a:t>الأجهزة</a:t>
            </a:r>
            <a:endParaRPr lang="en-US" sz="2600" dirty="0">
              <a:solidFill>
                <a:srgbClr val="17375E"/>
              </a:solidFill>
              <a:cs typeface="DecoType Naskh Variants" pitchFamily="2" charset="-78"/>
            </a:endParaRPr>
          </a:p>
          <a:p>
            <a:pPr lvl="2"/>
            <a:r>
              <a:rPr lang="ar-SA" sz="2600" dirty="0">
                <a:solidFill>
                  <a:srgbClr val="17375E"/>
                </a:solidFill>
                <a:cs typeface="DecoType Naskh Variants" pitchFamily="2" charset="-78"/>
              </a:rPr>
              <a:t> المواد</a:t>
            </a:r>
            <a:endParaRPr lang="en-US" sz="2600" dirty="0">
              <a:solidFill>
                <a:srgbClr val="17375E"/>
              </a:solidFill>
              <a:cs typeface="DecoType Naskh Variants" pitchFamily="2" charset="-78"/>
            </a:endParaRPr>
          </a:p>
          <a:p>
            <a:pPr lvl="2"/>
            <a:r>
              <a:rPr lang="ar-SA" sz="2600" dirty="0">
                <a:solidFill>
                  <a:srgbClr val="17375E"/>
                </a:solidFill>
                <a:cs typeface="DecoType Naskh Variants" pitchFamily="2" charset="-78"/>
              </a:rPr>
              <a:t>الأساليب</a:t>
            </a:r>
            <a:endParaRPr lang="en-US" sz="2600" dirty="0">
              <a:solidFill>
                <a:srgbClr val="17375E"/>
              </a:solidFill>
              <a:cs typeface="DecoType Naskh Variants" pitchFamily="2" charset="-78"/>
            </a:endParaRPr>
          </a:p>
          <a:p>
            <a:pPr lvl="2"/>
            <a:r>
              <a:rPr lang="ar-SA" sz="2600" dirty="0">
                <a:solidFill>
                  <a:srgbClr val="17375E"/>
                </a:solidFill>
                <a:cs typeface="DecoType Naskh Variants" pitchFamily="2" charset="-78"/>
              </a:rPr>
              <a:t>القياسات</a:t>
            </a:r>
            <a:endParaRPr lang="en-US" sz="2600" dirty="0">
              <a:solidFill>
                <a:srgbClr val="17375E"/>
              </a:solidFill>
              <a:cs typeface="DecoType Naskh Variants" pitchFamily="2" charset="-78"/>
            </a:endParaRPr>
          </a:p>
          <a:p>
            <a:pPr lvl="2"/>
            <a:r>
              <a:rPr lang="ar-SA" sz="2600" dirty="0">
                <a:solidFill>
                  <a:srgbClr val="17375E"/>
                </a:solidFill>
                <a:cs typeface="DecoType Naskh Variants" pitchFamily="2" charset="-78"/>
              </a:rPr>
              <a:t>البيئة</a:t>
            </a:r>
            <a:endParaRPr lang="en-US" sz="2600" dirty="0">
              <a:solidFill>
                <a:srgbClr val="17375E"/>
              </a:solidFill>
              <a:cs typeface="DecoType Naskh Variants" pitchFamily="2" charset="-78"/>
            </a:endParaRPr>
          </a:p>
          <a:p>
            <a:r>
              <a:rPr lang="ar-SA" sz="2600" dirty="0">
                <a:solidFill>
                  <a:srgbClr val="17375E"/>
                </a:solidFill>
                <a:cs typeface="DecoType Naskh Variants" pitchFamily="2" charset="-78"/>
              </a:rPr>
              <a:t>ولتحسين أي عملية يقوم فريق تحسين العمليات بدراسة وتحليل عناصر العملية الرئيسية والتعرف على أوجه القصور ومكامن الخطأ وفرص التحسين فيها عبر استخدام أدوات الجودة</a:t>
            </a:r>
            <a:endParaRPr lang="en-US" sz="2600" dirty="0">
              <a:solidFill>
                <a:srgbClr val="17375E"/>
              </a:solidFill>
              <a:cs typeface="DecoType Naskh Variants" pitchFamily="2" charset="-78"/>
            </a:endParaRPr>
          </a:p>
          <a:p>
            <a:r>
              <a:rPr lang="ar-SA" dirty="0"/>
              <a:t> </a:t>
            </a:r>
            <a:endParaRPr lang="en-US" sz="1600" dirty="0"/>
          </a:p>
        </p:txBody>
      </p:sp>
    </p:spTree>
    <p:extLst>
      <p:ext uri="{BB962C8B-B14F-4D97-AF65-F5344CB8AC3E}">
        <p14:creationId xmlns:p14="http://schemas.microsoft.com/office/powerpoint/2010/main" val="875139585"/>
      </p:ext>
    </p:extLst>
  </p:cSld>
  <p:clrMapOvr>
    <a:masterClrMapping/>
  </p:clrMapOvr>
  <p:transition advClick="0"/>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8965"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4" name="مربع نص 3"/>
          <p:cNvSpPr txBox="1"/>
          <p:nvPr/>
        </p:nvSpPr>
        <p:spPr>
          <a:xfrm>
            <a:off x="0" y="0"/>
            <a:ext cx="9144000" cy="1107996"/>
          </a:xfrm>
          <a:prstGeom prst="rect">
            <a:avLst/>
          </a:prstGeom>
          <a:noFill/>
        </p:spPr>
        <p:txBody>
          <a:bodyPr wrap="square" rtlCol="1">
            <a:spAutoFit/>
          </a:bodyPr>
          <a:lstStyle/>
          <a:p>
            <a:pPr algn="ctr"/>
            <a:r>
              <a:rPr lang="ar-SA" sz="6600" dirty="0">
                <a:solidFill>
                  <a:srgbClr val="90B6E4"/>
                </a:solidFill>
                <a:cs typeface="DecoType Naskh Variants" pitchFamily="2" charset="-78"/>
              </a:rPr>
              <a:t>تابع التحسين المستمر</a:t>
            </a:r>
          </a:p>
        </p:txBody>
      </p:sp>
      <p:pic>
        <p:nvPicPr>
          <p:cNvPr id="8"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4953000"/>
            <a:ext cx="1905000" cy="1905000"/>
          </a:xfrm>
          <a:prstGeom prst="rect">
            <a:avLst/>
          </a:prstGeom>
          <a:noFill/>
        </p:spPr>
      </p:pic>
      <p:sp>
        <p:nvSpPr>
          <p:cNvPr id="2" name="مربع نص 1"/>
          <p:cNvSpPr txBox="1"/>
          <p:nvPr/>
        </p:nvSpPr>
        <p:spPr>
          <a:xfrm>
            <a:off x="-24461" y="1447800"/>
            <a:ext cx="9144001" cy="1969770"/>
          </a:xfrm>
          <a:prstGeom prst="rect">
            <a:avLst/>
          </a:prstGeom>
          <a:noFill/>
        </p:spPr>
        <p:txBody>
          <a:bodyPr wrap="square" rtlCol="1">
            <a:spAutoFit/>
          </a:bodyPr>
          <a:lstStyle/>
          <a:p>
            <a:pPr lvl="1"/>
            <a:r>
              <a:rPr lang="ar-SA" sz="2600" dirty="0">
                <a:solidFill>
                  <a:srgbClr val="17375E"/>
                </a:solidFill>
                <a:cs typeface="DecoType Naskh Variants" pitchFamily="2" charset="-78"/>
              </a:rPr>
              <a:t>الصفات القياسية للعملية الإنتاجية أو الخدمية:</a:t>
            </a:r>
            <a:endParaRPr lang="en-US" sz="2600" dirty="0">
              <a:solidFill>
                <a:srgbClr val="17375E"/>
              </a:solidFill>
              <a:cs typeface="DecoType Naskh Variants" pitchFamily="2" charset="-78"/>
            </a:endParaRPr>
          </a:p>
          <a:p>
            <a:r>
              <a:rPr lang="ar-SA" sz="2600" dirty="0">
                <a:solidFill>
                  <a:srgbClr val="17375E"/>
                </a:solidFill>
                <a:cs typeface="DecoType Naskh Variants" pitchFamily="2" charset="-78"/>
              </a:rPr>
              <a:t>تحتوي العمليات الإنتاجية أو الخدمية في المنشآت التي تطبق إدارة الجودة الشاملة على مجموعة من الصفات القياسية التي تساهم في جعل العمليات معروفة بدقة ويمكن إدارتها وتحسينها بطريقة منظمة ومحكمة وهذه الصفات المشتركة بينها كالتالي:</a:t>
            </a:r>
            <a:endParaRPr lang="en-US" sz="2600" dirty="0">
              <a:solidFill>
                <a:srgbClr val="17375E"/>
              </a:solidFill>
              <a:cs typeface="DecoType Naskh Variants" pitchFamily="2" charset="-78"/>
            </a:endParaRPr>
          </a:p>
          <a:p>
            <a:r>
              <a:rPr lang="ar-SA" dirty="0"/>
              <a:t> </a:t>
            </a:r>
            <a:endParaRPr lang="en-US" sz="1600" dirty="0"/>
          </a:p>
        </p:txBody>
      </p:sp>
    </p:spTree>
    <p:extLst>
      <p:ext uri="{BB962C8B-B14F-4D97-AF65-F5344CB8AC3E}">
        <p14:creationId xmlns:p14="http://schemas.microsoft.com/office/powerpoint/2010/main" val="2018502432"/>
      </p:ext>
    </p:extLst>
  </p:cSld>
  <p:clrMapOvr>
    <a:masterClrMapping/>
  </p:clrMapOvr>
  <p:transition advClick="0"/>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8965"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4" name="مربع نص 3"/>
          <p:cNvSpPr txBox="1"/>
          <p:nvPr/>
        </p:nvSpPr>
        <p:spPr>
          <a:xfrm>
            <a:off x="0" y="0"/>
            <a:ext cx="9144000" cy="1107996"/>
          </a:xfrm>
          <a:prstGeom prst="rect">
            <a:avLst/>
          </a:prstGeom>
          <a:noFill/>
        </p:spPr>
        <p:txBody>
          <a:bodyPr wrap="square" rtlCol="1">
            <a:spAutoFit/>
          </a:bodyPr>
          <a:lstStyle/>
          <a:p>
            <a:pPr algn="ctr"/>
            <a:r>
              <a:rPr lang="ar-SA" sz="6600" dirty="0">
                <a:solidFill>
                  <a:srgbClr val="90B6E4"/>
                </a:solidFill>
                <a:cs typeface="DecoType Naskh Variants" pitchFamily="2" charset="-78"/>
              </a:rPr>
              <a:t>تابع التحسين المستمر</a:t>
            </a:r>
          </a:p>
        </p:txBody>
      </p:sp>
      <p:pic>
        <p:nvPicPr>
          <p:cNvPr id="8"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17930" y="4000512"/>
            <a:ext cx="1905000" cy="1905000"/>
          </a:xfrm>
          <a:prstGeom prst="rect">
            <a:avLst/>
          </a:prstGeom>
          <a:noFill/>
        </p:spPr>
      </p:pic>
      <p:sp>
        <p:nvSpPr>
          <p:cNvPr id="2" name="مربع نص 1"/>
          <p:cNvSpPr txBox="1"/>
          <p:nvPr/>
        </p:nvSpPr>
        <p:spPr>
          <a:xfrm>
            <a:off x="-24461" y="1447800"/>
            <a:ext cx="9144001" cy="4843634"/>
          </a:xfrm>
          <a:prstGeom prst="rect">
            <a:avLst/>
          </a:prstGeom>
          <a:noFill/>
        </p:spPr>
        <p:txBody>
          <a:bodyPr wrap="square" rtlCol="1">
            <a:spAutoFit/>
          </a:bodyPr>
          <a:lstStyle/>
          <a:p>
            <a:pPr marL="457200" lvl="0" indent="-457200">
              <a:lnSpc>
                <a:spcPct val="150000"/>
              </a:lnSpc>
              <a:buFont typeface="Webdings" panose="05030102010509060703" pitchFamily="18" charset="2"/>
              <a:buChar char=""/>
            </a:pPr>
            <a:r>
              <a:rPr lang="ar-SA" sz="2600" dirty="0" smtClean="0">
                <a:solidFill>
                  <a:srgbClr val="17375E"/>
                </a:solidFill>
                <a:cs typeface="DecoType Naskh Variants" pitchFamily="2" charset="-78"/>
              </a:rPr>
              <a:t>كل </a:t>
            </a:r>
            <a:r>
              <a:rPr lang="ar-SA" sz="2600" dirty="0">
                <a:solidFill>
                  <a:srgbClr val="17375E"/>
                </a:solidFill>
                <a:cs typeface="DecoType Naskh Variants" pitchFamily="2" charset="-78"/>
              </a:rPr>
              <a:t>عملية لها مدير مسئول عن فعالية أدائها وكفاءتها وتحسينها</a:t>
            </a:r>
            <a:endParaRPr lang="en-US" sz="2600" dirty="0">
              <a:solidFill>
                <a:srgbClr val="17375E"/>
              </a:solidFill>
              <a:cs typeface="DecoType Naskh Variants" pitchFamily="2" charset="-78"/>
            </a:endParaRPr>
          </a:p>
          <a:p>
            <a:pPr marL="457200" lvl="0" indent="-457200">
              <a:lnSpc>
                <a:spcPct val="150000"/>
              </a:lnSpc>
              <a:buFont typeface="Webdings" panose="05030102010509060703" pitchFamily="18" charset="2"/>
              <a:buChar char=""/>
            </a:pPr>
            <a:r>
              <a:rPr lang="ar-SA" sz="2600" dirty="0">
                <a:solidFill>
                  <a:srgbClr val="17375E"/>
                </a:solidFill>
                <a:cs typeface="DecoType Naskh Variants" pitchFamily="2" charset="-78"/>
              </a:rPr>
              <a:t> مجال العملية وحدودها الخارجية معروفة بدقة</a:t>
            </a:r>
            <a:endParaRPr lang="en-US" sz="2600" dirty="0">
              <a:solidFill>
                <a:srgbClr val="17375E"/>
              </a:solidFill>
              <a:cs typeface="DecoType Naskh Variants" pitchFamily="2" charset="-78"/>
            </a:endParaRPr>
          </a:p>
          <a:p>
            <a:pPr marL="457200" lvl="0" indent="-457200">
              <a:lnSpc>
                <a:spcPct val="150000"/>
              </a:lnSpc>
              <a:buFont typeface="Webdings" panose="05030102010509060703" pitchFamily="18" charset="2"/>
              <a:buChar char=""/>
            </a:pPr>
            <a:r>
              <a:rPr lang="ar-SA" sz="2600" dirty="0" smtClean="0">
                <a:solidFill>
                  <a:srgbClr val="17375E"/>
                </a:solidFill>
                <a:cs typeface="DecoType Naskh Variants" pitchFamily="2" charset="-78"/>
              </a:rPr>
              <a:t>المسؤوليات والحدود الداخلية للعملية بين الإدارات المعنية محددة وواضحة</a:t>
            </a:r>
            <a:endParaRPr lang="en-US" sz="2600" dirty="0" smtClean="0">
              <a:solidFill>
                <a:srgbClr val="17375E"/>
              </a:solidFill>
              <a:cs typeface="DecoType Naskh Variants" pitchFamily="2" charset="-78"/>
            </a:endParaRPr>
          </a:p>
          <a:p>
            <a:pPr marL="457200" lvl="0" indent="-457200">
              <a:lnSpc>
                <a:spcPct val="150000"/>
              </a:lnSpc>
              <a:buFont typeface="Webdings" panose="05030102010509060703" pitchFamily="18" charset="2"/>
              <a:buChar char=""/>
            </a:pPr>
            <a:r>
              <a:rPr lang="ar-SA" sz="2600" dirty="0" smtClean="0">
                <a:solidFill>
                  <a:srgbClr val="17375E"/>
                </a:solidFill>
                <a:cs typeface="DecoType Naskh Variants" pitchFamily="2" charset="-78"/>
              </a:rPr>
              <a:t>إجراءات العملية ومهام العمل فيها والاحتياجات التدريبية لها محددة وموثقة</a:t>
            </a:r>
            <a:endParaRPr lang="en-US" sz="2600" dirty="0" smtClean="0">
              <a:solidFill>
                <a:srgbClr val="17375E"/>
              </a:solidFill>
              <a:cs typeface="DecoType Naskh Variants" pitchFamily="2" charset="-78"/>
            </a:endParaRPr>
          </a:p>
          <a:p>
            <a:pPr marL="457200" lvl="0" indent="-457200">
              <a:lnSpc>
                <a:spcPct val="150000"/>
              </a:lnSpc>
              <a:buFont typeface="Webdings" panose="05030102010509060703" pitchFamily="18" charset="2"/>
              <a:buChar char=""/>
            </a:pPr>
            <a:r>
              <a:rPr lang="ar-SA" sz="2600" dirty="0" smtClean="0">
                <a:solidFill>
                  <a:srgbClr val="17375E"/>
                </a:solidFill>
                <a:cs typeface="DecoType Naskh Variants" pitchFamily="2" charset="-78"/>
              </a:rPr>
              <a:t>تحتوي </a:t>
            </a:r>
            <a:r>
              <a:rPr lang="ar-SA" sz="2600" dirty="0">
                <a:solidFill>
                  <a:srgbClr val="17375E"/>
                </a:solidFill>
                <a:cs typeface="DecoType Naskh Variants" pitchFamily="2" charset="-78"/>
              </a:rPr>
              <a:t>العملية على مقاييس دقيقة وتغذية راجعة عن أداء العملية</a:t>
            </a:r>
            <a:endParaRPr lang="en-US" sz="2600" dirty="0">
              <a:solidFill>
                <a:srgbClr val="17375E"/>
              </a:solidFill>
              <a:cs typeface="DecoType Naskh Variants" pitchFamily="2" charset="-78"/>
            </a:endParaRPr>
          </a:p>
          <a:p>
            <a:pPr marL="457200" lvl="0" indent="-457200">
              <a:lnSpc>
                <a:spcPct val="150000"/>
              </a:lnSpc>
              <a:buFont typeface="Webdings" panose="05030102010509060703" pitchFamily="18" charset="2"/>
              <a:buChar char=""/>
            </a:pPr>
            <a:r>
              <a:rPr lang="ar-SA" sz="2600" dirty="0">
                <a:solidFill>
                  <a:srgbClr val="17375E"/>
                </a:solidFill>
                <a:cs typeface="DecoType Naskh Variants" pitchFamily="2" charset="-78"/>
              </a:rPr>
              <a:t>تحتوي كل عملية على تحديد واضح لعملائها ومتطلباتهم وطرق قياس رضاهم</a:t>
            </a:r>
            <a:endParaRPr lang="en-US" sz="2600" dirty="0">
              <a:solidFill>
                <a:srgbClr val="17375E"/>
              </a:solidFill>
              <a:cs typeface="DecoType Naskh Variants" pitchFamily="2" charset="-78"/>
            </a:endParaRPr>
          </a:p>
          <a:p>
            <a:pPr marL="457200" lvl="0" indent="-457200">
              <a:lnSpc>
                <a:spcPct val="150000"/>
              </a:lnSpc>
              <a:buFont typeface="Webdings" panose="05030102010509060703" pitchFamily="18" charset="2"/>
              <a:buChar char=""/>
            </a:pPr>
            <a:r>
              <a:rPr lang="ar-SA" sz="2600" dirty="0">
                <a:solidFill>
                  <a:srgbClr val="17375E"/>
                </a:solidFill>
                <a:cs typeface="DecoType Naskh Variants" pitchFamily="2" charset="-78"/>
              </a:rPr>
              <a:t>تحتوي على تحديد دقيق لمعدل الزمن </a:t>
            </a:r>
            <a:r>
              <a:rPr lang="ar-SA" sz="2600" dirty="0" smtClean="0">
                <a:solidFill>
                  <a:srgbClr val="17375E"/>
                </a:solidFill>
                <a:cs typeface="DecoType Naskh Variants" pitchFamily="2" charset="-78"/>
              </a:rPr>
              <a:t>لإنجاز </a:t>
            </a:r>
            <a:r>
              <a:rPr lang="ar-SA" sz="2600" dirty="0">
                <a:solidFill>
                  <a:srgbClr val="17375E"/>
                </a:solidFill>
                <a:cs typeface="DecoType Naskh Variants" pitchFamily="2" charset="-78"/>
              </a:rPr>
              <a:t>كل عملية</a:t>
            </a:r>
            <a:endParaRPr lang="en-US" sz="2600" dirty="0">
              <a:solidFill>
                <a:srgbClr val="17375E"/>
              </a:solidFill>
              <a:cs typeface="DecoType Naskh Variants" pitchFamily="2" charset="-78"/>
            </a:endParaRPr>
          </a:p>
          <a:p>
            <a:pPr marL="457200" indent="-457200">
              <a:lnSpc>
                <a:spcPct val="150000"/>
              </a:lnSpc>
              <a:buFont typeface="Webdings" panose="05030102010509060703" pitchFamily="18" charset="2"/>
              <a:buChar char=""/>
            </a:pPr>
            <a:r>
              <a:rPr lang="ar-SA" sz="2600" dirty="0">
                <a:solidFill>
                  <a:srgbClr val="17375E"/>
                </a:solidFill>
                <a:cs typeface="DecoType Naskh Variants" pitchFamily="2" charset="-78"/>
              </a:rPr>
              <a:t>ويجب أن يتم تضمين هذه الصفات في وثيقة تحتوي اسم العملية وترقيما خاصا بها ثم تسرد </a:t>
            </a:r>
            <a:endParaRPr lang="ar-SA" sz="2600" dirty="0" smtClean="0">
              <a:solidFill>
                <a:srgbClr val="17375E"/>
              </a:solidFill>
              <a:cs typeface="DecoType Naskh Variants" pitchFamily="2" charset="-78"/>
            </a:endParaRPr>
          </a:p>
        </p:txBody>
      </p:sp>
    </p:spTree>
    <p:extLst>
      <p:ext uri="{BB962C8B-B14F-4D97-AF65-F5344CB8AC3E}">
        <p14:creationId xmlns:p14="http://schemas.microsoft.com/office/powerpoint/2010/main" val="1402343207"/>
      </p:ext>
    </p:extLst>
  </p:cSld>
  <p:clrMapOvr>
    <a:masterClrMapping/>
  </p:clrMapOvr>
  <p:transition advClick="0"/>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4" name="مربع نص 3"/>
          <p:cNvSpPr txBox="1"/>
          <p:nvPr/>
        </p:nvSpPr>
        <p:spPr>
          <a:xfrm>
            <a:off x="0" y="0"/>
            <a:ext cx="9144000" cy="1107996"/>
          </a:xfrm>
          <a:prstGeom prst="rect">
            <a:avLst/>
          </a:prstGeom>
          <a:noFill/>
        </p:spPr>
        <p:txBody>
          <a:bodyPr wrap="square" rtlCol="1">
            <a:spAutoFit/>
          </a:bodyPr>
          <a:lstStyle/>
          <a:p>
            <a:pPr algn="ctr"/>
            <a:r>
              <a:rPr lang="ar-SA" sz="6600" dirty="0">
                <a:solidFill>
                  <a:srgbClr val="90B6E4"/>
                </a:solidFill>
                <a:cs typeface="DecoType Naskh Variants" pitchFamily="2" charset="-78"/>
              </a:rPr>
              <a:t>تابع التحسين المستمر</a:t>
            </a:r>
          </a:p>
        </p:txBody>
      </p:sp>
      <p:pic>
        <p:nvPicPr>
          <p:cNvPr id="8"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4953000"/>
            <a:ext cx="1905000" cy="1905000"/>
          </a:xfrm>
          <a:prstGeom prst="rect">
            <a:avLst/>
          </a:prstGeom>
          <a:noFill/>
        </p:spPr>
      </p:pic>
      <p:sp>
        <p:nvSpPr>
          <p:cNvPr id="2" name="مربع نص 1"/>
          <p:cNvSpPr txBox="1"/>
          <p:nvPr/>
        </p:nvSpPr>
        <p:spPr>
          <a:xfrm>
            <a:off x="-17930" y="1107996"/>
            <a:ext cx="9144001" cy="5539978"/>
          </a:xfrm>
          <a:prstGeom prst="rect">
            <a:avLst/>
          </a:prstGeom>
          <a:noFill/>
        </p:spPr>
        <p:txBody>
          <a:bodyPr wrap="square" rtlCol="1">
            <a:spAutoFit/>
          </a:bodyPr>
          <a:lstStyle/>
          <a:p>
            <a:pPr>
              <a:lnSpc>
                <a:spcPct val="150000"/>
              </a:lnSpc>
            </a:pPr>
            <a:r>
              <a:rPr lang="ar-SA" sz="2800" dirty="0" smtClean="0">
                <a:solidFill>
                  <a:srgbClr val="17375E"/>
                </a:solidFill>
                <a:cs typeface="DecoType Naskh Variants" pitchFamily="2" charset="-78"/>
              </a:rPr>
              <a:t>جميع </a:t>
            </a:r>
            <a:r>
              <a:rPr lang="ar-SA" sz="2800" dirty="0">
                <a:solidFill>
                  <a:srgbClr val="17375E"/>
                </a:solidFill>
                <a:cs typeface="DecoType Naskh Variants" pitchFamily="2" charset="-78"/>
              </a:rPr>
              <a:t>الصفات السابقة بالتفصيل وخاصة خطوات وإجراءات العملية وتعليمات العمل، وقد تحتوي على مخططات ورسومات لتدفق </a:t>
            </a:r>
            <a:r>
              <a:rPr lang="ar-SA" sz="2800" dirty="0" smtClean="0">
                <a:solidFill>
                  <a:srgbClr val="17375E"/>
                </a:solidFill>
                <a:cs typeface="DecoType Naskh Variants" pitchFamily="2" charset="-78"/>
              </a:rPr>
              <a:t>العملية،  </a:t>
            </a:r>
            <a:r>
              <a:rPr lang="ar-SA" sz="2800" dirty="0">
                <a:solidFill>
                  <a:srgbClr val="17375E"/>
                </a:solidFill>
                <a:cs typeface="DecoType Naskh Variants" pitchFamily="2" charset="-78"/>
              </a:rPr>
              <a:t>خاصة إذا كانت عملية معقدة أو فنية، كما يجب أن تتضمن معظم العمليات على سجلات موثقة ومؤرخة لنتائج ومخرجات هذه العمليات.</a:t>
            </a:r>
            <a:endParaRPr lang="en-US" sz="2800" dirty="0">
              <a:solidFill>
                <a:srgbClr val="17375E"/>
              </a:solidFill>
              <a:cs typeface="DecoType Naskh Variants" pitchFamily="2" charset="-78"/>
            </a:endParaRPr>
          </a:p>
          <a:p>
            <a:pPr>
              <a:lnSpc>
                <a:spcPct val="150000"/>
              </a:lnSpc>
            </a:pPr>
            <a:r>
              <a:rPr lang="ar-SA" sz="2800" dirty="0">
                <a:solidFill>
                  <a:srgbClr val="17375E"/>
                </a:solidFill>
                <a:cs typeface="DecoType Naskh Variants" pitchFamily="2" charset="-78"/>
              </a:rPr>
              <a:t>ويستفاد من توثيق العمليات بهذه </a:t>
            </a:r>
            <a:r>
              <a:rPr lang="ar-SA" sz="2800" dirty="0" smtClean="0">
                <a:solidFill>
                  <a:srgbClr val="17375E"/>
                </a:solidFill>
                <a:cs typeface="DecoType Naskh Variants" pitchFamily="2" charset="-78"/>
              </a:rPr>
              <a:t>الآلية  </a:t>
            </a:r>
            <a:r>
              <a:rPr lang="ar-SA" sz="2800" dirty="0">
                <a:solidFill>
                  <a:srgbClr val="17375E"/>
                </a:solidFill>
                <a:cs typeface="DecoType Naskh Variants" pitchFamily="2" charset="-78"/>
              </a:rPr>
              <a:t>فوائد عديدة </a:t>
            </a:r>
            <a:r>
              <a:rPr lang="ar-SA" sz="2800" dirty="0" smtClean="0">
                <a:solidFill>
                  <a:srgbClr val="17375E"/>
                </a:solidFill>
                <a:cs typeface="DecoType Naskh Variants" pitchFamily="2" charset="-78"/>
              </a:rPr>
              <a:t>منها:</a:t>
            </a:r>
          </a:p>
          <a:p>
            <a:pPr marL="457200" indent="-457200">
              <a:lnSpc>
                <a:spcPct val="150000"/>
              </a:lnSpc>
              <a:buFont typeface="Wingdings" panose="05000000000000000000" pitchFamily="2" charset="2"/>
              <a:buChar char=""/>
            </a:pPr>
            <a:r>
              <a:rPr lang="ar-SA" sz="2800" dirty="0" smtClean="0">
                <a:solidFill>
                  <a:srgbClr val="17375E"/>
                </a:solidFill>
                <a:cs typeface="DecoType Naskh Variants" pitchFamily="2" charset="-78"/>
              </a:rPr>
              <a:t> </a:t>
            </a:r>
            <a:r>
              <a:rPr lang="ar-SA" sz="2800" dirty="0">
                <a:solidFill>
                  <a:srgbClr val="17375E"/>
                </a:solidFill>
                <a:cs typeface="DecoType Naskh Variants" pitchFamily="2" charset="-78"/>
              </a:rPr>
              <a:t>تسهيل دراستها </a:t>
            </a:r>
            <a:r>
              <a:rPr lang="ar-SA" sz="2800" dirty="0" smtClean="0">
                <a:solidFill>
                  <a:srgbClr val="17375E"/>
                </a:solidFill>
                <a:cs typeface="DecoType Naskh Variants" pitchFamily="2" charset="-78"/>
              </a:rPr>
              <a:t>وتحليلها</a:t>
            </a:r>
          </a:p>
          <a:p>
            <a:pPr marL="457200" indent="-457200">
              <a:lnSpc>
                <a:spcPct val="150000"/>
              </a:lnSpc>
              <a:buFont typeface="Wingdings" panose="05000000000000000000" pitchFamily="2" charset="2"/>
              <a:buChar char=""/>
            </a:pPr>
            <a:r>
              <a:rPr lang="ar-SA" sz="2800" dirty="0" smtClean="0">
                <a:solidFill>
                  <a:srgbClr val="17375E"/>
                </a:solidFill>
                <a:cs typeface="DecoType Naskh Variants" pitchFamily="2" charset="-78"/>
              </a:rPr>
              <a:t>تحسينها </a:t>
            </a:r>
            <a:r>
              <a:rPr lang="ar-SA" sz="2800" dirty="0">
                <a:solidFill>
                  <a:srgbClr val="17375E"/>
                </a:solidFill>
                <a:cs typeface="DecoType Naskh Variants" pitchFamily="2" charset="-78"/>
              </a:rPr>
              <a:t>وتطويرها من قبل فرق التحسين </a:t>
            </a:r>
            <a:r>
              <a:rPr lang="ar-SA" sz="2800" dirty="0" smtClean="0">
                <a:solidFill>
                  <a:srgbClr val="17375E"/>
                </a:solidFill>
                <a:cs typeface="DecoType Naskh Variants" pitchFamily="2" charset="-78"/>
              </a:rPr>
              <a:t>المستمر</a:t>
            </a:r>
          </a:p>
          <a:p>
            <a:pPr marL="457200" indent="-457200">
              <a:lnSpc>
                <a:spcPct val="150000"/>
              </a:lnSpc>
              <a:buFont typeface="Wingdings" panose="05000000000000000000" pitchFamily="2" charset="2"/>
              <a:buChar char=""/>
            </a:pPr>
            <a:r>
              <a:rPr lang="ar-SA" sz="2800" dirty="0" smtClean="0">
                <a:solidFill>
                  <a:srgbClr val="17375E"/>
                </a:solidFill>
                <a:cs typeface="DecoType Naskh Variants" pitchFamily="2" charset="-78"/>
              </a:rPr>
              <a:t> ثبات </a:t>
            </a:r>
            <a:r>
              <a:rPr lang="ar-SA" sz="2800" dirty="0">
                <a:solidFill>
                  <a:srgbClr val="17375E"/>
                </a:solidFill>
                <a:cs typeface="DecoType Naskh Variants" pitchFamily="2" charset="-78"/>
              </a:rPr>
              <a:t>جودة أداء العمل وعدم تأثره بتغيب الموظفين </a:t>
            </a:r>
            <a:r>
              <a:rPr lang="ar-SA" sz="2800" dirty="0" smtClean="0">
                <a:solidFill>
                  <a:srgbClr val="17375E"/>
                </a:solidFill>
                <a:cs typeface="DecoType Naskh Variants" pitchFamily="2" charset="-78"/>
              </a:rPr>
              <a:t>القدامى</a:t>
            </a:r>
          </a:p>
          <a:p>
            <a:pPr marL="457200" indent="-457200">
              <a:lnSpc>
                <a:spcPct val="150000"/>
              </a:lnSpc>
              <a:buFont typeface="Wingdings" panose="05000000000000000000" pitchFamily="2" charset="2"/>
              <a:buChar char=""/>
            </a:pPr>
            <a:r>
              <a:rPr lang="ar-SA" sz="2800" dirty="0" smtClean="0">
                <a:solidFill>
                  <a:srgbClr val="17375E"/>
                </a:solidFill>
                <a:cs typeface="DecoType Naskh Variants" pitchFamily="2" charset="-78"/>
              </a:rPr>
              <a:t>نقل </a:t>
            </a:r>
            <a:r>
              <a:rPr lang="ar-SA" sz="2800" dirty="0">
                <a:solidFill>
                  <a:srgbClr val="17375E"/>
                </a:solidFill>
                <a:cs typeface="DecoType Naskh Variants" pitchFamily="2" charset="-78"/>
              </a:rPr>
              <a:t>المعرفة والخبرة إلى الموظفين الجدد.</a:t>
            </a:r>
            <a:endParaRPr lang="en-US" sz="2800" dirty="0">
              <a:solidFill>
                <a:srgbClr val="17375E"/>
              </a:solidFill>
              <a:cs typeface="DecoType Naskh Variants" pitchFamily="2" charset="-78"/>
            </a:endParaRPr>
          </a:p>
          <a:p>
            <a:r>
              <a:rPr lang="ar-SA" dirty="0"/>
              <a:t> </a:t>
            </a:r>
            <a:endParaRPr lang="en-US" sz="1600" dirty="0"/>
          </a:p>
        </p:txBody>
      </p:sp>
    </p:spTree>
    <p:extLst>
      <p:ext uri="{BB962C8B-B14F-4D97-AF65-F5344CB8AC3E}">
        <p14:creationId xmlns:p14="http://schemas.microsoft.com/office/powerpoint/2010/main" val="2837017839"/>
      </p:ext>
    </p:extLst>
  </p:cSld>
  <p:clrMapOvr>
    <a:masterClrMapping/>
  </p:clrMapOvr>
  <p:transition advClick="0"/>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8965"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4" name="مربع نص 3"/>
          <p:cNvSpPr txBox="1"/>
          <p:nvPr/>
        </p:nvSpPr>
        <p:spPr>
          <a:xfrm>
            <a:off x="0" y="0"/>
            <a:ext cx="9144000" cy="1107996"/>
          </a:xfrm>
          <a:prstGeom prst="rect">
            <a:avLst/>
          </a:prstGeom>
          <a:noFill/>
        </p:spPr>
        <p:txBody>
          <a:bodyPr wrap="square" rtlCol="1">
            <a:spAutoFit/>
          </a:bodyPr>
          <a:lstStyle/>
          <a:p>
            <a:pPr algn="ctr"/>
            <a:r>
              <a:rPr lang="ar-SA" sz="6600" dirty="0">
                <a:solidFill>
                  <a:srgbClr val="90B6E4"/>
                </a:solidFill>
                <a:cs typeface="DecoType Naskh Variants" pitchFamily="2" charset="-78"/>
              </a:rPr>
              <a:t>تابع التحسين المستمر</a:t>
            </a:r>
          </a:p>
        </p:txBody>
      </p:sp>
      <p:pic>
        <p:nvPicPr>
          <p:cNvPr id="8"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4953000"/>
            <a:ext cx="1905000" cy="1905000"/>
          </a:xfrm>
          <a:prstGeom prst="rect">
            <a:avLst/>
          </a:prstGeom>
          <a:noFill/>
        </p:spPr>
      </p:pic>
      <p:sp>
        <p:nvSpPr>
          <p:cNvPr id="2" name="مربع نص 1"/>
          <p:cNvSpPr txBox="1"/>
          <p:nvPr/>
        </p:nvSpPr>
        <p:spPr>
          <a:xfrm>
            <a:off x="-24461" y="1447800"/>
            <a:ext cx="9144001" cy="4462760"/>
          </a:xfrm>
          <a:prstGeom prst="rect">
            <a:avLst/>
          </a:prstGeom>
          <a:noFill/>
        </p:spPr>
        <p:txBody>
          <a:bodyPr wrap="square" rtlCol="1">
            <a:spAutoFit/>
          </a:bodyPr>
          <a:lstStyle/>
          <a:p>
            <a:pPr lvl="1"/>
            <a:r>
              <a:rPr lang="ar-SA" sz="3200" b="1" dirty="0">
                <a:solidFill>
                  <a:srgbClr val="17375E"/>
                </a:solidFill>
                <a:cs typeface="DecoType Naskh Variants" pitchFamily="2" charset="-78"/>
              </a:rPr>
              <a:t>أهداف التحسين المستمر لجودة العمليات:</a:t>
            </a:r>
            <a:endParaRPr lang="en-US" sz="3200" b="1" dirty="0">
              <a:solidFill>
                <a:srgbClr val="17375E"/>
              </a:solidFill>
              <a:cs typeface="DecoType Naskh Variants" pitchFamily="2" charset="-78"/>
            </a:endParaRPr>
          </a:p>
          <a:p>
            <a:r>
              <a:rPr lang="ar-SA" sz="2600" dirty="0">
                <a:solidFill>
                  <a:srgbClr val="17375E"/>
                </a:solidFill>
                <a:cs typeface="DecoType Naskh Variants" pitchFamily="2" charset="-78"/>
              </a:rPr>
              <a:t> </a:t>
            </a:r>
            <a:endParaRPr lang="en-US" sz="2600" dirty="0">
              <a:solidFill>
                <a:srgbClr val="17375E"/>
              </a:solidFill>
              <a:cs typeface="DecoType Naskh Variants" pitchFamily="2" charset="-78"/>
            </a:endParaRPr>
          </a:p>
          <a:p>
            <a:pPr marL="457200" lvl="0" indent="-457200">
              <a:buFont typeface="Wingdings 2" panose="05020102010507070707" pitchFamily="18" charset="2"/>
              <a:buChar char=""/>
            </a:pPr>
            <a:r>
              <a:rPr lang="ar-SA" sz="2600" dirty="0">
                <a:solidFill>
                  <a:srgbClr val="17375E"/>
                </a:solidFill>
                <a:cs typeface="DecoType Naskh Variants" pitchFamily="2" charset="-78"/>
              </a:rPr>
              <a:t>إزالة الأخطاء والمشاكل والعيوب </a:t>
            </a:r>
            <a:r>
              <a:rPr lang="ar-SA" sz="2600" dirty="0" smtClean="0">
                <a:solidFill>
                  <a:srgbClr val="17375E"/>
                </a:solidFill>
                <a:cs typeface="DecoType Naskh Variants" pitchFamily="2" charset="-78"/>
              </a:rPr>
              <a:t>الناتجة.</a:t>
            </a:r>
          </a:p>
          <a:p>
            <a:pPr marL="457200" lvl="0" indent="-457200">
              <a:buFont typeface="Wingdings 2" panose="05020102010507070707" pitchFamily="18" charset="2"/>
              <a:buChar char=""/>
            </a:pPr>
            <a:r>
              <a:rPr lang="ar-SA" sz="2600" dirty="0" smtClean="0">
                <a:solidFill>
                  <a:srgbClr val="17375E"/>
                </a:solidFill>
                <a:cs typeface="DecoType Naskh Variants" pitchFamily="2" charset="-78"/>
              </a:rPr>
              <a:t>إلغاء </a:t>
            </a:r>
            <a:r>
              <a:rPr lang="ar-SA" sz="2600" dirty="0">
                <a:solidFill>
                  <a:srgbClr val="17375E"/>
                </a:solidFill>
                <a:cs typeface="DecoType Naskh Variants" pitchFamily="2" charset="-78"/>
              </a:rPr>
              <a:t>الهدر في الموارد </a:t>
            </a:r>
            <a:r>
              <a:rPr lang="ar-SA" sz="2600" dirty="0" smtClean="0">
                <a:solidFill>
                  <a:srgbClr val="17375E"/>
                </a:solidFill>
                <a:cs typeface="DecoType Naskh Variants" pitchFamily="2" charset="-78"/>
              </a:rPr>
              <a:t>والإنتاج.</a:t>
            </a:r>
          </a:p>
          <a:p>
            <a:pPr marL="457200" lvl="0" indent="-457200">
              <a:buFont typeface="Wingdings 2" panose="05020102010507070707" pitchFamily="18" charset="2"/>
              <a:buChar char=""/>
            </a:pPr>
            <a:r>
              <a:rPr lang="ar-SA" sz="2600" dirty="0" smtClean="0">
                <a:solidFill>
                  <a:srgbClr val="17375E"/>
                </a:solidFill>
                <a:cs typeface="DecoType Naskh Variants" pitchFamily="2" charset="-78"/>
              </a:rPr>
              <a:t>تسهيل </a:t>
            </a:r>
            <a:r>
              <a:rPr lang="ar-SA" sz="2600" dirty="0">
                <a:solidFill>
                  <a:srgbClr val="17375E"/>
                </a:solidFill>
                <a:cs typeface="DecoType Naskh Variants" pitchFamily="2" charset="-78"/>
              </a:rPr>
              <a:t>أداء العمليات</a:t>
            </a:r>
            <a:r>
              <a:rPr lang="ar-SA" sz="2600" dirty="0" smtClean="0">
                <a:solidFill>
                  <a:srgbClr val="17375E"/>
                </a:solidFill>
                <a:cs typeface="DecoType Naskh Variants" pitchFamily="2" charset="-78"/>
              </a:rPr>
              <a:t>.</a:t>
            </a:r>
          </a:p>
          <a:p>
            <a:pPr marL="457200" lvl="0" indent="-457200">
              <a:buFont typeface="Wingdings 2" panose="05020102010507070707" pitchFamily="18" charset="2"/>
              <a:buChar char=""/>
            </a:pPr>
            <a:r>
              <a:rPr lang="ar-SA" sz="2600" dirty="0" smtClean="0">
                <a:solidFill>
                  <a:srgbClr val="17375E"/>
                </a:solidFill>
                <a:cs typeface="DecoType Naskh Variants" pitchFamily="2" charset="-78"/>
              </a:rPr>
              <a:t> </a:t>
            </a:r>
            <a:r>
              <a:rPr lang="ar-SA" sz="2600" dirty="0">
                <a:solidFill>
                  <a:srgbClr val="17375E"/>
                </a:solidFill>
                <a:cs typeface="DecoType Naskh Variants" pitchFamily="2" charset="-78"/>
              </a:rPr>
              <a:t>تقليص أوقات التأخير </a:t>
            </a:r>
            <a:r>
              <a:rPr lang="ar-SA" sz="2600" dirty="0" smtClean="0">
                <a:solidFill>
                  <a:srgbClr val="17375E"/>
                </a:solidFill>
                <a:cs typeface="DecoType Naskh Variants" pitchFamily="2" charset="-78"/>
              </a:rPr>
              <a:t>والانتظار.</a:t>
            </a:r>
          </a:p>
          <a:p>
            <a:pPr marL="457200" lvl="0" indent="-457200">
              <a:buFont typeface="Wingdings 2" panose="05020102010507070707" pitchFamily="18" charset="2"/>
              <a:buChar char=""/>
            </a:pPr>
            <a:r>
              <a:rPr lang="ar-SA" sz="2600" dirty="0" smtClean="0">
                <a:solidFill>
                  <a:srgbClr val="17375E"/>
                </a:solidFill>
                <a:cs typeface="DecoType Naskh Variants" pitchFamily="2" charset="-78"/>
              </a:rPr>
              <a:t>إلغاء </a:t>
            </a:r>
            <a:r>
              <a:rPr lang="ar-SA" sz="2600" dirty="0">
                <a:solidFill>
                  <a:srgbClr val="17375E"/>
                </a:solidFill>
                <a:cs typeface="DecoType Naskh Variants" pitchFamily="2" charset="-78"/>
              </a:rPr>
              <a:t>الأنشطة التي لا تمثل قيمة مضافة </a:t>
            </a:r>
            <a:r>
              <a:rPr lang="ar-SA" sz="2600" dirty="0" smtClean="0">
                <a:solidFill>
                  <a:srgbClr val="17375E"/>
                </a:solidFill>
                <a:cs typeface="DecoType Naskh Variants" pitchFamily="2" charset="-78"/>
              </a:rPr>
              <a:t>للعملية.</a:t>
            </a:r>
          </a:p>
          <a:p>
            <a:pPr marL="457200" lvl="0" indent="-457200">
              <a:buFont typeface="Wingdings 2" panose="05020102010507070707" pitchFamily="18" charset="2"/>
              <a:buChar char=""/>
            </a:pPr>
            <a:r>
              <a:rPr lang="ar-SA" sz="2600" dirty="0" smtClean="0">
                <a:solidFill>
                  <a:srgbClr val="17375E"/>
                </a:solidFill>
                <a:cs typeface="DecoType Naskh Variants" pitchFamily="2" charset="-78"/>
              </a:rPr>
              <a:t>تطوير </a:t>
            </a:r>
            <a:r>
              <a:rPr lang="ar-SA" sz="2600" dirty="0">
                <a:solidFill>
                  <a:srgbClr val="17375E"/>
                </a:solidFill>
                <a:cs typeface="DecoType Naskh Variants" pitchFamily="2" charset="-78"/>
              </a:rPr>
              <a:t>مقاييس دقيقة </a:t>
            </a:r>
            <a:r>
              <a:rPr lang="ar-SA" sz="2600" dirty="0" smtClean="0">
                <a:solidFill>
                  <a:srgbClr val="17375E"/>
                </a:solidFill>
                <a:cs typeface="DecoType Naskh Variants" pitchFamily="2" charset="-78"/>
              </a:rPr>
              <a:t>لفعّالية </a:t>
            </a:r>
            <a:r>
              <a:rPr lang="ar-SA" sz="2600" dirty="0">
                <a:solidFill>
                  <a:srgbClr val="17375E"/>
                </a:solidFill>
                <a:cs typeface="DecoType Naskh Variants" pitchFamily="2" charset="-78"/>
              </a:rPr>
              <a:t>وكفاءة </a:t>
            </a:r>
            <a:r>
              <a:rPr lang="ar-SA" sz="2600" dirty="0" smtClean="0">
                <a:solidFill>
                  <a:srgbClr val="17375E"/>
                </a:solidFill>
                <a:cs typeface="DecoType Naskh Variants" pitchFamily="2" charset="-78"/>
              </a:rPr>
              <a:t>العملية.</a:t>
            </a:r>
          </a:p>
          <a:p>
            <a:pPr marL="457200" lvl="0" indent="-457200">
              <a:buFont typeface="Wingdings 2" panose="05020102010507070707" pitchFamily="18" charset="2"/>
              <a:buChar char=""/>
            </a:pPr>
            <a:r>
              <a:rPr lang="ar-SA" sz="2600" dirty="0" smtClean="0">
                <a:solidFill>
                  <a:srgbClr val="17375E"/>
                </a:solidFill>
                <a:cs typeface="DecoType Naskh Variants" pitchFamily="2" charset="-78"/>
              </a:rPr>
              <a:t>تعميق </a:t>
            </a:r>
            <a:r>
              <a:rPr lang="ar-SA" sz="2600" dirty="0">
                <a:solidFill>
                  <a:srgbClr val="17375E"/>
                </a:solidFill>
                <a:cs typeface="DecoType Naskh Variants" pitchFamily="2" charset="-78"/>
              </a:rPr>
              <a:t>فهم العملية بين </a:t>
            </a:r>
            <a:r>
              <a:rPr lang="ar-SA" sz="2600" dirty="0" smtClean="0">
                <a:solidFill>
                  <a:srgbClr val="17375E"/>
                </a:solidFill>
                <a:cs typeface="DecoType Naskh Variants" pitchFamily="2" charset="-78"/>
              </a:rPr>
              <a:t>العاملين.</a:t>
            </a:r>
          </a:p>
          <a:p>
            <a:pPr marL="457200" lvl="0" indent="-457200">
              <a:buFont typeface="Wingdings 2" panose="05020102010507070707" pitchFamily="18" charset="2"/>
              <a:buChar char=""/>
            </a:pPr>
            <a:r>
              <a:rPr lang="ar-SA" sz="2600" dirty="0" smtClean="0">
                <a:solidFill>
                  <a:srgbClr val="17375E"/>
                </a:solidFill>
                <a:cs typeface="DecoType Naskh Variants" pitchFamily="2" charset="-78"/>
              </a:rPr>
              <a:t>إرضاء </a:t>
            </a:r>
            <a:r>
              <a:rPr lang="ar-SA" sz="2600" dirty="0">
                <a:solidFill>
                  <a:srgbClr val="17375E"/>
                </a:solidFill>
                <a:cs typeface="DecoType Naskh Variants" pitchFamily="2" charset="-78"/>
              </a:rPr>
              <a:t>المستفيدين الداخليين والخارجيين.</a:t>
            </a:r>
            <a:endParaRPr lang="en-US" sz="2600" dirty="0">
              <a:solidFill>
                <a:srgbClr val="17375E"/>
              </a:solidFill>
              <a:cs typeface="DecoType Naskh Variants" pitchFamily="2" charset="-78"/>
            </a:endParaRPr>
          </a:p>
          <a:p>
            <a:r>
              <a:rPr lang="ar-SA" dirty="0"/>
              <a:t> </a:t>
            </a:r>
            <a:endParaRPr lang="en-US" sz="1600" dirty="0"/>
          </a:p>
        </p:txBody>
      </p:sp>
    </p:spTree>
    <p:extLst>
      <p:ext uri="{BB962C8B-B14F-4D97-AF65-F5344CB8AC3E}">
        <p14:creationId xmlns:p14="http://schemas.microsoft.com/office/powerpoint/2010/main" val="4093205572"/>
      </p:ext>
    </p:extLst>
  </p:cSld>
  <p:clrMapOvr>
    <a:masterClrMapping/>
  </p:clrMapOvr>
  <p:transition advClick="0"/>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8965"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4" name="مربع نص 3"/>
          <p:cNvSpPr txBox="1"/>
          <p:nvPr/>
        </p:nvSpPr>
        <p:spPr>
          <a:xfrm>
            <a:off x="0" y="0"/>
            <a:ext cx="9144000" cy="1107996"/>
          </a:xfrm>
          <a:prstGeom prst="rect">
            <a:avLst/>
          </a:prstGeom>
          <a:noFill/>
        </p:spPr>
        <p:txBody>
          <a:bodyPr wrap="square" rtlCol="1">
            <a:spAutoFit/>
          </a:bodyPr>
          <a:lstStyle/>
          <a:p>
            <a:pPr algn="ctr"/>
            <a:r>
              <a:rPr lang="ar-SA" sz="6600" dirty="0">
                <a:solidFill>
                  <a:srgbClr val="90B6E4"/>
                </a:solidFill>
                <a:cs typeface="DecoType Naskh Variants" pitchFamily="2" charset="-78"/>
              </a:rPr>
              <a:t>تابع التحسين المستمر</a:t>
            </a:r>
          </a:p>
        </p:txBody>
      </p:sp>
      <p:pic>
        <p:nvPicPr>
          <p:cNvPr id="8"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4953000"/>
            <a:ext cx="1905000" cy="1905000"/>
          </a:xfrm>
          <a:prstGeom prst="rect">
            <a:avLst/>
          </a:prstGeom>
          <a:noFill/>
        </p:spPr>
      </p:pic>
      <p:sp>
        <p:nvSpPr>
          <p:cNvPr id="2" name="مربع نص 1"/>
          <p:cNvSpPr txBox="1"/>
          <p:nvPr/>
        </p:nvSpPr>
        <p:spPr>
          <a:xfrm>
            <a:off x="-24461" y="1447800"/>
            <a:ext cx="9144001" cy="4431983"/>
          </a:xfrm>
          <a:prstGeom prst="rect">
            <a:avLst/>
          </a:prstGeom>
          <a:noFill/>
        </p:spPr>
        <p:txBody>
          <a:bodyPr wrap="square" rtlCol="1">
            <a:spAutoFit/>
          </a:bodyPr>
          <a:lstStyle/>
          <a:p>
            <a:pPr>
              <a:lnSpc>
                <a:spcPct val="150000"/>
              </a:lnSpc>
            </a:pPr>
            <a:r>
              <a:rPr lang="ar-SA" sz="3200" b="1" dirty="0">
                <a:solidFill>
                  <a:srgbClr val="17375E"/>
                </a:solidFill>
                <a:cs typeface="DecoType Naskh Variants" pitchFamily="2" charset="-78"/>
              </a:rPr>
              <a:t>خطوات التحسين المستمر لجودة </a:t>
            </a:r>
            <a:r>
              <a:rPr lang="ar-SA" sz="3200" b="1" dirty="0" smtClean="0">
                <a:solidFill>
                  <a:srgbClr val="17375E"/>
                </a:solidFill>
                <a:cs typeface="DecoType Naskh Variants" pitchFamily="2" charset="-78"/>
              </a:rPr>
              <a:t>العمليات</a:t>
            </a:r>
          </a:p>
          <a:p>
            <a:pPr marL="457200" lvl="0" indent="-457200">
              <a:lnSpc>
                <a:spcPct val="150000"/>
              </a:lnSpc>
              <a:buFont typeface="Wingdings 2" panose="05020102010507070707" pitchFamily="18" charset="2"/>
              <a:buChar char=""/>
            </a:pPr>
            <a:r>
              <a:rPr lang="ar-SA" sz="2600" dirty="0" smtClean="0">
                <a:solidFill>
                  <a:srgbClr val="17375E"/>
                </a:solidFill>
                <a:cs typeface="DecoType Naskh Variants" pitchFamily="2" charset="-78"/>
              </a:rPr>
              <a:t>تخطيط </a:t>
            </a:r>
            <a:r>
              <a:rPr lang="ar-SA" sz="2600" dirty="0">
                <a:solidFill>
                  <a:srgbClr val="17375E"/>
                </a:solidFill>
                <a:cs typeface="DecoType Naskh Variants" pitchFamily="2" charset="-78"/>
              </a:rPr>
              <a:t>عمليات التحسين وجدولة العمليات المراد تحسينها.</a:t>
            </a:r>
            <a:endParaRPr lang="en-US" sz="2600" dirty="0">
              <a:solidFill>
                <a:srgbClr val="17375E"/>
              </a:solidFill>
              <a:cs typeface="DecoType Naskh Variants" pitchFamily="2" charset="-78"/>
            </a:endParaRPr>
          </a:p>
          <a:p>
            <a:pPr marL="457200" lvl="0" indent="-457200">
              <a:lnSpc>
                <a:spcPct val="150000"/>
              </a:lnSpc>
              <a:buFont typeface="Wingdings" panose="05000000000000000000" pitchFamily="2" charset="2"/>
              <a:buChar char=""/>
            </a:pPr>
            <a:r>
              <a:rPr lang="ar-SA" sz="2600" dirty="0">
                <a:solidFill>
                  <a:srgbClr val="17375E"/>
                </a:solidFill>
                <a:cs typeface="DecoType Naskh Variants" pitchFamily="2" charset="-78"/>
              </a:rPr>
              <a:t>تحديد مدير </a:t>
            </a:r>
            <a:r>
              <a:rPr lang="ar-SA" sz="2600" dirty="0" smtClean="0">
                <a:solidFill>
                  <a:srgbClr val="17375E"/>
                </a:solidFill>
                <a:cs typeface="DecoType Naskh Variants" pitchFamily="2" charset="-78"/>
              </a:rPr>
              <a:t>لكل للعملية</a:t>
            </a:r>
            <a:endParaRPr lang="en-US" sz="2600" dirty="0">
              <a:solidFill>
                <a:srgbClr val="17375E"/>
              </a:solidFill>
              <a:cs typeface="DecoType Naskh Variants" pitchFamily="2" charset="-78"/>
            </a:endParaRPr>
          </a:p>
          <a:p>
            <a:pPr marL="457200" lvl="0" indent="-457200">
              <a:lnSpc>
                <a:spcPct val="150000"/>
              </a:lnSpc>
              <a:buFont typeface="Wingdings 2" panose="05020102010507070707" pitchFamily="18" charset="2"/>
              <a:buChar char=""/>
            </a:pPr>
            <a:r>
              <a:rPr lang="ar-SA" sz="2600" dirty="0">
                <a:solidFill>
                  <a:srgbClr val="17375E"/>
                </a:solidFill>
                <a:cs typeface="DecoType Naskh Variants" pitchFamily="2" charset="-78"/>
              </a:rPr>
              <a:t>تكوين فرق العمل لتحسين العمليات وتدريبها.</a:t>
            </a:r>
            <a:endParaRPr lang="en-US" sz="2600" dirty="0">
              <a:solidFill>
                <a:srgbClr val="17375E"/>
              </a:solidFill>
              <a:cs typeface="DecoType Naskh Variants" pitchFamily="2" charset="-78"/>
            </a:endParaRPr>
          </a:p>
          <a:p>
            <a:pPr marL="457200" lvl="0" indent="-457200">
              <a:lnSpc>
                <a:spcPct val="150000"/>
              </a:lnSpc>
              <a:buFont typeface="Wingdings 2" panose="05020102010507070707" pitchFamily="18" charset="2"/>
              <a:buChar char=""/>
            </a:pPr>
            <a:r>
              <a:rPr lang="ar-SA" sz="2600" dirty="0">
                <a:solidFill>
                  <a:srgbClr val="17375E"/>
                </a:solidFill>
                <a:cs typeface="DecoType Naskh Variants" pitchFamily="2" charset="-78"/>
              </a:rPr>
              <a:t>مراجعة وقياس أداء العمليات وتحديد أهداف التحسين.</a:t>
            </a:r>
            <a:endParaRPr lang="en-US" sz="2600" dirty="0">
              <a:solidFill>
                <a:srgbClr val="17375E"/>
              </a:solidFill>
              <a:cs typeface="DecoType Naskh Variants" pitchFamily="2" charset="-78"/>
            </a:endParaRPr>
          </a:p>
          <a:p>
            <a:pPr marL="457200" lvl="0" indent="-457200">
              <a:lnSpc>
                <a:spcPct val="150000"/>
              </a:lnSpc>
              <a:buFont typeface="Wingdings 2" panose="05020102010507070707" pitchFamily="18" charset="2"/>
              <a:buChar char=""/>
            </a:pPr>
            <a:r>
              <a:rPr lang="ar-SA" sz="2600" dirty="0">
                <a:solidFill>
                  <a:srgbClr val="17375E"/>
                </a:solidFill>
                <a:cs typeface="DecoType Naskh Variants" pitchFamily="2" charset="-78"/>
              </a:rPr>
              <a:t>تحسين العمليات وتطويرها.</a:t>
            </a:r>
            <a:endParaRPr lang="en-US" sz="2600" dirty="0">
              <a:solidFill>
                <a:srgbClr val="17375E"/>
              </a:solidFill>
              <a:cs typeface="DecoType Naskh Variants" pitchFamily="2" charset="-78"/>
            </a:endParaRPr>
          </a:p>
          <a:p>
            <a:pPr marL="457200" lvl="0" indent="-457200">
              <a:lnSpc>
                <a:spcPct val="150000"/>
              </a:lnSpc>
              <a:buFont typeface="Wingdings 2" panose="05020102010507070707" pitchFamily="18" charset="2"/>
              <a:buChar char=""/>
            </a:pPr>
            <a:r>
              <a:rPr lang="ar-SA" sz="2600" dirty="0">
                <a:solidFill>
                  <a:srgbClr val="17375E"/>
                </a:solidFill>
                <a:cs typeface="DecoType Naskh Variants" pitchFamily="2" charset="-78"/>
              </a:rPr>
              <a:t>تدريب </a:t>
            </a:r>
            <a:r>
              <a:rPr lang="ar-SA" sz="2600" dirty="0" smtClean="0">
                <a:solidFill>
                  <a:srgbClr val="17375E"/>
                </a:solidFill>
                <a:cs typeface="DecoType Naskh Variants" pitchFamily="2" charset="-78"/>
              </a:rPr>
              <a:t>العاملين.</a:t>
            </a:r>
            <a:endParaRPr lang="en-US" sz="2600" dirty="0">
              <a:solidFill>
                <a:srgbClr val="17375E"/>
              </a:solidFill>
              <a:cs typeface="DecoType Naskh Variants" pitchFamily="2" charset="-78"/>
            </a:endParaRPr>
          </a:p>
        </p:txBody>
      </p:sp>
      <p:grpSp>
        <p:nvGrpSpPr>
          <p:cNvPr id="9" name="مجموعة 8"/>
          <p:cNvGrpSpPr/>
          <p:nvPr/>
        </p:nvGrpSpPr>
        <p:grpSpPr>
          <a:xfrm>
            <a:off x="-146892" y="2209800"/>
            <a:ext cx="4463111" cy="2913301"/>
            <a:chOff x="1981200" y="1981200"/>
            <a:chExt cx="5276850" cy="3448050"/>
          </a:xfrm>
        </p:grpSpPr>
        <p:pic>
          <p:nvPicPr>
            <p:cNvPr id="10" name="Picture 2"/>
            <p:cNvPicPr>
              <a:picLocks noChangeAspect="1" noChangeArrowheads="1"/>
            </p:cNvPicPr>
            <p:nvPr/>
          </p:nvPicPr>
          <p:blipFill rotWithShape="1">
            <a:blip r:embed="rId4">
              <a:clrChange>
                <a:clrFrom>
                  <a:srgbClr val="FFFFFF"/>
                </a:clrFrom>
                <a:clrTo>
                  <a:srgbClr val="FFFFFF">
                    <a:alpha val="0"/>
                  </a:srgbClr>
                </a:clrTo>
              </a:clrChange>
              <a:lum bright="-18000" contrast="30000"/>
              <a:extLst>
                <a:ext uri="{28A0092B-C50C-407E-A947-70E740481C1C}">
                  <a14:useLocalDpi xmlns:a14="http://schemas.microsoft.com/office/drawing/2010/main" val="0"/>
                </a:ext>
              </a:extLst>
            </a:blip>
            <a:srcRect t="11708"/>
            <a:stretch/>
          </p:blipFill>
          <p:spPr bwMode="auto">
            <a:xfrm>
              <a:off x="1981200" y="1981200"/>
              <a:ext cx="5276850" cy="344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صورة 10"/>
            <p:cNvPicPr>
              <a:picLocks noChangeAspect="1"/>
            </p:cNvPicPr>
            <p:nvPr/>
          </p:nvPicPr>
          <p:blipFill>
            <a:blip r:embed="rId5"/>
            <a:stretch>
              <a:fillRect/>
            </a:stretch>
          </p:blipFill>
          <p:spPr>
            <a:xfrm>
              <a:off x="4482643" y="4953000"/>
              <a:ext cx="483513" cy="188752"/>
            </a:xfrm>
            <a:prstGeom prst="rect">
              <a:avLst/>
            </a:prstGeom>
          </p:spPr>
        </p:pic>
      </p:grpSp>
    </p:spTree>
    <p:extLst>
      <p:ext uri="{BB962C8B-B14F-4D97-AF65-F5344CB8AC3E}">
        <p14:creationId xmlns:p14="http://schemas.microsoft.com/office/powerpoint/2010/main" val="2368488614"/>
      </p:ext>
    </p:extLst>
  </p:cSld>
  <p:clrMapOvr>
    <a:masterClrMapping/>
  </p:clrMapOvr>
  <p:transition advClick="0"/>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8966" y="0"/>
            <a:ext cx="9152965"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4" name="مربع نص 3"/>
          <p:cNvSpPr txBox="1"/>
          <p:nvPr/>
        </p:nvSpPr>
        <p:spPr>
          <a:xfrm>
            <a:off x="0" y="0"/>
            <a:ext cx="9144000" cy="1107996"/>
          </a:xfrm>
          <a:prstGeom prst="rect">
            <a:avLst/>
          </a:prstGeom>
          <a:noFill/>
        </p:spPr>
        <p:txBody>
          <a:bodyPr wrap="square" rtlCol="1">
            <a:spAutoFit/>
          </a:bodyPr>
          <a:lstStyle/>
          <a:p>
            <a:pPr algn="ctr"/>
            <a:r>
              <a:rPr lang="ar-SA" sz="6600" dirty="0">
                <a:solidFill>
                  <a:srgbClr val="90B6E4"/>
                </a:solidFill>
                <a:cs typeface="DecoType Naskh Variants" pitchFamily="2" charset="-78"/>
              </a:rPr>
              <a:t>تابع التحسين المستمر</a:t>
            </a:r>
          </a:p>
        </p:txBody>
      </p:sp>
      <p:pic>
        <p:nvPicPr>
          <p:cNvPr id="8"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4953000"/>
            <a:ext cx="1905000" cy="1905000"/>
          </a:xfrm>
          <a:prstGeom prst="rect">
            <a:avLst/>
          </a:prstGeom>
          <a:noFill/>
        </p:spPr>
      </p:pic>
      <p:sp>
        <p:nvSpPr>
          <p:cNvPr id="3" name="مربع نص 2"/>
          <p:cNvSpPr txBox="1"/>
          <p:nvPr/>
        </p:nvSpPr>
        <p:spPr>
          <a:xfrm>
            <a:off x="-17930" y="1219200"/>
            <a:ext cx="9152965" cy="5062924"/>
          </a:xfrm>
          <a:prstGeom prst="rect">
            <a:avLst/>
          </a:prstGeom>
          <a:noFill/>
        </p:spPr>
        <p:txBody>
          <a:bodyPr wrap="square" rtlCol="1">
            <a:spAutoFit/>
          </a:bodyPr>
          <a:lstStyle/>
          <a:p>
            <a:pPr marL="457200" indent="-457200">
              <a:buFont typeface="Wingdings 2" panose="05020102010507070707" pitchFamily="18" charset="2"/>
              <a:buChar char="j"/>
            </a:pPr>
            <a:r>
              <a:rPr lang="ar-SA" sz="3200" b="1" dirty="0" smtClean="0">
                <a:solidFill>
                  <a:srgbClr val="17375E"/>
                </a:solidFill>
                <a:cs typeface="DecoType Naskh Variants" pitchFamily="2" charset="-78"/>
              </a:rPr>
              <a:t>تخطيط </a:t>
            </a:r>
            <a:r>
              <a:rPr lang="ar-SA" sz="3200" b="1" dirty="0">
                <a:solidFill>
                  <a:srgbClr val="17375E"/>
                </a:solidFill>
                <a:cs typeface="DecoType Naskh Variants" pitchFamily="2" charset="-78"/>
              </a:rPr>
              <a:t>عمليات التحسين وجدولة </a:t>
            </a:r>
            <a:r>
              <a:rPr lang="ar-SA" sz="3200" b="1" dirty="0" smtClean="0">
                <a:solidFill>
                  <a:srgbClr val="17375E"/>
                </a:solidFill>
                <a:cs typeface="DecoType Naskh Variants" pitchFamily="2" charset="-78"/>
              </a:rPr>
              <a:t>العمليات</a:t>
            </a:r>
            <a:endParaRPr lang="en-US" sz="3200" b="1" dirty="0">
              <a:solidFill>
                <a:srgbClr val="17375E"/>
              </a:solidFill>
              <a:cs typeface="DecoType Naskh Variants" pitchFamily="2" charset="-78"/>
            </a:endParaRPr>
          </a:p>
          <a:p>
            <a:pPr>
              <a:lnSpc>
                <a:spcPct val="150000"/>
              </a:lnSpc>
            </a:pPr>
            <a:r>
              <a:rPr lang="ar-SA" sz="2600" dirty="0" smtClean="0">
                <a:solidFill>
                  <a:srgbClr val="17375E"/>
                </a:solidFill>
                <a:cs typeface="DecoType Naskh Variants" pitchFamily="2" charset="-78"/>
              </a:rPr>
              <a:t>يقوم </a:t>
            </a:r>
            <a:r>
              <a:rPr lang="ar-SA" sz="2600" dirty="0">
                <a:solidFill>
                  <a:srgbClr val="17375E"/>
                </a:solidFill>
                <a:cs typeface="DecoType Naskh Variants" pitchFamily="2" charset="-78"/>
              </a:rPr>
              <a:t>مجلس إدارة الجودة (اللجنة العليا للجودة) </a:t>
            </a:r>
            <a:r>
              <a:rPr lang="ar-SA" sz="2600" dirty="0" smtClean="0">
                <a:solidFill>
                  <a:srgbClr val="17375E"/>
                </a:solidFill>
                <a:cs typeface="DecoType Naskh Variants" pitchFamily="2" charset="-78"/>
              </a:rPr>
              <a:t>والمكوّن </a:t>
            </a:r>
            <a:r>
              <a:rPr lang="ar-SA" sz="2600" dirty="0">
                <a:solidFill>
                  <a:srgbClr val="17375E"/>
                </a:solidFill>
                <a:cs typeface="DecoType Naskh Variants" pitchFamily="2" charset="-78"/>
              </a:rPr>
              <a:t>من رئيس المؤسسة ورؤساء الأقسام ومدير الجودة بتحديد العمليات الإنتاجية أو الخدمية التي تحتاج إلى تحسين وترتيبها حسب الأهمية من حيث التأثير على الجودة وإرضاء </a:t>
            </a:r>
            <a:r>
              <a:rPr lang="ar-SA" sz="2600" dirty="0" smtClean="0">
                <a:solidFill>
                  <a:srgbClr val="17375E"/>
                </a:solidFill>
                <a:cs typeface="DecoType Naskh Variants" pitchFamily="2" charset="-78"/>
              </a:rPr>
              <a:t>المستفيدين </a:t>
            </a:r>
            <a:r>
              <a:rPr lang="ar-SA" sz="2600" dirty="0">
                <a:solidFill>
                  <a:srgbClr val="17375E"/>
                </a:solidFill>
                <a:cs typeface="DecoType Naskh Variants" pitchFamily="2" charset="-78"/>
              </a:rPr>
              <a:t>ومن ثم وضعها في جدول زمني بمواعيد التحسين.</a:t>
            </a:r>
            <a:endParaRPr lang="en-US" sz="2600" dirty="0">
              <a:solidFill>
                <a:srgbClr val="17375E"/>
              </a:solidFill>
              <a:cs typeface="DecoType Naskh Variants" pitchFamily="2" charset="-78"/>
            </a:endParaRPr>
          </a:p>
          <a:p>
            <a:pPr>
              <a:lnSpc>
                <a:spcPct val="150000"/>
              </a:lnSpc>
            </a:pPr>
            <a:r>
              <a:rPr lang="ar-SA" sz="2600" dirty="0">
                <a:solidFill>
                  <a:srgbClr val="17375E"/>
                </a:solidFill>
                <a:cs typeface="DecoType Naskh Variants" pitchFamily="2" charset="-78"/>
              </a:rPr>
              <a:t>ويستغرق مشروع تحسين العملية الواحدة في المعدل من 3 إلى 6 أشهر بحسب المؤسسة والعملية المراد تحسينها ومن المناسب عند بدء مشروع تحسين العمليات الاقتصار على تحسين عمليتين أو ثلاثة في بداية الأمر أي تشكيل ثلاثة فرق عمل فقط وذلك لإكسابها الخبرة والدراية حتى يقوموا بدورهم بتدريب باقي فرق التحسين للعمليات القادمة.</a:t>
            </a:r>
            <a:endParaRPr lang="en-US" sz="2600" dirty="0">
              <a:solidFill>
                <a:srgbClr val="17375E"/>
              </a:solidFill>
              <a:cs typeface="DecoType Naskh Variants" pitchFamily="2" charset="-78"/>
            </a:endParaRPr>
          </a:p>
          <a:p>
            <a:r>
              <a:rPr lang="ar-SA" dirty="0"/>
              <a:t> </a:t>
            </a:r>
            <a:endParaRPr lang="en-US" dirty="0"/>
          </a:p>
        </p:txBody>
      </p:sp>
    </p:spTree>
    <p:extLst>
      <p:ext uri="{BB962C8B-B14F-4D97-AF65-F5344CB8AC3E}">
        <p14:creationId xmlns:p14="http://schemas.microsoft.com/office/powerpoint/2010/main" val="3105354737"/>
      </p:ext>
    </p:extLst>
  </p:cSld>
  <p:clrMapOvr>
    <a:masterClrMapping/>
  </p:clrMapOvr>
  <p:transition advClick="0"/>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8966" y="0"/>
            <a:ext cx="9152965"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4" name="مربع نص 3"/>
          <p:cNvSpPr txBox="1"/>
          <p:nvPr/>
        </p:nvSpPr>
        <p:spPr>
          <a:xfrm>
            <a:off x="0" y="0"/>
            <a:ext cx="9144000" cy="1107996"/>
          </a:xfrm>
          <a:prstGeom prst="rect">
            <a:avLst/>
          </a:prstGeom>
          <a:noFill/>
        </p:spPr>
        <p:txBody>
          <a:bodyPr wrap="square" rtlCol="1">
            <a:spAutoFit/>
          </a:bodyPr>
          <a:lstStyle/>
          <a:p>
            <a:pPr algn="ctr"/>
            <a:r>
              <a:rPr lang="ar-SA" sz="6600" dirty="0">
                <a:solidFill>
                  <a:srgbClr val="90B6E4"/>
                </a:solidFill>
                <a:cs typeface="DecoType Naskh Variants" pitchFamily="2" charset="-78"/>
              </a:rPr>
              <a:t>تابع التحسين المستمر</a:t>
            </a:r>
          </a:p>
        </p:txBody>
      </p:sp>
      <p:pic>
        <p:nvPicPr>
          <p:cNvPr id="8"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4953000"/>
            <a:ext cx="1905000" cy="1905000"/>
          </a:xfrm>
          <a:prstGeom prst="rect">
            <a:avLst/>
          </a:prstGeom>
          <a:noFill/>
        </p:spPr>
      </p:pic>
      <p:sp>
        <p:nvSpPr>
          <p:cNvPr id="3" name="مربع نص 2"/>
          <p:cNvSpPr txBox="1"/>
          <p:nvPr/>
        </p:nvSpPr>
        <p:spPr>
          <a:xfrm>
            <a:off x="-124866" y="1755689"/>
            <a:ext cx="9238130" cy="2631490"/>
          </a:xfrm>
          <a:prstGeom prst="rect">
            <a:avLst/>
          </a:prstGeom>
          <a:noFill/>
        </p:spPr>
        <p:txBody>
          <a:bodyPr wrap="square" rtlCol="1">
            <a:spAutoFit/>
          </a:bodyPr>
          <a:lstStyle/>
          <a:p>
            <a:pPr marL="457200" indent="-457200">
              <a:lnSpc>
                <a:spcPct val="150000"/>
              </a:lnSpc>
              <a:buFont typeface="Wingdings" panose="05000000000000000000" pitchFamily="2" charset="2"/>
              <a:buChar char=""/>
            </a:pPr>
            <a:r>
              <a:rPr lang="ar-SA" sz="3200" b="1" dirty="0"/>
              <a:t> </a:t>
            </a:r>
            <a:r>
              <a:rPr lang="ar-SA" sz="3200" b="1" dirty="0">
                <a:solidFill>
                  <a:srgbClr val="17375E"/>
                </a:solidFill>
                <a:cs typeface="DecoType Naskh Variants" pitchFamily="2" charset="-78"/>
              </a:rPr>
              <a:t>تحديد </a:t>
            </a:r>
            <a:r>
              <a:rPr lang="ar-SA" sz="3200" b="1" dirty="0" smtClean="0">
                <a:solidFill>
                  <a:srgbClr val="17375E"/>
                </a:solidFill>
                <a:cs typeface="DecoType Naskh Variants" pitchFamily="2" charset="-78"/>
              </a:rPr>
              <a:t>مدير لكل عملية</a:t>
            </a:r>
            <a:endParaRPr lang="en-US" sz="3200" b="1" dirty="0">
              <a:solidFill>
                <a:srgbClr val="17375E"/>
              </a:solidFill>
              <a:cs typeface="DecoType Naskh Variants" pitchFamily="2" charset="-78"/>
            </a:endParaRPr>
          </a:p>
          <a:p>
            <a:pPr marL="457200" indent="-457200" algn="just">
              <a:lnSpc>
                <a:spcPct val="150000"/>
              </a:lnSpc>
              <a:buFont typeface="Wingdings" panose="05000000000000000000" pitchFamily="2" charset="2"/>
              <a:buChar char="v"/>
            </a:pPr>
            <a:r>
              <a:rPr lang="ar-SA" sz="2600" dirty="0">
                <a:solidFill>
                  <a:srgbClr val="17375E"/>
                </a:solidFill>
                <a:cs typeface="DecoType Naskh Variants" pitchFamily="2" charset="-78"/>
              </a:rPr>
              <a:t>يعين مجلس الجودة أحد الأشخاص – ويكون من الإدارة الوسطى في العادة – مديرا لكل </a:t>
            </a:r>
            <a:r>
              <a:rPr lang="ar-SA" sz="2600" dirty="0" smtClean="0">
                <a:solidFill>
                  <a:srgbClr val="17375E"/>
                </a:solidFill>
                <a:cs typeface="DecoType Naskh Variants" pitchFamily="2" charset="-78"/>
              </a:rPr>
              <a:t>عملية.</a:t>
            </a:r>
          </a:p>
          <a:p>
            <a:pPr marL="457200" indent="-457200" algn="just">
              <a:lnSpc>
                <a:spcPct val="150000"/>
              </a:lnSpc>
              <a:buFont typeface="Wingdings" panose="05000000000000000000" pitchFamily="2" charset="2"/>
              <a:buChar char="v"/>
            </a:pPr>
            <a:r>
              <a:rPr lang="ar-SA" sz="2600" dirty="0" smtClean="0">
                <a:solidFill>
                  <a:srgbClr val="17375E"/>
                </a:solidFill>
                <a:cs typeface="DecoType Naskh Variants" pitchFamily="2" charset="-78"/>
              </a:rPr>
              <a:t>يكون مسؤولا أمام </a:t>
            </a:r>
            <a:r>
              <a:rPr lang="ar-SA" sz="2600" dirty="0">
                <a:solidFill>
                  <a:srgbClr val="17375E"/>
                </a:solidFill>
                <a:cs typeface="DecoType Naskh Variants" pitchFamily="2" charset="-78"/>
              </a:rPr>
              <a:t>الإدارة العليا عن جودة العملية ومراجعتها وتحسينها عبر الأقسام </a:t>
            </a:r>
            <a:r>
              <a:rPr lang="ar-SA" sz="2600" dirty="0" smtClean="0">
                <a:solidFill>
                  <a:srgbClr val="17375E"/>
                </a:solidFill>
                <a:cs typeface="DecoType Naskh Variants" pitchFamily="2" charset="-78"/>
              </a:rPr>
              <a:t>والإدارات</a:t>
            </a:r>
          </a:p>
          <a:p>
            <a:pPr marL="457200" indent="-457200" algn="just">
              <a:lnSpc>
                <a:spcPct val="150000"/>
              </a:lnSpc>
              <a:buFont typeface="Wingdings" panose="05000000000000000000" pitchFamily="2" charset="2"/>
              <a:buChar char="v"/>
            </a:pPr>
            <a:r>
              <a:rPr lang="ar-SA" sz="2600" dirty="0" smtClean="0">
                <a:solidFill>
                  <a:srgbClr val="17375E"/>
                </a:solidFill>
                <a:cs typeface="DecoType Naskh Variants" pitchFamily="2" charset="-78"/>
              </a:rPr>
              <a:t>يكون هو </a:t>
            </a:r>
            <a:r>
              <a:rPr lang="ar-SA" sz="2600" dirty="0">
                <a:solidFill>
                  <a:srgbClr val="17375E"/>
                </a:solidFill>
                <a:cs typeface="DecoType Naskh Variants" pitchFamily="2" charset="-78"/>
              </a:rPr>
              <a:t>المعني بأداء العملية وعلى دراية كاملة </a:t>
            </a:r>
            <a:r>
              <a:rPr lang="ar-SA" sz="2600" dirty="0" smtClean="0">
                <a:solidFill>
                  <a:srgbClr val="17375E"/>
                </a:solidFill>
                <a:cs typeface="DecoType Naskh Variants" pitchFamily="2" charset="-78"/>
              </a:rPr>
              <a:t>بها</a:t>
            </a:r>
            <a:endParaRPr lang="en-US" sz="2600" dirty="0">
              <a:solidFill>
                <a:srgbClr val="17375E"/>
              </a:solidFill>
              <a:cs typeface="DecoType Naskh Variants" pitchFamily="2" charset="-78"/>
            </a:endParaRPr>
          </a:p>
        </p:txBody>
      </p:sp>
    </p:spTree>
    <p:extLst>
      <p:ext uri="{BB962C8B-B14F-4D97-AF65-F5344CB8AC3E}">
        <p14:creationId xmlns:p14="http://schemas.microsoft.com/office/powerpoint/2010/main" val="2267121260"/>
      </p:ext>
    </p:extLst>
  </p:cSld>
  <p:clrMapOvr>
    <a:masterClrMapping/>
  </p:clrMapOvr>
  <p:transition advClick="0"/>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8965"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4" name="مربع نص 3"/>
          <p:cNvSpPr txBox="1"/>
          <p:nvPr/>
        </p:nvSpPr>
        <p:spPr>
          <a:xfrm>
            <a:off x="0" y="0"/>
            <a:ext cx="9144000" cy="1107996"/>
          </a:xfrm>
          <a:prstGeom prst="rect">
            <a:avLst/>
          </a:prstGeom>
          <a:noFill/>
        </p:spPr>
        <p:txBody>
          <a:bodyPr wrap="square" rtlCol="1">
            <a:spAutoFit/>
          </a:bodyPr>
          <a:lstStyle/>
          <a:p>
            <a:pPr algn="ctr"/>
            <a:r>
              <a:rPr lang="ar-SA" sz="6600" dirty="0">
                <a:solidFill>
                  <a:srgbClr val="90B6E4"/>
                </a:solidFill>
                <a:cs typeface="DecoType Naskh Variants" pitchFamily="2" charset="-78"/>
              </a:rPr>
              <a:t>تابع التحسين المستمر</a:t>
            </a:r>
          </a:p>
        </p:txBody>
      </p:sp>
      <p:pic>
        <p:nvPicPr>
          <p:cNvPr id="8"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4953000"/>
            <a:ext cx="1905000" cy="1905000"/>
          </a:xfrm>
          <a:prstGeom prst="rect">
            <a:avLst/>
          </a:prstGeom>
          <a:noFill/>
        </p:spPr>
      </p:pic>
      <p:sp>
        <p:nvSpPr>
          <p:cNvPr id="3" name="مربع نص 2"/>
          <p:cNvSpPr txBox="1"/>
          <p:nvPr/>
        </p:nvSpPr>
        <p:spPr>
          <a:xfrm>
            <a:off x="-17930" y="1107996"/>
            <a:ext cx="9152965" cy="5336076"/>
          </a:xfrm>
          <a:prstGeom prst="rect">
            <a:avLst/>
          </a:prstGeom>
          <a:noFill/>
        </p:spPr>
        <p:txBody>
          <a:bodyPr wrap="square" rtlCol="1">
            <a:spAutoFit/>
          </a:bodyPr>
          <a:lstStyle/>
          <a:p>
            <a:pPr marL="285750" indent="-285750">
              <a:buFont typeface="Wingdings 2" panose="05020102010507070707" pitchFamily="18" charset="2"/>
              <a:buChar char="l"/>
            </a:pPr>
            <a:r>
              <a:rPr lang="ar-SA" sz="2400" b="1" dirty="0" smtClean="0"/>
              <a:t> </a:t>
            </a:r>
            <a:r>
              <a:rPr lang="ar-SA" sz="3200" b="1" dirty="0" smtClean="0">
                <a:solidFill>
                  <a:srgbClr val="17375E"/>
                </a:solidFill>
                <a:cs typeface="DecoType Naskh Variants" pitchFamily="2" charset="-78"/>
              </a:rPr>
              <a:t>تكوين فريق العمل لتحسين جودة العملية وتدريبه</a:t>
            </a:r>
            <a:endParaRPr lang="en-US" sz="3200" b="1" dirty="0" smtClean="0">
              <a:solidFill>
                <a:srgbClr val="17375E"/>
              </a:solidFill>
              <a:cs typeface="DecoType Naskh Variants" pitchFamily="2" charset="-78"/>
            </a:endParaRPr>
          </a:p>
          <a:p>
            <a:pPr algn="just">
              <a:lnSpc>
                <a:spcPct val="150000"/>
              </a:lnSpc>
            </a:pPr>
            <a:r>
              <a:rPr lang="ar-SA" sz="2600" dirty="0" smtClean="0">
                <a:solidFill>
                  <a:srgbClr val="17375E"/>
                </a:solidFill>
                <a:cs typeface="DecoType Naskh Variants" pitchFamily="2" charset="-78"/>
              </a:rPr>
              <a:t>يُحدّد مدير العملية ومدير الجودة معا وباعتماد من مجلس الجودة قائد وأعضاء فريق العمل لتحسين جودة العملية ويتكون فريق تحسين جودة العملية في معظمه من الأقسام والإدارات المسئولة عن تنفيذ العملية والمعنية بها وليس شرطا أن يكون مدير العملية في فريق تحسين العملية ولكنه يلعب دورا أساسيا في اختيار الفريق ومتابعة أدائه وتسهيل أعماله وتبني نتائج التحسين ونشرها بين الإدارات المعنية ومتابعة تنفيذها.</a:t>
            </a:r>
            <a:endParaRPr lang="en-US" sz="2600" dirty="0" smtClean="0">
              <a:solidFill>
                <a:srgbClr val="17375E"/>
              </a:solidFill>
              <a:cs typeface="DecoType Naskh Variants" pitchFamily="2" charset="-78"/>
            </a:endParaRPr>
          </a:p>
          <a:p>
            <a:pPr algn="just">
              <a:lnSpc>
                <a:spcPct val="150000"/>
              </a:lnSpc>
            </a:pPr>
            <a:r>
              <a:rPr lang="ar-SA" sz="2600" dirty="0" smtClean="0">
                <a:solidFill>
                  <a:srgbClr val="17375E"/>
                </a:solidFill>
                <a:cs typeface="DecoType Naskh Variants" pitchFamily="2" charset="-78"/>
              </a:rPr>
              <a:t>في </a:t>
            </a:r>
            <a:r>
              <a:rPr lang="ar-SA" sz="2600" dirty="0">
                <a:solidFill>
                  <a:srgbClr val="17375E"/>
                </a:solidFill>
                <a:cs typeface="DecoType Naskh Variants" pitchFamily="2" charset="-78"/>
              </a:rPr>
              <a:t>بداية تطبيق نظام إدارة الجودة الشاملة يتم عمل حملة توعية شاملة بين العاملين ونشر لثقافة الجودة وأهميتها وفوائدها ومبادئ إدارة الجودة الشاملة ومن ضمنها التحسين المستمر للعمليات وأدوات الجودة ومهارات العمل في فرق التحسين المستمر، أما عند اختيار قائد وأعضاء كل فريق فيتم </a:t>
            </a:r>
            <a:r>
              <a:rPr lang="ar-SA" sz="2600" dirty="0" smtClean="0">
                <a:solidFill>
                  <a:srgbClr val="17375E"/>
                </a:solidFill>
                <a:cs typeface="DecoType Naskh Variants" pitchFamily="2" charset="-78"/>
              </a:rPr>
              <a:t>تدريبهم</a:t>
            </a:r>
          </a:p>
          <a:p>
            <a:pPr algn="just">
              <a:lnSpc>
                <a:spcPct val="150000"/>
              </a:lnSpc>
            </a:pPr>
            <a:r>
              <a:rPr lang="ar-SA" sz="2600" dirty="0" smtClean="0">
                <a:solidFill>
                  <a:srgbClr val="17375E"/>
                </a:solidFill>
                <a:cs typeface="DecoType Naskh Variants" pitchFamily="2" charset="-78"/>
              </a:rPr>
              <a:t> </a:t>
            </a:r>
            <a:r>
              <a:rPr lang="ar-SA" sz="2600" dirty="0">
                <a:solidFill>
                  <a:srgbClr val="17375E"/>
                </a:solidFill>
                <a:cs typeface="DecoType Naskh Variants" pitchFamily="2" charset="-78"/>
              </a:rPr>
              <a:t>تدريبا مكثفا على استخدام أدوات الجودة لتحليل وتحسين العمليات.</a:t>
            </a:r>
            <a:endParaRPr lang="en-US" sz="2600" dirty="0">
              <a:solidFill>
                <a:srgbClr val="17375E"/>
              </a:solidFill>
              <a:cs typeface="DecoType Naskh Variants" pitchFamily="2" charset="-78"/>
            </a:endParaRPr>
          </a:p>
        </p:txBody>
      </p:sp>
    </p:spTree>
    <p:extLst>
      <p:ext uri="{BB962C8B-B14F-4D97-AF65-F5344CB8AC3E}">
        <p14:creationId xmlns:p14="http://schemas.microsoft.com/office/powerpoint/2010/main" val="694885973"/>
      </p:ext>
    </p:extLst>
  </p:cSld>
  <p:clrMapOvr>
    <a:masterClrMapping/>
  </p:clrMapOvr>
  <p:transition advClick="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مستطيل 8"/>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7" name="مربع نص 6"/>
          <p:cNvSpPr txBox="1"/>
          <p:nvPr/>
        </p:nvSpPr>
        <p:spPr>
          <a:xfrm>
            <a:off x="0" y="152400"/>
            <a:ext cx="8994954" cy="830997"/>
          </a:xfrm>
          <a:prstGeom prst="rect">
            <a:avLst/>
          </a:prstGeom>
          <a:noFill/>
        </p:spPr>
        <p:txBody>
          <a:bodyPr wrap="square" rtlCol="1">
            <a:spAutoFit/>
          </a:bodyPr>
          <a:lstStyle/>
          <a:p>
            <a:r>
              <a:rPr lang="ar-SA" sz="4800" dirty="0" smtClean="0">
                <a:solidFill>
                  <a:srgbClr val="17375E"/>
                </a:solidFill>
                <a:cs typeface="DecoType Naskh Variants" pitchFamily="2" charset="-78"/>
              </a:rPr>
              <a:t>الجودة                                                                                       </a:t>
            </a:r>
            <a:r>
              <a:rPr lang="en-US" sz="4800" i="1" dirty="0" smtClean="0">
                <a:solidFill>
                  <a:srgbClr val="17375E"/>
                </a:solidFill>
                <a:latin typeface="Gabriola" pitchFamily="82" charset="0"/>
              </a:rPr>
              <a:t>Quality</a:t>
            </a:r>
            <a:endParaRPr lang="ar-SA" sz="4500" dirty="0" smtClean="0">
              <a:solidFill>
                <a:srgbClr val="17375E"/>
              </a:solidFill>
              <a:cs typeface="DecoType Naskh Variants" pitchFamily="2" charset="-78"/>
            </a:endParaRPr>
          </a:p>
        </p:txBody>
      </p:sp>
      <p:sp>
        <p:nvSpPr>
          <p:cNvPr id="8" name="مربع نص 7"/>
          <p:cNvSpPr txBox="1"/>
          <p:nvPr/>
        </p:nvSpPr>
        <p:spPr>
          <a:xfrm>
            <a:off x="0" y="2362200"/>
            <a:ext cx="9050411" cy="2862322"/>
          </a:xfrm>
          <a:prstGeom prst="rect">
            <a:avLst/>
          </a:prstGeom>
          <a:noFill/>
        </p:spPr>
        <p:txBody>
          <a:bodyPr wrap="square" rtlCol="1">
            <a:spAutoFit/>
          </a:bodyPr>
          <a:lstStyle/>
          <a:p>
            <a:pPr algn="r" rtl="1"/>
            <a:r>
              <a:rPr lang="ar-SA" sz="4500" dirty="0" smtClean="0">
                <a:solidFill>
                  <a:srgbClr val="17375E"/>
                </a:solidFill>
                <a:cs typeface="DecoType Naskh Variants" pitchFamily="2" charset="-78"/>
              </a:rPr>
              <a:t>هي مقياس للتميّز أو حالة الخلو من العيوب والنواقص والتباينات</a:t>
            </a:r>
          </a:p>
          <a:p>
            <a:pPr algn="r" rtl="1"/>
            <a:r>
              <a:rPr lang="ar-SA" sz="4500" dirty="0" smtClean="0">
                <a:solidFill>
                  <a:srgbClr val="17375E"/>
                </a:solidFill>
                <a:cs typeface="DecoType Naskh Variants" pitchFamily="2" charset="-78"/>
              </a:rPr>
              <a:t> الكبيرة عن طريق الالتزام الصارم بمعايير قابلة للقياس وقابلة  للتحقق لإنجاز تجانس وتماثل في الناتج ترضي متطلبات محددة  للشرائح المستفيدة.</a:t>
            </a:r>
          </a:p>
        </p:txBody>
      </p:sp>
      <p:sp>
        <p:nvSpPr>
          <p:cNvPr id="10" name="مربع نص 9"/>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pic>
        <p:nvPicPr>
          <p:cNvPr id="6"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4953000"/>
            <a:ext cx="1905000" cy="1905000"/>
          </a:xfrm>
          <a:prstGeom prst="rect">
            <a:avLst/>
          </a:prstGeom>
          <a:noFill/>
        </p:spPr>
      </p:pic>
    </p:spTree>
  </p:cSld>
  <p:clrMapOvr>
    <a:masterClrMapping/>
  </p:clrMapOvr>
  <p:transition advClick="0"/>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مستطيل 13"/>
          <p:cNvSpPr/>
          <p:nvPr/>
        </p:nvSpPr>
        <p:spPr bwMode="auto">
          <a:xfrm>
            <a:off x="-8965"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4" name="مربع نص 3"/>
          <p:cNvSpPr txBox="1"/>
          <p:nvPr/>
        </p:nvSpPr>
        <p:spPr>
          <a:xfrm>
            <a:off x="0" y="0"/>
            <a:ext cx="9144000" cy="1107996"/>
          </a:xfrm>
          <a:prstGeom prst="rect">
            <a:avLst/>
          </a:prstGeom>
          <a:noFill/>
        </p:spPr>
        <p:txBody>
          <a:bodyPr wrap="square" rtlCol="1">
            <a:spAutoFit/>
          </a:bodyPr>
          <a:lstStyle/>
          <a:p>
            <a:pPr algn="ctr"/>
            <a:r>
              <a:rPr lang="ar-SA" sz="6600" dirty="0">
                <a:solidFill>
                  <a:srgbClr val="90B6E4"/>
                </a:solidFill>
                <a:cs typeface="DecoType Naskh Variants" pitchFamily="2" charset="-78"/>
              </a:rPr>
              <a:t>تابع التحسين المستمر</a:t>
            </a:r>
          </a:p>
        </p:txBody>
      </p:sp>
      <p:pic>
        <p:nvPicPr>
          <p:cNvPr id="8" name="Picture 10" descr="http://japanologie.arts.kuleuven.be/lab/sites/japanologie.arts.kuleuven.be.ijcm13/files/uploads/inline_images/glossy_3d_blue_arrow_left.png">
            <a:hlinkClick r:id="rId3" action="ppaction://hlinksldjump"/>
          </p:cNvPr>
          <p:cNvPicPr>
            <a:picLocks noChangeAspect="1" noChangeArrowheads="1"/>
          </p:cNvPicPr>
          <p:nvPr/>
        </p:nvPicPr>
        <p:blipFill>
          <a:blip r:embed="rId4"/>
          <a:srcRect/>
          <a:stretch>
            <a:fillRect/>
          </a:stretch>
        </p:blipFill>
        <p:spPr bwMode="auto">
          <a:xfrm>
            <a:off x="0" y="4953000"/>
            <a:ext cx="1905000" cy="1905000"/>
          </a:xfrm>
          <a:prstGeom prst="rect">
            <a:avLst/>
          </a:prstGeom>
          <a:noFill/>
        </p:spPr>
      </p:pic>
      <p:sp>
        <p:nvSpPr>
          <p:cNvPr id="3" name="مربع نص 2"/>
          <p:cNvSpPr txBox="1"/>
          <p:nvPr/>
        </p:nvSpPr>
        <p:spPr>
          <a:xfrm>
            <a:off x="-17930" y="1219200"/>
            <a:ext cx="9161930" cy="3985706"/>
          </a:xfrm>
          <a:prstGeom prst="rect">
            <a:avLst/>
          </a:prstGeom>
          <a:noFill/>
        </p:spPr>
        <p:txBody>
          <a:bodyPr wrap="square" rtlCol="1">
            <a:spAutoFit/>
          </a:bodyPr>
          <a:lstStyle/>
          <a:p>
            <a:pPr marL="457200" indent="-457200">
              <a:buFont typeface="Wingdings 2" panose="05020102010507070707" pitchFamily="18" charset="2"/>
              <a:buChar char="m"/>
            </a:pPr>
            <a:r>
              <a:rPr lang="ar-SA" sz="3200" b="1" dirty="0" smtClean="0">
                <a:solidFill>
                  <a:srgbClr val="17375E"/>
                </a:solidFill>
                <a:cs typeface="DecoType Naskh Variants" pitchFamily="2" charset="-78"/>
              </a:rPr>
              <a:t>مراجعة </a:t>
            </a:r>
            <a:r>
              <a:rPr lang="ar-SA" sz="3200" b="1" dirty="0">
                <a:solidFill>
                  <a:srgbClr val="17375E"/>
                </a:solidFill>
                <a:cs typeface="DecoType Naskh Variants" pitchFamily="2" charset="-78"/>
              </a:rPr>
              <a:t>وقياس الأداء وتحديد أهداف </a:t>
            </a:r>
            <a:r>
              <a:rPr lang="ar-SA" sz="3200" b="1" dirty="0" smtClean="0">
                <a:solidFill>
                  <a:srgbClr val="17375E"/>
                </a:solidFill>
                <a:cs typeface="DecoType Naskh Variants" pitchFamily="2" charset="-78"/>
              </a:rPr>
              <a:t>التحسين</a:t>
            </a:r>
            <a:endParaRPr lang="en-US" sz="3200" b="1" dirty="0">
              <a:solidFill>
                <a:srgbClr val="17375E"/>
              </a:solidFill>
              <a:cs typeface="DecoType Naskh Variants" pitchFamily="2" charset="-78"/>
            </a:endParaRPr>
          </a:p>
          <a:p>
            <a:pPr>
              <a:lnSpc>
                <a:spcPct val="150000"/>
              </a:lnSpc>
            </a:pPr>
            <a:endParaRPr lang="ar-SA" sz="2600" dirty="0" smtClean="0">
              <a:solidFill>
                <a:srgbClr val="17375E"/>
              </a:solidFill>
              <a:cs typeface="DecoType Naskh Variants" pitchFamily="2" charset="-78"/>
            </a:endParaRPr>
          </a:p>
          <a:p>
            <a:pPr>
              <a:lnSpc>
                <a:spcPct val="150000"/>
              </a:lnSpc>
            </a:pPr>
            <a:r>
              <a:rPr lang="ar-SA" sz="2600" dirty="0" smtClean="0">
                <a:solidFill>
                  <a:srgbClr val="17375E"/>
                </a:solidFill>
                <a:cs typeface="DecoType Naskh Variants" pitchFamily="2" charset="-78"/>
              </a:rPr>
              <a:t>يقوم </a:t>
            </a:r>
            <a:r>
              <a:rPr lang="ar-SA" sz="2600" dirty="0">
                <a:solidFill>
                  <a:srgbClr val="17375E"/>
                </a:solidFill>
                <a:cs typeface="DecoType Naskh Variants" pitchFamily="2" charset="-78"/>
              </a:rPr>
              <a:t>الفريق بمراجعة العملية ودراسة سجلاتها لقياس </a:t>
            </a:r>
            <a:r>
              <a:rPr lang="ar-SA" sz="2600" dirty="0" smtClean="0">
                <a:solidFill>
                  <a:srgbClr val="17375E"/>
                </a:solidFill>
                <a:cs typeface="DecoType Naskh Variants" pitchFamily="2" charset="-78"/>
              </a:rPr>
              <a:t>فاعليتها </a:t>
            </a:r>
            <a:r>
              <a:rPr lang="ar-SA" sz="2600" dirty="0">
                <a:solidFill>
                  <a:srgbClr val="17375E"/>
                </a:solidFill>
                <a:cs typeface="DecoType Naskh Variants" pitchFamily="2" charset="-78"/>
              </a:rPr>
              <a:t>وكفاءتها وتحديد المستفيدين من العملية ومتطلباتهم ومدى وفاء مخرجات العملية بهذه المتطلبات </a:t>
            </a:r>
            <a:r>
              <a:rPr lang="ar-SA" sz="2600" dirty="0" smtClean="0">
                <a:solidFill>
                  <a:srgbClr val="17375E"/>
                </a:solidFill>
                <a:cs typeface="DecoType Naskh Variants" pitchFamily="2" charset="-78"/>
              </a:rPr>
              <a:t>ويُحدّد </a:t>
            </a:r>
            <a:r>
              <a:rPr lang="ar-SA" sz="2600" dirty="0">
                <a:solidFill>
                  <a:srgbClr val="17375E"/>
                </a:solidFill>
                <a:cs typeface="DecoType Naskh Variants" pitchFamily="2" charset="-78"/>
              </a:rPr>
              <a:t>على ضوء ذلك أهداف تحسين العملية والمدة الزمنية </a:t>
            </a:r>
            <a:r>
              <a:rPr lang="ar-SA" sz="2600" dirty="0" smtClean="0">
                <a:solidFill>
                  <a:srgbClr val="17375E"/>
                </a:solidFill>
                <a:cs typeface="DecoType Naskh Variants" pitchFamily="2" charset="-78"/>
              </a:rPr>
              <a:t>المقرّرة </a:t>
            </a:r>
            <a:r>
              <a:rPr lang="ar-SA" sz="2600" dirty="0">
                <a:solidFill>
                  <a:srgbClr val="17375E"/>
                </a:solidFill>
                <a:cs typeface="DecoType Naskh Variants" pitchFamily="2" charset="-78"/>
              </a:rPr>
              <a:t>لذلك، والمقصود بفاعلية العملية مدى تحقق الأهداف المطلوبة من </a:t>
            </a:r>
            <a:r>
              <a:rPr lang="ar-SA" sz="2600" dirty="0" smtClean="0">
                <a:solidFill>
                  <a:srgbClr val="17375E"/>
                </a:solidFill>
                <a:cs typeface="DecoType Naskh Variants" pitchFamily="2" charset="-78"/>
              </a:rPr>
              <a:t>العملية.</a:t>
            </a:r>
          </a:p>
          <a:p>
            <a:pPr>
              <a:lnSpc>
                <a:spcPct val="150000"/>
              </a:lnSpc>
            </a:pPr>
            <a:r>
              <a:rPr lang="ar-SA" sz="2600" dirty="0" smtClean="0">
                <a:solidFill>
                  <a:srgbClr val="17375E"/>
                </a:solidFill>
                <a:cs typeface="DecoType Naskh Variants" pitchFamily="2" charset="-78"/>
              </a:rPr>
              <a:t> </a:t>
            </a:r>
            <a:r>
              <a:rPr lang="ar-SA" sz="2600" dirty="0">
                <a:solidFill>
                  <a:srgbClr val="17375E"/>
                </a:solidFill>
                <a:cs typeface="DecoType Naskh Variants" pitchFamily="2" charset="-78"/>
              </a:rPr>
              <a:t>أما كفاءة العملية فهي مدى استهلاك العملية للموارد البشرية والمادية.</a:t>
            </a:r>
            <a:endParaRPr lang="en-US" sz="2600" dirty="0">
              <a:solidFill>
                <a:srgbClr val="17375E"/>
              </a:solidFill>
              <a:cs typeface="DecoType Naskh Variants" pitchFamily="2" charset="-78"/>
            </a:endParaRPr>
          </a:p>
          <a:p>
            <a:r>
              <a:rPr lang="ar-SA" sz="2600" dirty="0">
                <a:solidFill>
                  <a:srgbClr val="17375E"/>
                </a:solidFill>
                <a:cs typeface="DecoType Naskh Variants" pitchFamily="2" charset="-78"/>
              </a:rPr>
              <a:t> </a:t>
            </a:r>
            <a:endParaRPr lang="en-US" sz="2600" dirty="0">
              <a:solidFill>
                <a:srgbClr val="17375E"/>
              </a:solidFill>
              <a:cs typeface="DecoType Naskh Variants" pitchFamily="2" charset="-78"/>
            </a:endParaRPr>
          </a:p>
        </p:txBody>
      </p:sp>
    </p:spTree>
    <p:extLst>
      <p:ext uri="{BB962C8B-B14F-4D97-AF65-F5344CB8AC3E}">
        <p14:creationId xmlns:p14="http://schemas.microsoft.com/office/powerpoint/2010/main" val="1979699411"/>
      </p:ext>
    </p:extLst>
  </p:cSld>
  <p:clrMapOvr>
    <a:overrideClrMapping bg1="lt1" tx1="dk1" bg2="lt2" tx2="dk2" accent1="accent1" accent2="accent2" accent3="accent3" accent4="accent4" accent5="accent5" accent6="accent6" hlink="hlink" folHlink="folHlink"/>
  </p:clrMapOvr>
  <p:transition advClick="0"/>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8965"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4" name="مربع نص 3"/>
          <p:cNvSpPr txBox="1"/>
          <p:nvPr/>
        </p:nvSpPr>
        <p:spPr>
          <a:xfrm>
            <a:off x="0" y="0"/>
            <a:ext cx="9144000" cy="1107996"/>
          </a:xfrm>
          <a:prstGeom prst="rect">
            <a:avLst/>
          </a:prstGeom>
          <a:noFill/>
        </p:spPr>
        <p:txBody>
          <a:bodyPr wrap="square" rtlCol="1">
            <a:spAutoFit/>
          </a:bodyPr>
          <a:lstStyle/>
          <a:p>
            <a:pPr algn="ctr"/>
            <a:r>
              <a:rPr lang="ar-SA" sz="6600" dirty="0">
                <a:solidFill>
                  <a:srgbClr val="90B6E4"/>
                </a:solidFill>
                <a:cs typeface="DecoType Naskh Variants" pitchFamily="2" charset="-78"/>
              </a:rPr>
              <a:t>تابع التحسين المستمر</a:t>
            </a:r>
          </a:p>
        </p:txBody>
      </p:sp>
      <p:pic>
        <p:nvPicPr>
          <p:cNvPr id="8"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4953000"/>
            <a:ext cx="1905000" cy="1905000"/>
          </a:xfrm>
          <a:prstGeom prst="rect">
            <a:avLst/>
          </a:prstGeom>
          <a:noFill/>
        </p:spPr>
      </p:pic>
      <p:sp>
        <p:nvSpPr>
          <p:cNvPr id="3" name="مربع نص 2"/>
          <p:cNvSpPr txBox="1"/>
          <p:nvPr/>
        </p:nvSpPr>
        <p:spPr>
          <a:xfrm>
            <a:off x="-17930" y="1219200"/>
            <a:ext cx="9238130" cy="4539704"/>
          </a:xfrm>
          <a:prstGeom prst="rect">
            <a:avLst/>
          </a:prstGeom>
          <a:noFill/>
        </p:spPr>
        <p:txBody>
          <a:bodyPr wrap="square" rtlCol="1">
            <a:spAutoFit/>
          </a:bodyPr>
          <a:lstStyle/>
          <a:p>
            <a:r>
              <a:rPr lang="ar-SA" sz="3200" b="1" dirty="0">
                <a:solidFill>
                  <a:srgbClr val="17375E"/>
                </a:solidFill>
                <a:cs typeface="DecoType Naskh Variants" pitchFamily="2" charset="-78"/>
              </a:rPr>
              <a:t> فوائد مراجعة وقياس أداء </a:t>
            </a:r>
            <a:r>
              <a:rPr lang="ar-SA" sz="3200" b="1" dirty="0" smtClean="0">
                <a:solidFill>
                  <a:srgbClr val="17375E"/>
                </a:solidFill>
                <a:cs typeface="DecoType Naskh Variants" pitchFamily="2" charset="-78"/>
              </a:rPr>
              <a:t>العملية</a:t>
            </a:r>
            <a:endParaRPr lang="en-US" sz="3200" b="1" dirty="0">
              <a:solidFill>
                <a:srgbClr val="17375E"/>
              </a:solidFill>
              <a:cs typeface="DecoType Naskh Variants" pitchFamily="2" charset="-78"/>
            </a:endParaRPr>
          </a:p>
          <a:p>
            <a:pPr lvl="0"/>
            <a:endParaRPr lang="ar-SA" sz="2600" dirty="0" smtClean="0">
              <a:solidFill>
                <a:srgbClr val="17375E"/>
              </a:solidFill>
              <a:cs typeface="DecoType Naskh Variants" pitchFamily="2" charset="-78"/>
            </a:endParaRPr>
          </a:p>
          <a:p>
            <a:pPr marL="457200" lvl="0" indent="-457200">
              <a:lnSpc>
                <a:spcPct val="150000"/>
              </a:lnSpc>
              <a:buFont typeface="Segoe UI Symbol" panose="020B0502040204020203" pitchFamily="34" charset="0"/>
              <a:buChar char="⮘"/>
            </a:pPr>
            <a:r>
              <a:rPr lang="ar-SA" sz="2600" dirty="0" smtClean="0">
                <a:solidFill>
                  <a:srgbClr val="17375E"/>
                </a:solidFill>
                <a:cs typeface="DecoType Naskh Variants" pitchFamily="2" charset="-78"/>
              </a:rPr>
              <a:t>التأكد </a:t>
            </a:r>
            <a:r>
              <a:rPr lang="ar-SA" sz="2600" dirty="0">
                <a:solidFill>
                  <a:srgbClr val="17375E"/>
                </a:solidFill>
                <a:cs typeface="DecoType Naskh Variants" pitchFamily="2" charset="-78"/>
              </a:rPr>
              <a:t>من استيفاء متطلبات المستفيدين والحصول على رضاهم.</a:t>
            </a:r>
            <a:endParaRPr lang="en-US" sz="2600" dirty="0">
              <a:solidFill>
                <a:srgbClr val="17375E"/>
              </a:solidFill>
              <a:cs typeface="DecoType Naskh Variants" pitchFamily="2" charset="-78"/>
            </a:endParaRPr>
          </a:p>
          <a:p>
            <a:pPr marL="457200" lvl="0" indent="-457200">
              <a:lnSpc>
                <a:spcPct val="150000"/>
              </a:lnSpc>
              <a:buFont typeface="Segoe UI Symbol" panose="020B0502040204020203" pitchFamily="34" charset="0"/>
              <a:buChar char="⮘"/>
            </a:pPr>
            <a:r>
              <a:rPr lang="ar-SA" sz="2600" dirty="0">
                <a:solidFill>
                  <a:srgbClr val="17375E"/>
                </a:solidFill>
                <a:cs typeface="DecoType Naskh Variants" pitchFamily="2" charset="-78"/>
              </a:rPr>
              <a:t>تحديد مدى </a:t>
            </a:r>
            <a:r>
              <a:rPr lang="ar-SA" sz="2600" dirty="0" smtClean="0">
                <a:solidFill>
                  <a:srgbClr val="17375E"/>
                </a:solidFill>
                <a:cs typeface="DecoType Naskh Variants" pitchFamily="2" charset="-78"/>
              </a:rPr>
              <a:t>التقدّم </a:t>
            </a:r>
            <a:r>
              <a:rPr lang="ar-SA" sz="2600" dirty="0">
                <a:solidFill>
                  <a:srgbClr val="17375E"/>
                </a:solidFill>
                <a:cs typeface="DecoType Naskh Variants" pitchFamily="2" charset="-78"/>
              </a:rPr>
              <a:t>في تحقيق الأهداف الموضوعة.</a:t>
            </a:r>
            <a:endParaRPr lang="en-US" sz="2600" dirty="0">
              <a:solidFill>
                <a:srgbClr val="17375E"/>
              </a:solidFill>
              <a:cs typeface="DecoType Naskh Variants" pitchFamily="2" charset="-78"/>
            </a:endParaRPr>
          </a:p>
          <a:p>
            <a:pPr marL="457200" lvl="0" indent="-457200">
              <a:lnSpc>
                <a:spcPct val="150000"/>
              </a:lnSpc>
              <a:buFont typeface="Segoe UI Symbol" panose="020B0502040204020203" pitchFamily="34" charset="0"/>
              <a:buChar char="⮘"/>
            </a:pPr>
            <a:r>
              <a:rPr lang="ar-SA" sz="2600" dirty="0">
                <a:solidFill>
                  <a:srgbClr val="17375E"/>
                </a:solidFill>
                <a:cs typeface="DecoType Naskh Variants" pitchFamily="2" charset="-78"/>
              </a:rPr>
              <a:t>مقارنة الأداء بالمعايير الداخلية والخارجية من اجل التحسين المستمر.</a:t>
            </a:r>
            <a:endParaRPr lang="en-US" sz="2600" dirty="0">
              <a:solidFill>
                <a:srgbClr val="17375E"/>
              </a:solidFill>
              <a:cs typeface="DecoType Naskh Variants" pitchFamily="2" charset="-78"/>
            </a:endParaRPr>
          </a:p>
          <a:p>
            <a:pPr marL="457200" lvl="0" indent="-457200">
              <a:lnSpc>
                <a:spcPct val="150000"/>
              </a:lnSpc>
              <a:buFont typeface="Segoe UI Symbol" panose="020B0502040204020203" pitchFamily="34" charset="0"/>
              <a:buChar char="⮘"/>
            </a:pPr>
            <a:r>
              <a:rPr lang="ar-SA" sz="2600" dirty="0">
                <a:solidFill>
                  <a:srgbClr val="17375E"/>
                </a:solidFill>
                <a:cs typeface="DecoType Naskh Variants" pitchFamily="2" charset="-78"/>
              </a:rPr>
              <a:t>الحصول على تغذية راجعة عن أثر عمليات التحسين على جودة الأداء.</a:t>
            </a:r>
            <a:endParaRPr lang="en-US" sz="2600" dirty="0">
              <a:solidFill>
                <a:srgbClr val="17375E"/>
              </a:solidFill>
              <a:cs typeface="DecoType Naskh Variants" pitchFamily="2" charset="-78"/>
            </a:endParaRPr>
          </a:p>
          <a:p>
            <a:pPr marL="457200" lvl="0" indent="-457200">
              <a:lnSpc>
                <a:spcPct val="150000"/>
              </a:lnSpc>
              <a:buFont typeface="Segoe UI Symbol" panose="020B0502040204020203" pitchFamily="34" charset="0"/>
              <a:buChar char="⮘"/>
            </a:pPr>
            <a:r>
              <a:rPr lang="ar-SA" sz="2600" dirty="0">
                <a:solidFill>
                  <a:srgbClr val="17375E"/>
                </a:solidFill>
                <a:cs typeface="DecoType Naskh Variants" pitchFamily="2" charset="-78"/>
              </a:rPr>
              <a:t>تزويد العاملين بمؤشرات لمراجعة أدائهم ومتابعة التحسين.</a:t>
            </a:r>
            <a:endParaRPr lang="en-US" sz="2600" dirty="0">
              <a:solidFill>
                <a:srgbClr val="17375E"/>
              </a:solidFill>
              <a:cs typeface="DecoType Naskh Variants" pitchFamily="2" charset="-78"/>
            </a:endParaRPr>
          </a:p>
          <a:p>
            <a:r>
              <a:rPr lang="ar-SA" dirty="0" smtClean="0"/>
              <a:t> </a:t>
            </a:r>
            <a:endParaRPr lang="en-US" dirty="0" smtClean="0"/>
          </a:p>
          <a:p>
            <a:r>
              <a:rPr lang="ar-SA" dirty="0" smtClean="0"/>
              <a:t> </a:t>
            </a:r>
            <a:endParaRPr lang="en-US" dirty="0" smtClean="0"/>
          </a:p>
        </p:txBody>
      </p:sp>
    </p:spTree>
    <p:extLst>
      <p:ext uri="{BB962C8B-B14F-4D97-AF65-F5344CB8AC3E}">
        <p14:creationId xmlns:p14="http://schemas.microsoft.com/office/powerpoint/2010/main" val="3840946303"/>
      </p:ext>
    </p:extLst>
  </p:cSld>
  <p:clrMapOvr>
    <a:masterClrMapping/>
  </p:clrMapOvr>
  <p:transition advClick="0"/>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8965"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4" name="مربع نص 3"/>
          <p:cNvSpPr txBox="1"/>
          <p:nvPr/>
        </p:nvSpPr>
        <p:spPr>
          <a:xfrm>
            <a:off x="0" y="0"/>
            <a:ext cx="9144000" cy="1107996"/>
          </a:xfrm>
          <a:prstGeom prst="rect">
            <a:avLst/>
          </a:prstGeom>
          <a:noFill/>
        </p:spPr>
        <p:txBody>
          <a:bodyPr wrap="square" rtlCol="1">
            <a:spAutoFit/>
          </a:bodyPr>
          <a:lstStyle/>
          <a:p>
            <a:pPr algn="ctr"/>
            <a:r>
              <a:rPr lang="ar-SA" sz="6600" dirty="0">
                <a:solidFill>
                  <a:srgbClr val="90B6E4"/>
                </a:solidFill>
                <a:cs typeface="DecoType Naskh Variants" pitchFamily="2" charset="-78"/>
              </a:rPr>
              <a:t>تابع التحسين المستمر</a:t>
            </a:r>
          </a:p>
        </p:txBody>
      </p:sp>
      <p:pic>
        <p:nvPicPr>
          <p:cNvPr id="8"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4953000"/>
            <a:ext cx="1905000" cy="1905000"/>
          </a:xfrm>
          <a:prstGeom prst="rect">
            <a:avLst/>
          </a:prstGeom>
          <a:noFill/>
        </p:spPr>
      </p:pic>
      <p:sp>
        <p:nvSpPr>
          <p:cNvPr id="3" name="مربع نص 2"/>
          <p:cNvSpPr txBox="1"/>
          <p:nvPr/>
        </p:nvSpPr>
        <p:spPr>
          <a:xfrm>
            <a:off x="-17930" y="1219200"/>
            <a:ext cx="9152965" cy="5478423"/>
          </a:xfrm>
          <a:prstGeom prst="rect">
            <a:avLst/>
          </a:prstGeom>
          <a:noFill/>
        </p:spPr>
        <p:txBody>
          <a:bodyPr wrap="square" rtlCol="1">
            <a:spAutoFit/>
          </a:bodyPr>
          <a:lstStyle/>
          <a:p>
            <a:pPr marL="457200" indent="-457200">
              <a:buFont typeface="Wingdings 2" panose="05020102010507070707" pitchFamily="18" charset="2"/>
              <a:buChar char="n"/>
            </a:pPr>
            <a:r>
              <a:rPr lang="ar-SA" sz="3200" b="1" dirty="0" smtClean="0">
                <a:solidFill>
                  <a:srgbClr val="17375E"/>
                </a:solidFill>
                <a:cs typeface="DecoType Naskh Variants" pitchFamily="2" charset="-78"/>
              </a:rPr>
              <a:t>تحسين </a:t>
            </a:r>
            <a:r>
              <a:rPr lang="ar-SA" sz="3200" b="1" dirty="0">
                <a:solidFill>
                  <a:srgbClr val="17375E"/>
                </a:solidFill>
                <a:cs typeface="DecoType Naskh Variants" pitchFamily="2" charset="-78"/>
              </a:rPr>
              <a:t>العمليات </a:t>
            </a:r>
            <a:r>
              <a:rPr lang="ar-SA" sz="3200" b="1" dirty="0" smtClean="0">
                <a:solidFill>
                  <a:srgbClr val="17375E"/>
                </a:solidFill>
                <a:cs typeface="DecoType Naskh Variants" pitchFamily="2" charset="-78"/>
              </a:rPr>
              <a:t>وتطويرها</a:t>
            </a:r>
          </a:p>
          <a:p>
            <a:pPr marL="457200" indent="-457200">
              <a:buFont typeface="Wingdings 2" panose="05020102010507070707" pitchFamily="18" charset="2"/>
              <a:buChar char="n"/>
            </a:pPr>
            <a:endParaRPr lang="en-US" sz="3200" b="1" dirty="0">
              <a:solidFill>
                <a:srgbClr val="17375E"/>
              </a:solidFill>
              <a:cs typeface="DecoType Naskh Variants" pitchFamily="2" charset="-78"/>
            </a:endParaRPr>
          </a:p>
          <a:p>
            <a:r>
              <a:rPr lang="ar-SA" sz="2600" dirty="0">
                <a:solidFill>
                  <a:srgbClr val="17375E"/>
                </a:solidFill>
                <a:cs typeface="DecoType Naskh Variants" pitchFamily="2" charset="-78"/>
              </a:rPr>
              <a:t>يتم تحليل ودراسة العملية  </a:t>
            </a:r>
            <a:r>
              <a:rPr lang="ar-SA" sz="2600" dirty="0" smtClean="0">
                <a:solidFill>
                  <a:srgbClr val="17375E"/>
                </a:solidFill>
                <a:cs typeface="DecoType Naskh Variants" pitchFamily="2" charset="-78"/>
              </a:rPr>
              <a:t>أدوات الجودة لمعرفة </a:t>
            </a:r>
            <a:r>
              <a:rPr lang="ar-SA" sz="2600" dirty="0">
                <a:solidFill>
                  <a:srgbClr val="17375E"/>
                </a:solidFill>
                <a:cs typeface="DecoType Naskh Variants" pitchFamily="2" charset="-78"/>
              </a:rPr>
              <a:t>أسباب الانحراف عن الأداء النموذجي </a:t>
            </a:r>
            <a:r>
              <a:rPr lang="ar-SA" sz="2600" dirty="0" smtClean="0">
                <a:solidFill>
                  <a:srgbClr val="17375E"/>
                </a:solidFill>
                <a:cs typeface="DecoType Naskh Variants" pitchFamily="2" charset="-78"/>
              </a:rPr>
              <a:t>للعملية  </a:t>
            </a:r>
            <a:r>
              <a:rPr lang="ar-SA" sz="2600" dirty="0">
                <a:solidFill>
                  <a:srgbClr val="17375E"/>
                </a:solidFill>
                <a:cs typeface="DecoType Naskh Variants" pitchFamily="2" charset="-78"/>
              </a:rPr>
              <a:t>والمشاكل والعيوب التي تحدث أثناء التنفيذ وإيجاد حلول جذرية للتخلص من هذه الأسباب. </a:t>
            </a:r>
            <a:endParaRPr lang="ar-SA" sz="2600" dirty="0" smtClean="0">
              <a:solidFill>
                <a:srgbClr val="17375E"/>
              </a:solidFill>
              <a:cs typeface="DecoType Naskh Variants" pitchFamily="2" charset="-78"/>
            </a:endParaRPr>
          </a:p>
          <a:p>
            <a:endParaRPr lang="ar-SA" sz="1200" dirty="0" smtClean="0">
              <a:solidFill>
                <a:srgbClr val="17375E"/>
              </a:solidFill>
              <a:cs typeface="DecoType Naskh Variants" pitchFamily="2" charset="-78"/>
            </a:endParaRPr>
          </a:p>
          <a:p>
            <a:r>
              <a:rPr lang="ar-SA" sz="3200" b="1" dirty="0" smtClean="0">
                <a:solidFill>
                  <a:srgbClr val="17375E"/>
                </a:solidFill>
                <a:cs typeface="DecoType Naskh Variants" pitchFamily="2" charset="-78"/>
              </a:rPr>
              <a:t>مهام </a:t>
            </a:r>
            <a:r>
              <a:rPr lang="ar-SA" sz="3200" b="1" dirty="0">
                <a:solidFill>
                  <a:srgbClr val="17375E"/>
                </a:solidFill>
                <a:cs typeface="DecoType Naskh Variants" pitchFamily="2" charset="-78"/>
              </a:rPr>
              <a:t>فريق تحسين العمليات </a:t>
            </a:r>
            <a:endParaRPr lang="ar-SA" sz="3200" b="1" dirty="0" smtClean="0">
              <a:solidFill>
                <a:srgbClr val="17375E"/>
              </a:solidFill>
              <a:cs typeface="DecoType Naskh Variants" pitchFamily="2" charset="-78"/>
            </a:endParaRPr>
          </a:p>
          <a:p>
            <a:endParaRPr lang="ar-SA" sz="1200" b="1" dirty="0" smtClean="0">
              <a:solidFill>
                <a:srgbClr val="17375E"/>
              </a:solidFill>
              <a:cs typeface="DecoType Naskh Variants" pitchFamily="2" charset="-78"/>
            </a:endParaRPr>
          </a:p>
          <a:p>
            <a:pPr marL="457200" indent="-457200">
              <a:buFont typeface="Symbol" panose="05050102010706020507" pitchFamily="18" charset="2"/>
              <a:buChar char="§"/>
            </a:pPr>
            <a:r>
              <a:rPr lang="ar-SA" sz="2600" dirty="0" smtClean="0">
                <a:solidFill>
                  <a:srgbClr val="17375E"/>
                </a:solidFill>
                <a:cs typeface="DecoType Naskh Variants" pitchFamily="2" charset="-78"/>
              </a:rPr>
              <a:t>إزالة </a:t>
            </a:r>
            <a:r>
              <a:rPr lang="ar-SA" sz="2600" dirty="0">
                <a:solidFill>
                  <a:srgbClr val="17375E"/>
                </a:solidFill>
                <a:cs typeface="DecoType Naskh Variants" pitchFamily="2" charset="-78"/>
              </a:rPr>
              <a:t>الخطوات التي لا تشكل قيمة مضافة. </a:t>
            </a:r>
            <a:endParaRPr lang="en-US" sz="2600" dirty="0">
              <a:solidFill>
                <a:srgbClr val="17375E"/>
              </a:solidFill>
              <a:cs typeface="DecoType Naskh Variants" pitchFamily="2" charset="-78"/>
            </a:endParaRPr>
          </a:p>
          <a:p>
            <a:pPr marL="457200" lvl="0" indent="-457200">
              <a:buFont typeface="Symbol" panose="05050102010706020507" pitchFamily="18" charset="2"/>
              <a:buChar char=""/>
            </a:pPr>
            <a:r>
              <a:rPr lang="ar-SA" sz="2600" dirty="0">
                <a:solidFill>
                  <a:srgbClr val="17375E"/>
                </a:solidFill>
                <a:cs typeface="DecoType Naskh Variants" pitchFamily="2" charset="-78"/>
              </a:rPr>
              <a:t>تقليص الوقت اللازم للعملية بتقليل أوقات التأخير والانتظار في العملية.</a:t>
            </a:r>
            <a:endParaRPr lang="en-US" sz="2600" dirty="0">
              <a:solidFill>
                <a:srgbClr val="17375E"/>
              </a:solidFill>
              <a:cs typeface="DecoType Naskh Variants" pitchFamily="2" charset="-78"/>
            </a:endParaRPr>
          </a:p>
          <a:p>
            <a:pPr marL="457200" lvl="0" indent="-457200">
              <a:buFont typeface="Symbol" panose="05050102010706020507" pitchFamily="18" charset="2"/>
              <a:buChar char=""/>
            </a:pPr>
            <a:r>
              <a:rPr lang="ar-SA" sz="2600" dirty="0">
                <a:solidFill>
                  <a:srgbClr val="17375E"/>
                </a:solidFill>
                <a:cs typeface="DecoType Naskh Variants" pitchFamily="2" charset="-78"/>
              </a:rPr>
              <a:t>التعرف على الأخطاء في العملية وإزالتها.</a:t>
            </a:r>
            <a:endParaRPr lang="en-US" sz="2600" dirty="0">
              <a:solidFill>
                <a:srgbClr val="17375E"/>
              </a:solidFill>
              <a:cs typeface="DecoType Naskh Variants" pitchFamily="2" charset="-78"/>
            </a:endParaRPr>
          </a:p>
          <a:p>
            <a:pPr marL="457200" lvl="0" indent="-457200">
              <a:buFont typeface="Symbol" panose="05050102010706020507" pitchFamily="18" charset="2"/>
              <a:buChar char=""/>
            </a:pPr>
            <a:r>
              <a:rPr lang="ar-SA" sz="2600" dirty="0">
                <a:solidFill>
                  <a:srgbClr val="17375E"/>
                </a:solidFill>
                <a:cs typeface="DecoType Naskh Variants" pitchFamily="2" charset="-78"/>
              </a:rPr>
              <a:t>إزالة البيروقراطية والتكرار في إجراءات الخطوات.</a:t>
            </a:r>
            <a:endParaRPr lang="en-US" sz="2600" dirty="0">
              <a:solidFill>
                <a:srgbClr val="17375E"/>
              </a:solidFill>
              <a:cs typeface="DecoType Naskh Variants" pitchFamily="2" charset="-78"/>
            </a:endParaRPr>
          </a:p>
          <a:p>
            <a:pPr marL="457200" lvl="0" indent="-457200">
              <a:buFont typeface="Symbol" panose="05050102010706020507" pitchFamily="18" charset="2"/>
              <a:buChar char=""/>
            </a:pPr>
            <a:r>
              <a:rPr lang="ar-SA" sz="2600" dirty="0">
                <a:solidFill>
                  <a:srgbClr val="17375E"/>
                </a:solidFill>
                <a:cs typeface="DecoType Naskh Variants" pitchFamily="2" charset="-78"/>
              </a:rPr>
              <a:t>معايرة العملية ووضع أدوات قياس الأداء.</a:t>
            </a:r>
            <a:endParaRPr lang="en-US" sz="2600" dirty="0">
              <a:solidFill>
                <a:srgbClr val="17375E"/>
              </a:solidFill>
              <a:cs typeface="DecoType Naskh Variants" pitchFamily="2" charset="-78"/>
            </a:endParaRPr>
          </a:p>
          <a:p>
            <a:pPr marL="457200" lvl="0" indent="-457200">
              <a:buFont typeface="Symbol" panose="05050102010706020507" pitchFamily="18" charset="2"/>
              <a:buChar char=""/>
            </a:pPr>
            <a:r>
              <a:rPr lang="ar-SA" sz="2600" dirty="0">
                <a:solidFill>
                  <a:srgbClr val="17375E"/>
                </a:solidFill>
                <a:cs typeface="DecoType Naskh Variants" pitchFamily="2" charset="-78"/>
              </a:rPr>
              <a:t>توثيق العملية وإنشاء سجلات للنتائج من اجل قياس نتائج </a:t>
            </a:r>
            <a:r>
              <a:rPr lang="ar-SA" sz="2600" dirty="0" smtClean="0">
                <a:solidFill>
                  <a:srgbClr val="17375E"/>
                </a:solidFill>
                <a:cs typeface="DecoType Naskh Variants" pitchFamily="2" charset="-78"/>
              </a:rPr>
              <a:t>التحسين</a:t>
            </a:r>
            <a:r>
              <a:rPr lang="ar-SA" sz="2600" dirty="0">
                <a:solidFill>
                  <a:srgbClr val="17375E"/>
                </a:solidFill>
                <a:cs typeface="DecoType Naskh Variants" pitchFamily="2" charset="-78"/>
              </a:rPr>
              <a:t>.</a:t>
            </a:r>
            <a:endParaRPr lang="en-US" sz="2600" dirty="0">
              <a:solidFill>
                <a:srgbClr val="17375E"/>
              </a:solidFill>
              <a:cs typeface="DecoType Naskh Variants" pitchFamily="2" charset="-78"/>
            </a:endParaRPr>
          </a:p>
          <a:p>
            <a:r>
              <a:rPr lang="ar-SA" dirty="0" smtClean="0"/>
              <a:t> </a:t>
            </a:r>
            <a:endParaRPr lang="en-US" dirty="0" smtClean="0"/>
          </a:p>
        </p:txBody>
      </p:sp>
      <p:pic>
        <p:nvPicPr>
          <p:cNvPr id="2" name="صورة 1"/>
          <p:cNvPicPr>
            <a:picLocks noChangeAspect="1"/>
          </p:cNvPicPr>
          <p:nvPr/>
        </p:nvPicPr>
        <p:blipFill>
          <a:blip r:embed="rId4"/>
          <a:stretch>
            <a:fillRect/>
          </a:stretch>
        </p:blipFill>
        <p:spPr>
          <a:xfrm>
            <a:off x="152400" y="553998"/>
            <a:ext cx="1052340" cy="775197"/>
          </a:xfrm>
          <a:prstGeom prst="rect">
            <a:avLst/>
          </a:prstGeom>
        </p:spPr>
      </p:pic>
    </p:spTree>
    <p:extLst>
      <p:ext uri="{BB962C8B-B14F-4D97-AF65-F5344CB8AC3E}">
        <p14:creationId xmlns:p14="http://schemas.microsoft.com/office/powerpoint/2010/main" val="4222208720"/>
      </p:ext>
    </p:extLst>
  </p:cSld>
  <p:clrMapOvr>
    <a:masterClrMapping/>
  </p:clrMapOvr>
  <p:transition advClick="0"/>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8965"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4" name="مربع نص 3"/>
          <p:cNvSpPr txBox="1"/>
          <p:nvPr/>
        </p:nvSpPr>
        <p:spPr>
          <a:xfrm>
            <a:off x="0" y="0"/>
            <a:ext cx="9144000" cy="1107996"/>
          </a:xfrm>
          <a:prstGeom prst="rect">
            <a:avLst/>
          </a:prstGeom>
          <a:noFill/>
        </p:spPr>
        <p:txBody>
          <a:bodyPr wrap="square" rtlCol="1">
            <a:spAutoFit/>
          </a:bodyPr>
          <a:lstStyle/>
          <a:p>
            <a:pPr algn="ctr"/>
            <a:r>
              <a:rPr lang="ar-SA" sz="6600" dirty="0">
                <a:solidFill>
                  <a:srgbClr val="90B6E4"/>
                </a:solidFill>
                <a:cs typeface="DecoType Naskh Variants" pitchFamily="2" charset="-78"/>
              </a:rPr>
              <a:t>تابع التحسين المستمر</a:t>
            </a:r>
          </a:p>
        </p:txBody>
      </p:sp>
      <p:pic>
        <p:nvPicPr>
          <p:cNvPr id="8"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4953000"/>
            <a:ext cx="1905000" cy="1905000"/>
          </a:xfrm>
          <a:prstGeom prst="rect">
            <a:avLst/>
          </a:prstGeom>
          <a:noFill/>
        </p:spPr>
      </p:pic>
      <p:sp>
        <p:nvSpPr>
          <p:cNvPr id="3" name="مربع نص 2"/>
          <p:cNvSpPr txBox="1"/>
          <p:nvPr/>
        </p:nvSpPr>
        <p:spPr>
          <a:xfrm>
            <a:off x="8965" y="748660"/>
            <a:ext cx="9144000" cy="5524589"/>
          </a:xfrm>
          <a:prstGeom prst="rect">
            <a:avLst/>
          </a:prstGeom>
          <a:noFill/>
        </p:spPr>
        <p:txBody>
          <a:bodyPr wrap="square" rtlCol="1">
            <a:spAutoFit/>
          </a:bodyPr>
          <a:lstStyle/>
          <a:p>
            <a:r>
              <a:rPr lang="ar-SA" dirty="0" smtClean="0"/>
              <a:t> </a:t>
            </a:r>
            <a:endParaRPr lang="en-US" dirty="0" smtClean="0"/>
          </a:p>
          <a:p>
            <a:pPr marL="457200" indent="-457200">
              <a:buFont typeface="Wingdings 2" panose="05020102010507070707" pitchFamily="18" charset="2"/>
              <a:buChar char="o"/>
            </a:pPr>
            <a:r>
              <a:rPr lang="ar-SA" sz="3200" b="1" dirty="0" smtClean="0">
                <a:solidFill>
                  <a:srgbClr val="17375E"/>
                </a:solidFill>
                <a:cs typeface="DecoType Naskh Variants" pitchFamily="2" charset="-78"/>
              </a:rPr>
              <a:t>تدريب </a:t>
            </a:r>
            <a:r>
              <a:rPr lang="ar-SA" sz="3200" b="1" dirty="0">
                <a:solidFill>
                  <a:srgbClr val="17375E"/>
                </a:solidFill>
                <a:cs typeface="DecoType Naskh Variants" pitchFamily="2" charset="-78"/>
              </a:rPr>
              <a:t>العاملين </a:t>
            </a:r>
            <a:endParaRPr lang="ar-SA" sz="3200" b="1" dirty="0" smtClean="0">
              <a:solidFill>
                <a:srgbClr val="17375E"/>
              </a:solidFill>
              <a:cs typeface="DecoType Naskh Variants" pitchFamily="2" charset="-78"/>
            </a:endParaRPr>
          </a:p>
          <a:p>
            <a:pPr marL="457200" indent="-457200">
              <a:buFont typeface="Wingdings 2" panose="05020102010507070707" pitchFamily="18" charset="2"/>
              <a:buChar char="o"/>
            </a:pPr>
            <a:endParaRPr lang="ar-SA" sz="1200" b="1" dirty="0" smtClean="0">
              <a:solidFill>
                <a:srgbClr val="17375E"/>
              </a:solidFill>
              <a:cs typeface="DecoType Naskh Variants" pitchFamily="2" charset="-78"/>
            </a:endParaRPr>
          </a:p>
          <a:p>
            <a:pPr>
              <a:lnSpc>
                <a:spcPct val="150000"/>
              </a:lnSpc>
            </a:pPr>
            <a:r>
              <a:rPr lang="ar-SA" sz="2600" dirty="0" smtClean="0">
                <a:solidFill>
                  <a:srgbClr val="17375E"/>
                </a:solidFill>
                <a:cs typeface="DecoType Naskh Variants" pitchFamily="2" charset="-78"/>
              </a:rPr>
              <a:t>بعد </a:t>
            </a:r>
            <a:r>
              <a:rPr lang="ar-SA" sz="2600" dirty="0">
                <a:solidFill>
                  <a:srgbClr val="17375E"/>
                </a:solidFill>
                <a:cs typeface="DecoType Naskh Variants" pitchFamily="2" charset="-78"/>
              </a:rPr>
              <a:t>تغيير العملية وإدخال التحسينات الناتجة عن عمل الفريق وتوثيقها يتم اختيار تطبيق العملية المحسنة لفترة زمنية محددة أو في قسم محدد، ثم تدرس بعدها نتائج التطبيق وآثار عملية التحسين وتعدل إن احتاجت إلى تعديل ثم يتم اعتمادها من الإدارة العليا </a:t>
            </a:r>
            <a:endParaRPr lang="ar-SA" sz="2600" dirty="0" smtClean="0">
              <a:solidFill>
                <a:srgbClr val="17375E"/>
              </a:solidFill>
              <a:cs typeface="DecoType Naskh Variants" pitchFamily="2" charset="-78"/>
            </a:endParaRPr>
          </a:p>
          <a:p>
            <a:pPr>
              <a:lnSpc>
                <a:spcPct val="150000"/>
              </a:lnSpc>
            </a:pPr>
            <a:r>
              <a:rPr lang="ar-SA" sz="2600" dirty="0" smtClean="0">
                <a:solidFill>
                  <a:srgbClr val="17375E"/>
                </a:solidFill>
                <a:cs typeface="DecoType Naskh Variants" pitchFamily="2" charset="-78"/>
              </a:rPr>
              <a:t>يبدأ عندها تدريب </a:t>
            </a:r>
            <a:r>
              <a:rPr lang="ar-SA" sz="2600" dirty="0">
                <a:solidFill>
                  <a:srgbClr val="17375E"/>
                </a:solidFill>
                <a:cs typeface="DecoType Naskh Variants" pitchFamily="2" charset="-78"/>
              </a:rPr>
              <a:t>العاملين على العمليات الجديدة وتوعيتهم بالتحسينات والعائد والنتائج من العملية من حيث تقليل الأخطاء والتكرار والزمن واستهلاك الموارد </a:t>
            </a:r>
            <a:r>
              <a:rPr lang="ar-SA" sz="2600" dirty="0" smtClean="0">
                <a:solidFill>
                  <a:srgbClr val="17375E"/>
                </a:solidFill>
                <a:cs typeface="DecoType Naskh Variants" pitchFamily="2" charset="-78"/>
              </a:rPr>
              <a:t>وتُسحب </a:t>
            </a:r>
            <a:r>
              <a:rPr lang="ar-SA" sz="2600" dirty="0">
                <a:solidFill>
                  <a:srgbClr val="17375E"/>
                </a:solidFill>
                <a:cs typeface="DecoType Naskh Variants" pitchFamily="2" charset="-78"/>
              </a:rPr>
              <a:t>وثائق العمليات القديمة وتستبدل بالجديدة، و يجدر الإشارة على أن تحسين العمليات عملية </a:t>
            </a:r>
            <a:r>
              <a:rPr lang="ar-SA" sz="2600" dirty="0" smtClean="0">
                <a:solidFill>
                  <a:srgbClr val="17375E"/>
                </a:solidFill>
                <a:cs typeface="DecoType Naskh Variants" pitchFamily="2" charset="-78"/>
              </a:rPr>
              <a:t>مستمرة  كلما احتاجت </a:t>
            </a:r>
            <a:r>
              <a:rPr lang="ar-SA" sz="2600" dirty="0">
                <a:solidFill>
                  <a:srgbClr val="17375E"/>
                </a:solidFill>
                <a:cs typeface="DecoType Naskh Variants" pitchFamily="2" charset="-78"/>
              </a:rPr>
              <a:t>العملية إلى مراجعة بعد فترة زمنية معينة أو إذا كثرت الشكاوى والمشاكل الناتجة عنها تعاد عملية التحسين مرة أخرى.</a:t>
            </a:r>
            <a:endParaRPr lang="en-US" sz="2600" dirty="0">
              <a:solidFill>
                <a:srgbClr val="17375E"/>
              </a:solidFill>
              <a:cs typeface="DecoType Naskh Variants" pitchFamily="2" charset="-78"/>
            </a:endParaRPr>
          </a:p>
          <a:p>
            <a:endParaRPr lang="ar-SA" dirty="0"/>
          </a:p>
        </p:txBody>
      </p:sp>
    </p:spTree>
    <p:extLst>
      <p:ext uri="{BB962C8B-B14F-4D97-AF65-F5344CB8AC3E}">
        <p14:creationId xmlns:p14="http://schemas.microsoft.com/office/powerpoint/2010/main" val="1522071945"/>
      </p:ext>
    </p:extLst>
  </p:cSld>
  <p:clrMapOvr>
    <a:masterClrMapping/>
  </p:clrMapOvr>
  <p:transition advClick="0"/>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4" name="مربع نص 3"/>
          <p:cNvSpPr txBox="1"/>
          <p:nvPr/>
        </p:nvSpPr>
        <p:spPr>
          <a:xfrm>
            <a:off x="0" y="0"/>
            <a:ext cx="9144000" cy="1107996"/>
          </a:xfrm>
          <a:prstGeom prst="rect">
            <a:avLst/>
          </a:prstGeom>
          <a:noFill/>
        </p:spPr>
        <p:txBody>
          <a:bodyPr wrap="square" rtlCol="1">
            <a:spAutoFit/>
          </a:bodyPr>
          <a:lstStyle/>
          <a:p>
            <a:pPr algn="ctr"/>
            <a:r>
              <a:rPr lang="ar-SA" sz="6600" dirty="0" smtClean="0">
                <a:solidFill>
                  <a:srgbClr val="17375E"/>
                </a:solidFill>
                <a:cs typeface="DecoType Naskh Variants" pitchFamily="2" charset="-78"/>
              </a:rPr>
              <a:t>تكاليف </a:t>
            </a:r>
            <a:r>
              <a:rPr lang="ar-SA" sz="6600" dirty="0">
                <a:solidFill>
                  <a:srgbClr val="17375E"/>
                </a:solidFill>
                <a:cs typeface="DecoType Naskh Variants" pitchFamily="2" charset="-78"/>
              </a:rPr>
              <a:t>الجودة</a:t>
            </a:r>
            <a:endParaRPr lang="en-US" sz="6600" dirty="0">
              <a:solidFill>
                <a:srgbClr val="17375E"/>
              </a:solidFill>
              <a:cs typeface="DecoType Naskh Variants" pitchFamily="2" charset="-78"/>
            </a:endParaRPr>
          </a:p>
        </p:txBody>
      </p:sp>
      <p:pic>
        <p:nvPicPr>
          <p:cNvPr id="8"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4953000"/>
            <a:ext cx="1905000" cy="1905000"/>
          </a:xfrm>
          <a:prstGeom prst="rect">
            <a:avLst/>
          </a:prstGeom>
          <a:noFill/>
        </p:spPr>
      </p:pic>
      <p:pic>
        <p:nvPicPr>
          <p:cNvPr id="1028" name="Picture 4" descr="تكلفة الجودة"/>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303" y="993795"/>
            <a:ext cx="5829555" cy="3336238"/>
          </a:xfrm>
          <a:prstGeom prst="rect">
            <a:avLst/>
          </a:prstGeom>
          <a:noFill/>
          <a:extLst>
            <a:ext uri="{909E8E84-426E-40DD-AFC4-6F175D3DCCD1}">
              <a14:hiddenFill xmlns:a14="http://schemas.microsoft.com/office/drawing/2010/main">
                <a:solidFill>
                  <a:srgbClr val="FFFFFF"/>
                </a:solidFill>
              </a14:hiddenFill>
            </a:ext>
          </a:extLst>
        </p:spPr>
      </p:pic>
      <p:sp>
        <p:nvSpPr>
          <p:cNvPr id="2" name="مربع نص 1"/>
          <p:cNvSpPr txBox="1"/>
          <p:nvPr/>
        </p:nvSpPr>
        <p:spPr>
          <a:xfrm>
            <a:off x="2453914" y="2236543"/>
            <a:ext cx="6477000" cy="4154984"/>
          </a:xfrm>
          <a:prstGeom prst="rect">
            <a:avLst/>
          </a:prstGeom>
          <a:noFill/>
        </p:spPr>
        <p:txBody>
          <a:bodyPr wrap="square" rtlCol="1">
            <a:spAutoFit/>
          </a:bodyPr>
          <a:lstStyle/>
          <a:p>
            <a:r>
              <a:rPr lang="ar-SA" sz="4000" u="sng" dirty="0" smtClean="0">
                <a:solidFill>
                  <a:srgbClr val="17375E"/>
                </a:solidFill>
                <a:cs typeface="DecoType Naskh Variants" pitchFamily="2" charset="-78"/>
              </a:rPr>
              <a:t>لتطبيق</a:t>
            </a:r>
            <a:r>
              <a:rPr lang="ar-SA" sz="3200" u="sng" dirty="0" smtClean="0">
                <a:solidFill>
                  <a:srgbClr val="17375E"/>
                </a:solidFill>
                <a:cs typeface="DecoType Naskh Variants" pitchFamily="2" charset="-78"/>
              </a:rPr>
              <a:t> </a:t>
            </a:r>
            <a:r>
              <a:rPr lang="ar-SA" sz="3200" u="sng" dirty="0">
                <a:solidFill>
                  <a:srgbClr val="17375E"/>
                </a:solidFill>
                <a:cs typeface="DecoType Naskh Variants" pitchFamily="2" charset="-78"/>
              </a:rPr>
              <a:t>أنظمة إدارة الجودة </a:t>
            </a:r>
            <a:r>
              <a:rPr lang="ar-SA" sz="3200" dirty="0">
                <a:solidFill>
                  <a:srgbClr val="17375E"/>
                </a:solidFill>
                <a:cs typeface="DecoType Naskh Variants" pitchFamily="2" charset="-78"/>
              </a:rPr>
              <a:t>في أي مؤسسة تكاليف مادية </a:t>
            </a:r>
            <a:r>
              <a:rPr lang="ar-SA" sz="3200" dirty="0" smtClean="0">
                <a:solidFill>
                  <a:srgbClr val="17375E"/>
                </a:solidFill>
                <a:cs typeface="DecoType Naskh Variants" pitchFamily="2" charset="-78"/>
              </a:rPr>
              <a:t>لتغطية تكاليف:</a:t>
            </a:r>
          </a:p>
          <a:p>
            <a:pPr marL="457200" indent="-457200">
              <a:buFont typeface="Arial" panose="020B0604020202020204" pitchFamily="34" charset="0"/>
              <a:buChar char="•"/>
            </a:pPr>
            <a:r>
              <a:rPr lang="ar-SA" sz="3200" dirty="0" smtClean="0">
                <a:solidFill>
                  <a:srgbClr val="17375E"/>
                </a:solidFill>
                <a:cs typeface="DecoType Naskh Variants" pitchFamily="2" charset="-78"/>
              </a:rPr>
              <a:t> التخطيط</a:t>
            </a:r>
          </a:p>
          <a:p>
            <a:pPr marL="457200" indent="-457200">
              <a:buFont typeface="Arial" panose="020B0604020202020204" pitchFamily="34" charset="0"/>
              <a:buChar char="•"/>
            </a:pPr>
            <a:r>
              <a:rPr lang="ar-SA" sz="3200" dirty="0" smtClean="0">
                <a:solidFill>
                  <a:srgbClr val="17375E"/>
                </a:solidFill>
                <a:cs typeface="DecoType Naskh Variants" pitchFamily="2" charset="-78"/>
              </a:rPr>
              <a:t> التصميم</a:t>
            </a:r>
          </a:p>
          <a:p>
            <a:pPr marL="457200" indent="-457200">
              <a:buFont typeface="Arial" panose="020B0604020202020204" pitchFamily="34" charset="0"/>
              <a:buChar char="•"/>
            </a:pPr>
            <a:r>
              <a:rPr lang="ar-SA" sz="3200" dirty="0" smtClean="0">
                <a:solidFill>
                  <a:srgbClr val="17375E"/>
                </a:solidFill>
                <a:cs typeface="DecoType Naskh Variants" pitchFamily="2" charset="-78"/>
              </a:rPr>
              <a:t> التدريب</a:t>
            </a:r>
          </a:p>
          <a:p>
            <a:pPr marL="457200" indent="-457200">
              <a:buFont typeface="Arial" panose="020B0604020202020204" pitchFamily="34" charset="0"/>
              <a:buChar char="•"/>
            </a:pPr>
            <a:r>
              <a:rPr lang="ar-SA" sz="3200" dirty="0" smtClean="0">
                <a:solidFill>
                  <a:srgbClr val="17375E"/>
                </a:solidFill>
                <a:cs typeface="DecoType Naskh Variants" pitchFamily="2" charset="-78"/>
              </a:rPr>
              <a:t> الأجهزة </a:t>
            </a:r>
          </a:p>
          <a:p>
            <a:pPr marL="457200" indent="-457200">
              <a:buFont typeface="Arial" panose="020B0604020202020204" pitchFamily="34" charset="0"/>
              <a:buChar char="•"/>
            </a:pPr>
            <a:r>
              <a:rPr lang="ar-SA" sz="3200" dirty="0" smtClean="0">
                <a:solidFill>
                  <a:srgbClr val="17375E"/>
                </a:solidFill>
                <a:cs typeface="DecoType Naskh Variants" pitchFamily="2" charset="-78"/>
              </a:rPr>
              <a:t>التقييم </a:t>
            </a:r>
          </a:p>
          <a:p>
            <a:pPr marL="457200" indent="-457200">
              <a:buFont typeface="Arial" panose="020B0604020202020204" pitchFamily="34" charset="0"/>
              <a:buChar char="•"/>
            </a:pPr>
            <a:r>
              <a:rPr lang="ar-SA" sz="3200" dirty="0" smtClean="0">
                <a:solidFill>
                  <a:srgbClr val="17375E"/>
                </a:solidFill>
                <a:cs typeface="DecoType Naskh Variants" pitchFamily="2" charset="-78"/>
              </a:rPr>
              <a:t>الاعتماد  ... الخ.</a:t>
            </a:r>
          </a:p>
        </p:txBody>
      </p:sp>
    </p:spTree>
    <p:extLst>
      <p:ext uri="{BB962C8B-B14F-4D97-AF65-F5344CB8AC3E}">
        <p14:creationId xmlns:p14="http://schemas.microsoft.com/office/powerpoint/2010/main" val="1141477842"/>
      </p:ext>
    </p:extLst>
  </p:cSld>
  <p:clrMapOvr>
    <a:masterClrMapping/>
  </p:clrMapOvr>
  <p:transition advClick="0"/>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4" name="مربع نص 3"/>
          <p:cNvSpPr txBox="1"/>
          <p:nvPr/>
        </p:nvSpPr>
        <p:spPr>
          <a:xfrm>
            <a:off x="0" y="0"/>
            <a:ext cx="9144000" cy="1107996"/>
          </a:xfrm>
          <a:prstGeom prst="rect">
            <a:avLst/>
          </a:prstGeom>
          <a:noFill/>
        </p:spPr>
        <p:txBody>
          <a:bodyPr wrap="square" rtlCol="1">
            <a:spAutoFit/>
          </a:bodyPr>
          <a:lstStyle/>
          <a:p>
            <a:pPr algn="ctr"/>
            <a:r>
              <a:rPr lang="ar-SA" sz="6600" dirty="0">
                <a:solidFill>
                  <a:srgbClr val="90B6E4"/>
                </a:solidFill>
                <a:cs typeface="DecoType Naskh Variants" pitchFamily="2" charset="-78"/>
              </a:rPr>
              <a:t>تابع تكاليف الجودة</a:t>
            </a:r>
            <a:endParaRPr lang="en-US" sz="6600" dirty="0">
              <a:solidFill>
                <a:srgbClr val="90B6E4"/>
              </a:solidFill>
              <a:cs typeface="DecoType Naskh Variants" pitchFamily="2" charset="-78"/>
            </a:endParaRPr>
          </a:p>
        </p:txBody>
      </p:sp>
      <p:pic>
        <p:nvPicPr>
          <p:cNvPr id="8"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4953000"/>
            <a:ext cx="1905000" cy="1905000"/>
          </a:xfrm>
          <a:prstGeom prst="rect">
            <a:avLst/>
          </a:prstGeom>
          <a:noFill/>
        </p:spPr>
      </p:pic>
      <p:pic>
        <p:nvPicPr>
          <p:cNvPr id="1028" name="Picture 4" descr="تكلفة الجودة"/>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949" y="1107972"/>
            <a:ext cx="3628562" cy="2076616"/>
          </a:xfrm>
          <a:prstGeom prst="rect">
            <a:avLst/>
          </a:prstGeom>
          <a:noFill/>
          <a:extLst>
            <a:ext uri="{909E8E84-426E-40DD-AFC4-6F175D3DCCD1}">
              <a14:hiddenFill xmlns:a14="http://schemas.microsoft.com/office/drawing/2010/main">
                <a:solidFill>
                  <a:srgbClr val="FFFFFF"/>
                </a:solidFill>
              </a14:hiddenFill>
            </a:ext>
          </a:extLst>
        </p:spPr>
      </p:pic>
      <p:sp>
        <p:nvSpPr>
          <p:cNvPr id="2" name="مربع نص 1"/>
          <p:cNvSpPr txBox="1"/>
          <p:nvPr/>
        </p:nvSpPr>
        <p:spPr>
          <a:xfrm>
            <a:off x="2178599" y="2397948"/>
            <a:ext cx="6477000" cy="3170099"/>
          </a:xfrm>
          <a:prstGeom prst="rect">
            <a:avLst/>
          </a:prstGeom>
          <a:noFill/>
        </p:spPr>
        <p:txBody>
          <a:bodyPr wrap="square" rtlCol="1">
            <a:spAutoFit/>
          </a:bodyPr>
          <a:lstStyle/>
          <a:p>
            <a:r>
              <a:rPr lang="ar-SA" sz="4000" b="1" u="sng" dirty="0" smtClean="0">
                <a:solidFill>
                  <a:srgbClr val="17375E"/>
                </a:solidFill>
                <a:cs typeface="DecoType Naskh Variants" pitchFamily="2" charset="-78"/>
              </a:rPr>
              <a:t>لعدم</a:t>
            </a:r>
            <a:r>
              <a:rPr lang="ar-SA" sz="3200" b="1" u="sng" dirty="0" smtClean="0">
                <a:solidFill>
                  <a:srgbClr val="17375E"/>
                </a:solidFill>
                <a:cs typeface="DecoType Naskh Variants" pitchFamily="2" charset="-78"/>
              </a:rPr>
              <a:t> تطبيق أنظمة إدارة الجودة</a:t>
            </a:r>
            <a:r>
              <a:rPr lang="ar-SA" sz="3200" u="sng" dirty="0" smtClean="0">
                <a:solidFill>
                  <a:srgbClr val="17375E"/>
                </a:solidFill>
                <a:cs typeface="DecoType Naskh Variants" pitchFamily="2" charset="-78"/>
              </a:rPr>
              <a:t> </a:t>
            </a:r>
            <a:r>
              <a:rPr lang="ar-SA" sz="3200" dirty="0" smtClean="0">
                <a:solidFill>
                  <a:srgbClr val="17375E"/>
                </a:solidFill>
                <a:cs typeface="DecoType Naskh Variants" pitchFamily="2" charset="-78"/>
              </a:rPr>
              <a:t>تكاليف </a:t>
            </a:r>
            <a:r>
              <a:rPr lang="ar-SA" sz="3200" dirty="0">
                <a:solidFill>
                  <a:srgbClr val="17375E"/>
                </a:solidFill>
                <a:cs typeface="DecoType Naskh Variants" pitchFamily="2" charset="-78"/>
              </a:rPr>
              <a:t>مادية تترتب على </a:t>
            </a:r>
            <a:endParaRPr lang="ar-SA" sz="3200" dirty="0" smtClean="0">
              <a:solidFill>
                <a:srgbClr val="17375E"/>
              </a:solidFill>
              <a:cs typeface="DecoType Naskh Variants" pitchFamily="2" charset="-78"/>
            </a:endParaRPr>
          </a:p>
          <a:p>
            <a:pPr marL="457200" indent="-457200">
              <a:buFont typeface="Arial" panose="020B0604020202020204" pitchFamily="34" charset="0"/>
              <a:buChar char="•"/>
            </a:pPr>
            <a:r>
              <a:rPr lang="ar-SA" sz="3200" dirty="0" smtClean="0">
                <a:solidFill>
                  <a:srgbClr val="17375E"/>
                </a:solidFill>
                <a:cs typeface="DecoType Naskh Variants" pitchFamily="2" charset="-78"/>
              </a:rPr>
              <a:t>إعادة الأعمال (</a:t>
            </a:r>
            <a:r>
              <a:rPr lang="en-US" sz="3200" dirty="0" smtClean="0">
                <a:solidFill>
                  <a:srgbClr val="17375E"/>
                </a:solidFill>
                <a:cs typeface="DecoType Naskh Variants" pitchFamily="2" charset="-78"/>
              </a:rPr>
              <a:t>Rework</a:t>
            </a:r>
            <a:r>
              <a:rPr lang="ar-SA" sz="3200" dirty="0" smtClean="0">
                <a:solidFill>
                  <a:srgbClr val="17375E"/>
                </a:solidFill>
                <a:cs typeface="DecoType Naskh Variants" pitchFamily="2" charset="-78"/>
              </a:rPr>
              <a:t>) </a:t>
            </a:r>
          </a:p>
          <a:p>
            <a:pPr marL="457200" indent="-457200">
              <a:buFont typeface="Arial" panose="020B0604020202020204" pitchFamily="34" charset="0"/>
              <a:buChar char="•"/>
            </a:pPr>
            <a:r>
              <a:rPr lang="ar-SA" sz="3200" dirty="0" smtClean="0">
                <a:solidFill>
                  <a:srgbClr val="17375E"/>
                </a:solidFill>
                <a:cs typeface="DecoType Naskh Variants" pitchFamily="2" charset="-78"/>
              </a:rPr>
              <a:t>والهدر (</a:t>
            </a:r>
            <a:r>
              <a:rPr lang="en-US" sz="3200" dirty="0">
                <a:solidFill>
                  <a:srgbClr val="17375E"/>
                </a:solidFill>
                <a:cs typeface="DecoType Naskh Variants" pitchFamily="2" charset="-78"/>
              </a:rPr>
              <a:t>Growling</a:t>
            </a:r>
            <a:r>
              <a:rPr lang="ar-SA" sz="3200" dirty="0" smtClean="0">
                <a:solidFill>
                  <a:srgbClr val="17375E"/>
                </a:solidFill>
                <a:cs typeface="DecoType Naskh Variants" pitchFamily="2" charset="-78"/>
              </a:rPr>
              <a:t>) </a:t>
            </a:r>
            <a:r>
              <a:rPr lang="ar-SA" sz="3200" dirty="0">
                <a:solidFill>
                  <a:srgbClr val="17375E"/>
                </a:solidFill>
                <a:cs typeface="DecoType Naskh Variants" pitchFamily="2" charset="-78"/>
              </a:rPr>
              <a:t>في </a:t>
            </a:r>
            <a:r>
              <a:rPr lang="ar-SA" sz="3200" dirty="0" smtClean="0">
                <a:solidFill>
                  <a:srgbClr val="17375E"/>
                </a:solidFill>
                <a:cs typeface="DecoType Naskh Variants" pitchFamily="2" charset="-78"/>
              </a:rPr>
              <a:t>الموارد</a:t>
            </a:r>
          </a:p>
          <a:p>
            <a:pPr marL="457200" indent="-457200">
              <a:buFont typeface="Arial" panose="020B0604020202020204" pitchFamily="34" charset="0"/>
              <a:buChar char="•"/>
            </a:pPr>
            <a:r>
              <a:rPr lang="ar-SA" sz="3200" dirty="0" smtClean="0">
                <a:solidFill>
                  <a:srgbClr val="17375E"/>
                </a:solidFill>
                <a:cs typeface="DecoType Naskh Variants" pitchFamily="2" charset="-78"/>
              </a:rPr>
              <a:t> </a:t>
            </a:r>
            <a:r>
              <a:rPr lang="ar-SA" sz="3200" dirty="0">
                <a:solidFill>
                  <a:srgbClr val="17375E"/>
                </a:solidFill>
                <a:cs typeface="DecoType Naskh Variants" pitchFamily="2" charset="-78"/>
              </a:rPr>
              <a:t>وتضرّر سمعة </a:t>
            </a:r>
            <a:r>
              <a:rPr lang="ar-SA" sz="3200" dirty="0" smtClean="0">
                <a:solidFill>
                  <a:srgbClr val="17375E"/>
                </a:solidFill>
                <a:cs typeface="DecoType Naskh Variants" pitchFamily="2" charset="-78"/>
              </a:rPr>
              <a:t>المؤسسة</a:t>
            </a:r>
          </a:p>
          <a:p>
            <a:pPr marL="457200" indent="-457200">
              <a:buFont typeface="Arial" panose="020B0604020202020204" pitchFamily="34" charset="0"/>
              <a:buChar char="•"/>
            </a:pPr>
            <a:r>
              <a:rPr lang="ar-SA" sz="3200" dirty="0" smtClean="0">
                <a:solidFill>
                  <a:srgbClr val="17375E"/>
                </a:solidFill>
                <a:cs typeface="DecoType Naskh Variants" pitchFamily="2" charset="-78"/>
              </a:rPr>
              <a:t> </a:t>
            </a:r>
            <a:r>
              <a:rPr lang="ar-SA" sz="3200" dirty="0">
                <a:solidFill>
                  <a:srgbClr val="17375E"/>
                </a:solidFill>
                <a:cs typeface="DecoType Naskh Variants" pitchFamily="2" charset="-78"/>
              </a:rPr>
              <a:t>وخسارة الشرائح المستفيدة  </a:t>
            </a:r>
            <a:r>
              <a:rPr lang="ar-SA" sz="3200" dirty="0" smtClean="0">
                <a:solidFill>
                  <a:srgbClr val="17375E"/>
                </a:solidFill>
                <a:cs typeface="DecoType Naskh Variants" pitchFamily="2" charset="-78"/>
              </a:rPr>
              <a:t>...الخ</a:t>
            </a:r>
          </a:p>
          <a:p>
            <a:pPr marL="457200" indent="-457200">
              <a:buFont typeface="Arial" panose="020B0604020202020204" pitchFamily="34" charset="0"/>
              <a:buChar char="•"/>
            </a:pPr>
            <a:endParaRPr lang="ar-SA" sz="3200" dirty="0">
              <a:solidFill>
                <a:srgbClr val="17375E"/>
              </a:solidFill>
              <a:cs typeface="DecoType Naskh Variants" pitchFamily="2" charset="-78"/>
            </a:endParaRPr>
          </a:p>
        </p:txBody>
      </p:sp>
    </p:spTree>
    <p:extLst>
      <p:ext uri="{BB962C8B-B14F-4D97-AF65-F5344CB8AC3E}">
        <p14:creationId xmlns:p14="http://schemas.microsoft.com/office/powerpoint/2010/main" val="3258084992"/>
      </p:ext>
    </p:extLst>
  </p:cSld>
  <p:clrMapOvr>
    <a:masterClrMapping/>
  </p:clrMapOvr>
  <p:transition advClick="0"/>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4" name="مربع نص 3"/>
          <p:cNvSpPr txBox="1"/>
          <p:nvPr/>
        </p:nvSpPr>
        <p:spPr>
          <a:xfrm>
            <a:off x="0" y="0"/>
            <a:ext cx="9144000" cy="1107996"/>
          </a:xfrm>
          <a:prstGeom prst="rect">
            <a:avLst/>
          </a:prstGeom>
          <a:noFill/>
        </p:spPr>
        <p:txBody>
          <a:bodyPr wrap="square" rtlCol="1">
            <a:spAutoFit/>
          </a:bodyPr>
          <a:lstStyle/>
          <a:p>
            <a:pPr algn="ctr"/>
            <a:r>
              <a:rPr lang="ar-SA" sz="6600" dirty="0">
                <a:solidFill>
                  <a:srgbClr val="90B6E4"/>
                </a:solidFill>
                <a:cs typeface="DecoType Naskh Variants" pitchFamily="2" charset="-78"/>
              </a:rPr>
              <a:t>تابع تكاليف الجودة</a:t>
            </a:r>
            <a:endParaRPr lang="en-US" sz="6600" dirty="0">
              <a:solidFill>
                <a:srgbClr val="90B6E4"/>
              </a:solidFill>
              <a:cs typeface="DecoType Naskh Variants" pitchFamily="2" charset="-78"/>
            </a:endParaRPr>
          </a:p>
        </p:txBody>
      </p:sp>
      <p:pic>
        <p:nvPicPr>
          <p:cNvPr id="8"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4953000"/>
            <a:ext cx="1905000" cy="1905000"/>
          </a:xfrm>
          <a:prstGeom prst="rect">
            <a:avLst/>
          </a:prstGeom>
          <a:noFill/>
        </p:spPr>
      </p:pic>
      <p:pic>
        <p:nvPicPr>
          <p:cNvPr id="1028" name="Picture 4" descr="تكلفة الجودة"/>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949" y="1107972"/>
            <a:ext cx="3628562" cy="2076616"/>
          </a:xfrm>
          <a:prstGeom prst="rect">
            <a:avLst/>
          </a:prstGeom>
          <a:noFill/>
          <a:extLst>
            <a:ext uri="{909E8E84-426E-40DD-AFC4-6F175D3DCCD1}">
              <a14:hiddenFill xmlns:a14="http://schemas.microsoft.com/office/drawing/2010/main">
                <a:solidFill>
                  <a:srgbClr val="FFFFFF"/>
                </a:solidFill>
              </a14:hiddenFill>
            </a:ext>
          </a:extLst>
        </p:spPr>
      </p:pic>
      <p:sp>
        <p:nvSpPr>
          <p:cNvPr id="2" name="مربع نص 1"/>
          <p:cNvSpPr txBox="1"/>
          <p:nvPr/>
        </p:nvSpPr>
        <p:spPr>
          <a:xfrm>
            <a:off x="1676400" y="1617452"/>
            <a:ext cx="7254514" cy="4708981"/>
          </a:xfrm>
          <a:prstGeom prst="rect">
            <a:avLst/>
          </a:prstGeom>
          <a:noFill/>
        </p:spPr>
        <p:txBody>
          <a:bodyPr wrap="square" rtlCol="1">
            <a:spAutoFit/>
          </a:bodyPr>
          <a:lstStyle/>
          <a:p>
            <a:pPr marL="457200" indent="-457200">
              <a:buFont typeface="Arial" panose="020B0604020202020204" pitchFamily="34" charset="0"/>
              <a:buChar char="•"/>
            </a:pPr>
            <a:endParaRPr lang="ar-SA" sz="3200" dirty="0">
              <a:solidFill>
                <a:srgbClr val="17375E"/>
              </a:solidFill>
              <a:cs typeface="DecoType Naskh Variants" pitchFamily="2" charset="-78"/>
            </a:endParaRPr>
          </a:p>
          <a:p>
            <a:pPr algn="just"/>
            <a:r>
              <a:rPr lang="ar-SA" sz="3200" dirty="0" smtClean="0">
                <a:solidFill>
                  <a:srgbClr val="17375E"/>
                </a:solidFill>
                <a:cs typeface="DecoType Naskh Variants" pitchFamily="2" charset="-78"/>
              </a:rPr>
              <a:t>غير </a:t>
            </a:r>
            <a:r>
              <a:rPr lang="ar-SA" sz="3200" dirty="0">
                <a:solidFill>
                  <a:srgbClr val="17375E"/>
                </a:solidFill>
                <a:cs typeface="DecoType Naskh Variants" pitchFamily="2" charset="-78"/>
              </a:rPr>
              <a:t>أن تكاليف عدم تطبيق الجودة تفوق بكثير تكاليف الالتزام بالجودة وتطبيق </a:t>
            </a:r>
            <a:r>
              <a:rPr lang="ar-SA" sz="3200" dirty="0" smtClean="0">
                <a:solidFill>
                  <a:srgbClr val="17375E"/>
                </a:solidFill>
                <a:cs typeface="DecoType Naskh Variants" pitchFamily="2" charset="-78"/>
              </a:rPr>
              <a:t>أنظمتها.</a:t>
            </a:r>
          </a:p>
          <a:p>
            <a:pPr algn="just"/>
            <a:r>
              <a:rPr lang="ar-SA" sz="3200" dirty="0" smtClean="0">
                <a:solidFill>
                  <a:srgbClr val="17375E"/>
                </a:solidFill>
                <a:cs typeface="DecoType Naskh Variants" pitchFamily="2" charset="-78"/>
              </a:rPr>
              <a:t>بالإضافة إلى أن </a:t>
            </a:r>
            <a:r>
              <a:rPr lang="ar-SA" sz="3200" dirty="0">
                <a:solidFill>
                  <a:srgbClr val="17375E"/>
                </a:solidFill>
                <a:cs typeface="DecoType Naskh Variants" pitchFamily="2" charset="-78"/>
              </a:rPr>
              <a:t>المردود الناتج عن تطبيق أنظمة إدارة </a:t>
            </a:r>
            <a:r>
              <a:rPr lang="ar-SA" sz="3200" dirty="0" smtClean="0">
                <a:solidFill>
                  <a:srgbClr val="17375E"/>
                </a:solidFill>
                <a:cs typeface="DecoType Naskh Variants" pitchFamily="2" charset="-78"/>
              </a:rPr>
              <a:t>الجودة مثل</a:t>
            </a:r>
          </a:p>
          <a:p>
            <a:pPr marL="457200" indent="-457200" algn="just">
              <a:buFont typeface="Arial" panose="020B0604020202020204" pitchFamily="34" charset="0"/>
              <a:buChar char="•"/>
            </a:pPr>
            <a:r>
              <a:rPr lang="ar-SA" sz="3200" dirty="0" smtClean="0">
                <a:solidFill>
                  <a:srgbClr val="17375E"/>
                </a:solidFill>
                <a:cs typeface="DecoType Naskh Variants" pitchFamily="2" charset="-78"/>
              </a:rPr>
              <a:t> </a:t>
            </a:r>
            <a:r>
              <a:rPr lang="ar-SA" sz="3200" dirty="0">
                <a:solidFill>
                  <a:srgbClr val="17375E"/>
                </a:solidFill>
                <a:cs typeface="DecoType Naskh Variants" pitchFamily="2" charset="-78"/>
              </a:rPr>
              <a:t>كسب مستفيدين ومساهمين </a:t>
            </a:r>
            <a:r>
              <a:rPr lang="ar-SA" sz="3200" dirty="0" smtClean="0">
                <a:solidFill>
                  <a:srgbClr val="17375E"/>
                </a:solidFill>
                <a:cs typeface="DecoType Naskh Variants" pitchFamily="2" charset="-78"/>
              </a:rPr>
              <a:t>جدّد</a:t>
            </a:r>
          </a:p>
          <a:p>
            <a:pPr marL="457200" indent="-457200" algn="just">
              <a:buFont typeface="Arial" panose="020B0604020202020204" pitchFamily="34" charset="0"/>
              <a:buChar char="•"/>
            </a:pPr>
            <a:r>
              <a:rPr lang="ar-SA" sz="3200" dirty="0" smtClean="0">
                <a:solidFill>
                  <a:srgbClr val="17375E"/>
                </a:solidFill>
                <a:cs typeface="DecoType Naskh Variants" pitchFamily="2" charset="-78"/>
              </a:rPr>
              <a:t>وزيادة </a:t>
            </a:r>
            <a:r>
              <a:rPr lang="ar-SA" sz="3200" dirty="0">
                <a:solidFill>
                  <a:srgbClr val="17375E"/>
                </a:solidFill>
                <a:cs typeface="DecoType Naskh Variants" pitchFamily="2" charset="-78"/>
              </a:rPr>
              <a:t>الأرباح والحصة التسويقية </a:t>
            </a:r>
            <a:endParaRPr lang="ar-SA" sz="3200" dirty="0" smtClean="0">
              <a:solidFill>
                <a:srgbClr val="17375E"/>
              </a:solidFill>
              <a:cs typeface="DecoType Naskh Variants" pitchFamily="2" charset="-78"/>
            </a:endParaRPr>
          </a:p>
          <a:p>
            <a:pPr marL="457200" indent="-457200" algn="just">
              <a:buFont typeface="Arial" panose="020B0604020202020204" pitchFamily="34" charset="0"/>
              <a:buChar char="•"/>
            </a:pPr>
            <a:r>
              <a:rPr lang="ar-SA" sz="3200" dirty="0" smtClean="0">
                <a:solidFill>
                  <a:srgbClr val="17375E"/>
                </a:solidFill>
                <a:cs typeface="DecoType Naskh Variants" pitchFamily="2" charset="-78"/>
              </a:rPr>
              <a:t>والسمعة الإيجابية للمؤسسة ومنتجاتها</a:t>
            </a:r>
          </a:p>
          <a:p>
            <a:pPr marL="457200" indent="-457200" algn="just">
              <a:buFont typeface="Arial" panose="020B0604020202020204" pitchFamily="34" charset="0"/>
              <a:buChar char="•"/>
            </a:pPr>
            <a:endParaRPr lang="ar-SA" sz="3200" dirty="0" smtClean="0">
              <a:solidFill>
                <a:srgbClr val="17375E"/>
              </a:solidFill>
              <a:cs typeface="DecoType Naskh Variants" pitchFamily="2" charset="-78"/>
            </a:endParaRPr>
          </a:p>
          <a:p>
            <a:pPr algn="just"/>
            <a:r>
              <a:rPr lang="ar-SA" sz="4000" dirty="0" smtClean="0">
                <a:solidFill>
                  <a:srgbClr val="17375E"/>
                </a:solidFill>
                <a:cs typeface="DecoType Naskh Variants" pitchFamily="2" charset="-78"/>
              </a:rPr>
              <a:t> </a:t>
            </a:r>
            <a:r>
              <a:rPr lang="ar-SA" sz="4400" dirty="0">
                <a:solidFill>
                  <a:srgbClr val="17375E"/>
                </a:solidFill>
                <a:cs typeface="DecoType Naskh Variants" pitchFamily="2" charset="-78"/>
              </a:rPr>
              <a:t>يفوق بكثير تكاليف عدم تطبيق أنظمة الجودة.</a:t>
            </a:r>
          </a:p>
        </p:txBody>
      </p:sp>
    </p:spTree>
    <p:extLst>
      <p:ext uri="{BB962C8B-B14F-4D97-AF65-F5344CB8AC3E}">
        <p14:creationId xmlns:p14="http://schemas.microsoft.com/office/powerpoint/2010/main" val="4215466923"/>
      </p:ext>
    </p:extLst>
  </p:cSld>
  <p:clrMapOvr>
    <a:masterClrMapping/>
  </p:clrMapOvr>
  <p:transition advClick="0"/>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4" name="مربع نص 3"/>
          <p:cNvSpPr txBox="1"/>
          <p:nvPr/>
        </p:nvSpPr>
        <p:spPr>
          <a:xfrm>
            <a:off x="0" y="0"/>
            <a:ext cx="9144000" cy="1107996"/>
          </a:xfrm>
          <a:prstGeom prst="rect">
            <a:avLst/>
          </a:prstGeom>
          <a:noFill/>
        </p:spPr>
        <p:txBody>
          <a:bodyPr wrap="square" rtlCol="1">
            <a:spAutoFit/>
          </a:bodyPr>
          <a:lstStyle/>
          <a:p>
            <a:pPr algn="ctr"/>
            <a:r>
              <a:rPr lang="ar-SA" sz="6600" dirty="0">
                <a:solidFill>
                  <a:srgbClr val="90B6E4"/>
                </a:solidFill>
                <a:cs typeface="DecoType Naskh Variants" pitchFamily="2" charset="-78"/>
              </a:rPr>
              <a:t>تابع تكاليف الجودة</a:t>
            </a:r>
            <a:endParaRPr lang="en-US" sz="6600" dirty="0">
              <a:solidFill>
                <a:srgbClr val="90B6E4"/>
              </a:solidFill>
              <a:cs typeface="DecoType Naskh Variants" pitchFamily="2" charset="-78"/>
            </a:endParaRPr>
          </a:p>
        </p:txBody>
      </p:sp>
      <p:pic>
        <p:nvPicPr>
          <p:cNvPr id="8"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4953000"/>
            <a:ext cx="1905000" cy="1905000"/>
          </a:xfrm>
          <a:prstGeom prst="rect">
            <a:avLst/>
          </a:prstGeom>
          <a:noFill/>
        </p:spPr>
      </p:pic>
      <p:pic>
        <p:nvPicPr>
          <p:cNvPr id="1028" name="Picture 4" descr="تكلفة الجودة"/>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949" y="1107972"/>
            <a:ext cx="3628562" cy="207661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0009"/>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9600" y="1200008"/>
            <a:ext cx="8216518"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6316750"/>
      </p:ext>
    </p:extLst>
  </p:cSld>
  <p:clrMapOvr>
    <a:masterClrMapping/>
  </p:clrMapOvr>
  <p:transition advClick="0"/>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pic>
        <p:nvPicPr>
          <p:cNvPr id="8"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4953000"/>
            <a:ext cx="1905000" cy="1905000"/>
          </a:xfrm>
          <a:prstGeom prst="rect">
            <a:avLst/>
          </a:prstGeom>
          <a:noFill/>
        </p:spPr>
      </p:pic>
      <p:sp>
        <p:nvSpPr>
          <p:cNvPr id="6" name="مربع نص 5"/>
          <p:cNvSpPr txBox="1"/>
          <p:nvPr/>
        </p:nvSpPr>
        <p:spPr>
          <a:xfrm>
            <a:off x="0" y="3048000"/>
            <a:ext cx="9144000" cy="1323439"/>
          </a:xfrm>
          <a:prstGeom prst="rect">
            <a:avLst/>
          </a:prstGeom>
          <a:noFill/>
        </p:spPr>
        <p:txBody>
          <a:bodyPr wrap="square" rtlCol="1">
            <a:spAutoFit/>
          </a:bodyPr>
          <a:lstStyle/>
          <a:p>
            <a:pPr algn="ctr"/>
            <a:r>
              <a:rPr lang="ar-SA" sz="8000" dirty="0">
                <a:solidFill>
                  <a:srgbClr val="17375E"/>
                </a:solidFill>
                <a:cs typeface="DecoType Naskh Variants" pitchFamily="2" charset="-78"/>
              </a:rPr>
              <a:t>أدوات </a:t>
            </a:r>
            <a:r>
              <a:rPr lang="ar-SA" sz="8000" dirty="0" smtClean="0">
                <a:solidFill>
                  <a:srgbClr val="17375E"/>
                </a:solidFill>
                <a:cs typeface="DecoType Naskh Variants" pitchFamily="2" charset="-78"/>
              </a:rPr>
              <a:t>إدارة </a:t>
            </a:r>
            <a:r>
              <a:rPr lang="ar-SA" sz="8000" dirty="0">
                <a:solidFill>
                  <a:srgbClr val="17375E"/>
                </a:solidFill>
                <a:cs typeface="DecoType Naskh Variants" pitchFamily="2" charset="-78"/>
              </a:rPr>
              <a:t>الجودة الشاملة </a:t>
            </a:r>
            <a:endParaRPr lang="ar-SA" sz="8000" dirty="0" smtClean="0">
              <a:solidFill>
                <a:srgbClr val="17375E"/>
              </a:solidFill>
              <a:cs typeface="DecoType Naskh Variants" pitchFamily="2" charset="-78"/>
            </a:endParaRPr>
          </a:p>
        </p:txBody>
      </p:sp>
    </p:spTree>
    <p:extLst>
      <p:ext uri="{BB962C8B-B14F-4D97-AF65-F5344CB8AC3E}">
        <p14:creationId xmlns:p14="http://schemas.microsoft.com/office/powerpoint/2010/main" val="4038928805"/>
      </p:ext>
    </p:extLst>
  </p:cSld>
  <p:clrMapOvr>
    <a:masterClrMapping/>
  </p:clrMapOvr>
  <p:transition advClick="0"/>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13447"/>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pic>
        <p:nvPicPr>
          <p:cNvPr id="8"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4953000"/>
            <a:ext cx="1905000" cy="1905000"/>
          </a:xfrm>
          <a:prstGeom prst="rect">
            <a:avLst/>
          </a:prstGeom>
          <a:noFill/>
        </p:spPr>
      </p:pic>
      <p:sp>
        <p:nvSpPr>
          <p:cNvPr id="2" name="مربع نص 1"/>
          <p:cNvSpPr txBox="1"/>
          <p:nvPr/>
        </p:nvSpPr>
        <p:spPr>
          <a:xfrm>
            <a:off x="4354" y="1676400"/>
            <a:ext cx="9139646" cy="4308872"/>
          </a:xfrm>
          <a:prstGeom prst="rect">
            <a:avLst/>
          </a:prstGeom>
          <a:noFill/>
        </p:spPr>
        <p:txBody>
          <a:bodyPr wrap="square" rtlCol="1">
            <a:spAutoFit/>
          </a:bodyPr>
          <a:lstStyle/>
          <a:p>
            <a:pPr algn="just"/>
            <a:r>
              <a:rPr lang="ar-SA" sz="3200" dirty="0" smtClean="0">
                <a:solidFill>
                  <a:srgbClr val="17375E"/>
                </a:solidFill>
                <a:cs typeface="DecoType Naskh Variants" pitchFamily="2" charset="-78"/>
              </a:rPr>
              <a:t>أدوات </a:t>
            </a:r>
            <a:r>
              <a:rPr lang="ar-SA" sz="3200" dirty="0">
                <a:solidFill>
                  <a:srgbClr val="17375E"/>
                </a:solidFill>
                <a:cs typeface="DecoType Naskh Variants" pitchFamily="2" charset="-78"/>
              </a:rPr>
              <a:t>إدارة الجودة الشاملة </a:t>
            </a:r>
            <a:r>
              <a:rPr lang="ar-SA" sz="3200" dirty="0" smtClean="0">
                <a:solidFill>
                  <a:srgbClr val="17375E"/>
                </a:solidFill>
                <a:cs typeface="DecoType Naskh Variants" pitchFamily="2" charset="-78"/>
              </a:rPr>
              <a:t>هي </a:t>
            </a:r>
            <a:r>
              <a:rPr lang="ar-SA" sz="3200" dirty="0">
                <a:solidFill>
                  <a:srgbClr val="17375E"/>
                </a:solidFill>
                <a:cs typeface="DecoType Naskh Variants" pitchFamily="2" charset="-78"/>
              </a:rPr>
              <a:t>طرق لجمع البيانات وعرضها (في صورة أشكال بيانية في كثير من الأحيان) لمراقبة التغيير الذي يعبر عن مدى الاختلاف صعوداً أو هبوطاً، أو قرباً أو </a:t>
            </a:r>
            <a:r>
              <a:rPr lang="ar-SA" sz="3200" dirty="0" smtClean="0">
                <a:solidFill>
                  <a:srgbClr val="17375E"/>
                </a:solidFill>
                <a:cs typeface="DecoType Naskh Variants" pitchFamily="2" charset="-78"/>
              </a:rPr>
              <a:t>بعداً </a:t>
            </a:r>
            <a:r>
              <a:rPr lang="ar-SA" sz="3200" dirty="0">
                <a:solidFill>
                  <a:srgbClr val="17375E"/>
                </a:solidFill>
                <a:cs typeface="DecoType Naskh Variants" pitchFamily="2" charset="-78"/>
              </a:rPr>
              <a:t>لهدف أو معيار محدد من قبل</a:t>
            </a:r>
            <a:r>
              <a:rPr lang="ar-SA" sz="3200" dirty="0" smtClean="0">
                <a:solidFill>
                  <a:srgbClr val="17375E"/>
                </a:solidFill>
                <a:cs typeface="DecoType Naskh Variants" pitchFamily="2" charset="-78"/>
              </a:rPr>
              <a:t>.</a:t>
            </a:r>
          </a:p>
          <a:p>
            <a:pPr algn="just"/>
            <a:endParaRPr lang="ar-SA" sz="3200" dirty="0">
              <a:solidFill>
                <a:srgbClr val="17375E"/>
              </a:solidFill>
              <a:cs typeface="DecoType Naskh Variants" pitchFamily="2" charset="-78"/>
            </a:endParaRPr>
          </a:p>
          <a:p>
            <a:pPr algn="just"/>
            <a:r>
              <a:rPr lang="ar-SA" sz="3200" dirty="0" smtClean="0">
                <a:solidFill>
                  <a:srgbClr val="17375E"/>
                </a:solidFill>
                <a:cs typeface="DecoType Naskh Variants" pitchFamily="2" charset="-78"/>
              </a:rPr>
              <a:t> </a:t>
            </a:r>
            <a:r>
              <a:rPr lang="ar-SA" sz="3200" dirty="0">
                <a:solidFill>
                  <a:srgbClr val="17375E"/>
                </a:solidFill>
                <a:cs typeface="DecoType Naskh Variants" pitchFamily="2" charset="-78"/>
              </a:rPr>
              <a:t>وتبسط أدوات إدارة الجودة الشاملة البيانات والمعلومات وتتيح فهمها للإنسان العادي </a:t>
            </a:r>
            <a:r>
              <a:rPr lang="ar-SA" sz="3200" dirty="0" smtClean="0">
                <a:solidFill>
                  <a:srgbClr val="17375E"/>
                </a:solidFill>
                <a:cs typeface="DecoType Naskh Variants" pitchFamily="2" charset="-78"/>
              </a:rPr>
              <a:t>المتمتّع </a:t>
            </a:r>
            <a:r>
              <a:rPr lang="ar-SA" sz="3200" dirty="0">
                <a:solidFill>
                  <a:srgbClr val="17375E"/>
                </a:solidFill>
                <a:cs typeface="DecoType Naskh Variants" pitchFamily="2" charset="-78"/>
              </a:rPr>
              <a:t>بشيء من الخبرة والتدريب، كما تستطيع هذه الأدوات تقديم صورة واضحة عن سير العمل في المؤسسة؛ لكي تقوم </a:t>
            </a:r>
            <a:r>
              <a:rPr lang="ar-SA" sz="3200" dirty="0" smtClean="0">
                <a:solidFill>
                  <a:srgbClr val="17375E"/>
                </a:solidFill>
                <a:cs typeface="DecoType Naskh Variants" pitchFamily="2" charset="-78"/>
              </a:rPr>
              <a:t>إدارة المؤسسة  </a:t>
            </a:r>
            <a:r>
              <a:rPr lang="ar-SA" sz="3200" dirty="0">
                <a:solidFill>
                  <a:srgbClr val="17375E"/>
                </a:solidFill>
                <a:cs typeface="DecoType Naskh Variants" pitchFamily="2" charset="-78"/>
              </a:rPr>
              <a:t>بتفسير التغيير الحادث وتحليله باستخدام عناصر إدارة الجودة الشاملة الأخرى.</a:t>
            </a:r>
            <a:endParaRPr lang="en-US" sz="3200" dirty="0">
              <a:solidFill>
                <a:srgbClr val="17375E"/>
              </a:solidFill>
              <a:cs typeface="DecoType Naskh Variants" pitchFamily="2" charset="-78"/>
            </a:endParaRPr>
          </a:p>
          <a:p>
            <a:endParaRPr lang="ar-SA" dirty="0"/>
          </a:p>
        </p:txBody>
      </p:sp>
      <p:sp>
        <p:nvSpPr>
          <p:cNvPr id="7" name="مربع نص 6"/>
          <p:cNvSpPr txBox="1"/>
          <p:nvPr/>
        </p:nvSpPr>
        <p:spPr>
          <a:xfrm>
            <a:off x="0" y="159255"/>
            <a:ext cx="9144000" cy="1107996"/>
          </a:xfrm>
          <a:prstGeom prst="rect">
            <a:avLst/>
          </a:prstGeom>
          <a:noFill/>
        </p:spPr>
        <p:txBody>
          <a:bodyPr wrap="square" rtlCol="1">
            <a:spAutoFit/>
          </a:bodyPr>
          <a:lstStyle/>
          <a:p>
            <a:pPr algn="ctr"/>
            <a:r>
              <a:rPr lang="ar-SA" sz="6600" dirty="0">
                <a:solidFill>
                  <a:srgbClr val="17375E"/>
                </a:solidFill>
                <a:cs typeface="DecoType Naskh Variants" pitchFamily="2" charset="-78"/>
              </a:rPr>
              <a:t>أدوات </a:t>
            </a:r>
            <a:r>
              <a:rPr lang="ar-SA" sz="6600" dirty="0" smtClean="0">
                <a:solidFill>
                  <a:srgbClr val="17375E"/>
                </a:solidFill>
                <a:cs typeface="DecoType Naskh Variants" pitchFamily="2" charset="-78"/>
              </a:rPr>
              <a:t>إدارة </a:t>
            </a:r>
            <a:r>
              <a:rPr lang="ar-SA" sz="6600" dirty="0">
                <a:solidFill>
                  <a:srgbClr val="17375E"/>
                </a:solidFill>
                <a:cs typeface="DecoType Naskh Variants" pitchFamily="2" charset="-78"/>
              </a:rPr>
              <a:t>الجودة الشاملة </a:t>
            </a:r>
            <a:endParaRPr lang="ar-SA" sz="6600" dirty="0" smtClean="0">
              <a:solidFill>
                <a:srgbClr val="17375E"/>
              </a:solidFill>
              <a:cs typeface="DecoType Naskh Variants" pitchFamily="2" charset="-78"/>
            </a:endParaRPr>
          </a:p>
        </p:txBody>
      </p:sp>
    </p:spTree>
    <p:extLst>
      <p:ext uri="{BB962C8B-B14F-4D97-AF65-F5344CB8AC3E}">
        <p14:creationId xmlns:p14="http://schemas.microsoft.com/office/powerpoint/2010/main" val="694633754"/>
      </p:ext>
    </p:extLst>
  </p:cSld>
  <p:clrMapOvr>
    <a:masterClrMapping/>
  </p:clrMapOvr>
  <p:transition advClick="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مستطيل 8"/>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7" name="مربع نص 6"/>
          <p:cNvSpPr txBox="1"/>
          <p:nvPr/>
        </p:nvSpPr>
        <p:spPr>
          <a:xfrm>
            <a:off x="0" y="152400"/>
            <a:ext cx="8994954" cy="830997"/>
          </a:xfrm>
          <a:prstGeom prst="rect">
            <a:avLst/>
          </a:prstGeom>
          <a:noFill/>
        </p:spPr>
        <p:txBody>
          <a:bodyPr wrap="square" rtlCol="1">
            <a:spAutoFit/>
          </a:bodyPr>
          <a:lstStyle/>
          <a:p>
            <a:r>
              <a:rPr lang="ar-SA" sz="4800" dirty="0" smtClean="0">
                <a:solidFill>
                  <a:srgbClr val="17375E"/>
                </a:solidFill>
                <a:cs typeface="DecoType Naskh Variants" pitchFamily="2" charset="-78"/>
              </a:rPr>
              <a:t>الجودة                                                                                       </a:t>
            </a:r>
            <a:r>
              <a:rPr lang="en-US" sz="4800" i="1" dirty="0" smtClean="0">
                <a:solidFill>
                  <a:srgbClr val="17375E"/>
                </a:solidFill>
                <a:latin typeface="Gabriola" pitchFamily="82" charset="0"/>
              </a:rPr>
              <a:t>Quality</a:t>
            </a:r>
            <a:endParaRPr lang="ar-SA" sz="4500" dirty="0" smtClean="0">
              <a:solidFill>
                <a:srgbClr val="17375E"/>
              </a:solidFill>
              <a:cs typeface="DecoType Naskh Variants" pitchFamily="2" charset="-78"/>
            </a:endParaRPr>
          </a:p>
        </p:txBody>
      </p:sp>
      <p:sp>
        <p:nvSpPr>
          <p:cNvPr id="8" name="مربع نص 7"/>
          <p:cNvSpPr txBox="1"/>
          <p:nvPr/>
        </p:nvSpPr>
        <p:spPr>
          <a:xfrm>
            <a:off x="-1" y="911453"/>
            <a:ext cx="9050411" cy="5032147"/>
          </a:xfrm>
          <a:prstGeom prst="rect">
            <a:avLst/>
          </a:prstGeom>
          <a:noFill/>
        </p:spPr>
        <p:txBody>
          <a:bodyPr wrap="square" rtlCol="1">
            <a:spAutoFit/>
          </a:bodyPr>
          <a:lstStyle/>
          <a:p>
            <a:pPr algn="r" rtl="1"/>
            <a:r>
              <a:rPr lang="ar-SA" sz="4500" dirty="0" smtClean="0">
                <a:solidFill>
                  <a:srgbClr val="17375E"/>
                </a:solidFill>
                <a:cs typeface="DecoType Naskh Variants" pitchFamily="2" charset="-78"/>
              </a:rPr>
              <a:t>المواصفة الدولية</a:t>
            </a:r>
          </a:p>
          <a:p>
            <a:pPr algn="ctr"/>
            <a:r>
              <a:rPr lang="en-US" sz="4500" dirty="0" smtClean="0">
                <a:solidFill>
                  <a:srgbClr val="17375E"/>
                </a:solidFill>
                <a:cs typeface="DecoType Naskh Variants" pitchFamily="2" charset="-78"/>
              </a:rPr>
              <a:t>ISO 8402:1994</a:t>
            </a:r>
            <a:endParaRPr lang="ar-SA" sz="4500" dirty="0" smtClean="0">
              <a:solidFill>
                <a:srgbClr val="17375E"/>
              </a:solidFill>
              <a:cs typeface="DecoType Naskh Variants" pitchFamily="2" charset="-78"/>
            </a:endParaRPr>
          </a:p>
          <a:p>
            <a:pPr algn="ctr"/>
            <a:r>
              <a:rPr lang="en-US" sz="4800" i="1" dirty="0" smtClean="0">
                <a:solidFill>
                  <a:srgbClr val="17375E"/>
                </a:solidFill>
                <a:latin typeface="Gabriola" pitchFamily="82" charset="0"/>
              </a:rPr>
              <a:t>Quality management and quality assurance – Vocabulary</a:t>
            </a:r>
            <a:r>
              <a:rPr lang="ar-SA" sz="4500" dirty="0" smtClean="0">
                <a:solidFill>
                  <a:srgbClr val="17375E"/>
                </a:solidFill>
                <a:cs typeface="DecoType Naskh Variants" pitchFamily="2" charset="-78"/>
              </a:rPr>
              <a:t>  </a:t>
            </a:r>
          </a:p>
          <a:p>
            <a:r>
              <a:rPr lang="ar-SA" sz="4500" dirty="0" smtClean="0">
                <a:solidFill>
                  <a:srgbClr val="17375E"/>
                </a:solidFill>
                <a:cs typeface="DecoType Naskh Variants" pitchFamily="2" charset="-78"/>
              </a:rPr>
              <a:t>تحدّد الجودة على أنها :</a:t>
            </a:r>
          </a:p>
          <a:p>
            <a:pPr algn="r" rtl="1"/>
            <a:r>
              <a:rPr lang="ar-SA" sz="4500" dirty="0" smtClean="0">
                <a:solidFill>
                  <a:srgbClr val="17375E"/>
                </a:solidFill>
                <a:cs typeface="DecoType Naskh Variants" pitchFamily="2" charset="-78"/>
              </a:rPr>
              <a:t> "مجمل السمات والخصائص لمنتج أو الخدمة التي تجعله قادراً على </a:t>
            </a:r>
          </a:p>
          <a:p>
            <a:pPr algn="r" rtl="1"/>
            <a:r>
              <a:rPr lang="ar-SA" sz="4500" dirty="0" smtClean="0">
                <a:solidFill>
                  <a:srgbClr val="17375E"/>
                </a:solidFill>
                <a:cs typeface="DecoType Naskh Variants" pitchFamily="2" charset="-78"/>
              </a:rPr>
              <a:t>تلبية الاحتياجات المذكورة صراحة أو المضمنة".</a:t>
            </a:r>
          </a:p>
        </p:txBody>
      </p:sp>
      <p:sp>
        <p:nvSpPr>
          <p:cNvPr id="10" name="مربع نص 9"/>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pic>
        <p:nvPicPr>
          <p:cNvPr id="6"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4953000"/>
            <a:ext cx="1905000" cy="1905000"/>
          </a:xfrm>
          <a:prstGeom prst="rect">
            <a:avLst/>
          </a:prstGeom>
          <a:noFill/>
        </p:spPr>
      </p:pic>
    </p:spTree>
  </p:cSld>
  <p:clrMapOvr>
    <a:masterClrMapping/>
  </p:clrMapOvr>
  <p:transition advClick="0"/>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13447"/>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pic>
        <p:nvPicPr>
          <p:cNvPr id="8"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4953000"/>
            <a:ext cx="1905000" cy="1905000"/>
          </a:xfrm>
          <a:prstGeom prst="rect">
            <a:avLst/>
          </a:prstGeom>
          <a:noFill/>
        </p:spPr>
      </p:pic>
      <p:sp>
        <p:nvSpPr>
          <p:cNvPr id="2" name="مربع نص 1"/>
          <p:cNvSpPr txBox="1"/>
          <p:nvPr/>
        </p:nvSpPr>
        <p:spPr>
          <a:xfrm>
            <a:off x="0" y="2657617"/>
            <a:ext cx="9144000" cy="1569660"/>
          </a:xfrm>
          <a:prstGeom prst="rect">
            <a:avLst/>
          </a:prstGeom>
          <a:noFill/>
        </p:spPr>
        <p:txBody>
          <a:bodyPr wrap="square" rtlCol="1">
            <a:spAutoFit/>
          </a:bodyPr>
          <a:lstStyle/>
          <a:p>
            <a:pPr algn="just"/>
            <a:r>
              <a:rPr lang="ar-SA" sz="3200" dirty="0" smtClean="0">
                <a:solidFill>
                  <a:srgbClr val="17375E"/>
                </a:solidFill>
                <a:cs typeface="DecoType Naskh Variants" pitchFamily="2" charset="-78"/>
              </a:rPr>
              <a:t>والهدف </a:t>
            </a:r>
            <a:r>
              <a:rPr lang="ar-SA" sz="3200" dirty="0">
                <a:solidFill>
                  <a:srgbClr val="17375E"/>
                </a:solidFill>
                <a:cs typeface="DecoType Naskh Variants" pitchFamily="2" charset="-78"/>
              </a:rPr>
              <a:t>الأساس من تطبيق </a:t>
            </a:r>
            <a:r>
              <a:rPr lang="ar-SA" sz="3200" dirty="0" smtClean="0">
                <a:solidFill>
                  <a:srgbClr val="17375E"/>
                </a:solidFill>
                <a:cs typeface="DecoType Naskh Variants" pitchFamily="2" charset="-78"/>
              </a:rPr>
              <a:t>أدوات الجودة </a:t>
            </a:r>
            <a:r>
              <a:rPr lang="ar-SA" sz="3200" dirty="0">
                <a:solidFill>
                  <a:srgbClr val="17375E"/>
                </a:solidFill>
                <a:cs typeface="DecoType Naskh Variants" pitchFamily="2" charset="-78"/>
              </a:rPr>
              <a:t>هو منع خروج أي منتج نهائي </a:t>
            </a:r>
            <a:r>
              <a:rPr lang="ar-SA" sz="3200" dirty="0" smtClean="0">
                <a:solidFill>
                  <a:srgbClr val="17375E"/>
                </a:solidFill>
                <a:cs typeface="DecoType Naskh Variants" pitchFamily="2" charset="-78"/>
              </a:rPr>
              <a:t>غير مطابق للمتطلبات وتقليلها إلى </a:t>
            </a:r>
            <a:r>
              <a:rPr lang="ar-SA" sz="3200" dirty="0">
                <a:solidFill>
                  <a:srgbClr val="17375E"/>
                </a:solidFill>
                <a:cs typeface="DecoType Naskh Variants" pitchFamily="2" charset="-78"/>
              </a:rPr>
              <a:t>أدنى ما يمكن وصولًا الى العيب الصفري </a:t>
            </a:r>
            <a:r>
              <a:rPr lang="en-US" sz="3200" dirty="0" smtClean="0">
                <a:solidFill>
                  <a:srgbClr val="17375E"/>
                </a:solidFill>
                <a:cs typeface="DecoType Naskh Variants" pitchFamily="2" charset="-78"/>
              </a:rPr>
              <a:t>(</a:t>
            </a:r>
            <a:r>
              <a:rPr lang="en-US" sz="3200" dirty="0">
                <a:solidFill>
                  <a:srgbClr val="17375E"/>
                </a:solidFill>
                <a:cs typeface="DecoType Naskh Variants" pitchFamily="2" charset="-78"/>
              </a:rPr>
              <a:t>Zero Defect</a:t>
            </a:r>
            <a:r>
              <a:rPr lang="en-US" sz="3200" dirty="0" smtClean="0">
                <a:solidFill>
                  <a:srgbClr val="17375E"/>
                </a:solidFill>
                <a:cs typeface="DecoType Naskh Variants" pitchFamily="2" charset="-78"/>
              </a:rPr>
              <a:t>) </a:t>
            </a:r>
            <a:r>
              <a:rPr lang="ar-SA" sz="3200" dirty="0">
                <a:solidFill>
                  <a:srgbClr val="17375E"/>
                </a:solidFill>
                <a:cs typeface="DecoType Naskh Variants" pitchFamily="2" charset="-78"/>
              </a:rPr>
              <a:t>والذي يعتبر هدف مثالي يصعب الوصول إليه وخصوصًا عند تطبيق نظم الإنتاج </a:t>
            </a:r>
            <a:r>
              <a:rPr lang="ar-SA" sz="3200" dirty="0" smtClean="0">
                <a:solidFill>
                  <a:srgbClr val="17375E"/>
                </a:solidFill>
                <a:cs typeface="DecoType Naskh Variants" pitchFamily="2" charset="-78"/>
              </a:rPr>
              <a:t>التقليدية.</a:t>
            </a:r>
            <a:endParaRPr lang="ar-SA" sz="3200" dirty="0">
              <a:solidFill>
                <a:srgbClr val="17375E"/>
              </a:solidFill>
              <a:cs typeface="DecoType Naskh Variants" pitchFamily="2" charset="-78"/>
            </a:endParaRPr>
          </a:p>
        </p:txBody>
      </p:sp>
      <p:sp>
        <p:nvSpPr>
          <p:cNvPr id="7" name="مربع نص 6"/>
          <p:cNvSpPr txBox="1"/>
          <p:nvPr/>
        </p:nvSpPr>
        <p:spPr>
          <a:xfrm>
            <a:off x="0" y="159255"/>
            <a:ext cx="9144000" cy="1107996"/>
          </a:xfrm>
          <a:prstGeom prst="rect">
            <a:avLst/>
          </a:prstGeom>
          <a:noFill/>
        </p:spPr>
        <p:txBody>
          <a:bodyPr wrap="square" rtlCol="1">
            <a:spAutoFit/>
          </a:bodyPr>
          <a:lstStyle/>
          <a:p>
            <a:pPr algn="ctr"/>
            <a:r>
              <a:rPr lang="ar-SA" sz="6600" dirty="0" smtClean="0">
                <a:solidFill>
                  <a:srgbClr val="AFCAEB"/>
                </a:solidFill>
                <a:cs typeface="DecoType Naskh Variants" pitchFamily="2" charset="-78"/>
              </a:rPr>
              <a:t>تابع أدوات إدارة </a:t>
            </a:r>
            <a:r>
              <a:rPr lang="ar-SA" sz="6600" dirty="0">
                <a:solidFill>
                  <a:srgbClr val="AFCAEB"/>
                </a:solidFill>
                <a:cs typeface="DecoType Naskh Variants" pitchFamily="2" charset="-78"/>
              </a:rPr>
              <a:t>الجودة الشاملة </a:t>
            </a:r>
            <a:endParaRPr lang="ar-SA" sz="6600" dirty="0" smtClean="0">
              <a:solidFill>
                <a:srgbClr val="AFCAEB"/>
              </a:solidFill>
              <a:cs typeface="DecoType Naskh Variants" pitchFamily="2" charset="-78"/>
            </a:endParaRPr>
          </a:p>
        </p:txBody>
      </p:sp>
    </p:spTree>
    <p:extLst>
      <p:ext uri="{BB962C8B-B14F-4D97-AF65-F5344CB8AC3E}">
        <p14:creationId xmlns:p14="http://schemas.microsoft.com/office/powerpoint/2010/main" val="2328581313"/>
      </p:ext>
    </p:extLst>
  </p:cSld>
  <p:clrMapOvr>
    <a:masterClrMapping/>
  </p:clrMapOvr>
  <p:transition advClick="0"/>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bwMode="auto">
          <a:xfrm>
            <a:off x="-6531"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endParaRPr lang="en-US" b="1" dirty="0" smtClean="0"/>
          </a:p>
        </p:txBody>
      </p:sp>
      <p:sp>
        <p:nvSpPr>
          <p:cNvPr id="5" name="مربع نص 4"/>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pic>
        <p:nvPicPr>
          <p:cNvPr id="6" name="صورة 5"/>
          <p:cNvPicPr>
            <a:picLocks noChangeAspect="1"/>
          </p:cNvPicPr>
          <p:nvPr/>
        </p:nvPicPr>
        <p:blipFill>
          <a:blip r:embed="rId2"/>
          <a:stretch>
            <a:fillRect/>
          </a:stretch>
        </p:blipFill>
        <p:spPr>
          <a:xfrm>
            <a:off x="212544" y="419100"/>
            <a:ext cx="8705850" cy="6019800"/>
          </a:xfrm>
          <a:prstGeom prst="rect">
            <a:avLst/>
          </a:prstGeom>
        </p:spPr>
      </p:pic>
    </p:spTree>
    <p:extLst>
      <p:ext uri="{BB962C8B-B14F-4D97-AF65-F5344CB8AC3E}">
        <p14:creationId xmlns:p14="http://schemas.microsoft.com/office/powerpoint/2010/main" val="3557114934"/>
      </p:ext>
    </p:extLst>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pic>
        <p:nvPicPr>
          <p:cNvPr id="8"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4953000"/>
            <a:ext cx="1905000" cy="1905000"/>
          </a:xfrm>
          <a:prstGeom prst="rect">
            <a:avLst/>
          </a:prstGeom>
          <a:noFill/>
        </p:spPr>
      </p:pic>
      <p:sp>
        <p:nvSpPr>
          <p:cNvPr id="7" name="مربع نص 6"/>
          <p:cNvSpPr txBox="1"/>
          <p:nvPr/>
        </p:nvSpPr>
        <p:spPr>
          <a:xfrm>
            <a:off x="0" y="4021486"/>
            <a:ext cx="9144000" cy="1323439"/>
          </a:xfrm>
          <a:prstGeom prst="rect">
            <a:avLst/>
          </a:prstGeom>
          <a:noFill/>
        </p:spPr>
        <p:txBody>
          <a:bodyPr wrap="square" rtlCol="1">
            <a:spAutoFit/>
          </a:bodyPr>
          <a:lstStyle/>
          <a:p>
            <a:pPr algn="ctr"/>
            <a:r>
              <a:rPr lang="ar-SA" sz="8000" dirty="0" smtClean="0">
                <a:solidFill>
                  <a:srgbClr val="17375E"/>
                </a:solidFill>
                <a:cs typeface="DecoType Naskh Variants" pitchFamily="2" charset="-78"/>
              </a:rPr>
              <a:t>مخطط تدفّق العملية</a:t>
            </a:r>
          </a:p>
        </p:txBody>
      </p:sp>
      <p:pic>
        <p:nvPicPr>
          <p:cNvPr id="9" name="Picture 2" descr="http://us.123rf.com/400wm/400/400/nasirkhan/nasirkhan1108/nasirkhan110800277/10402473-3d-man-filling-blank-organizational-chart.jpg"/>
          <p:cNvPicPr>
            <a:picLocks noChangeAspect="1" noChangeArrowheads="1"/>
          </p:cNvPicPr>
          <p:nvPr/>
        </p:nvPicPr>
        <p:blipFill>
          <a:blip r:embed="rId4" r:link="rId5">
            <a:clrChange>
              <a:clrFrom>
                <a:srgbClr val="F1F1F1"/>
              </a:clrFrom>
              <a:clrTo>
                <a:srgbClr val="F1F1F1">
                  <a:alpha val="0"/>
                </a:srgbClr>
              </a:clrTo>
            </a:clrChange>
            <a:extLst>
              <a:ext uri="{28A0092B-C50C-407E-A947-70E740481C1C}">
                <a14:useLocalDpi xmlns:a14="http://schemas.microsoft.com/office/drawing/2010/main" val="0"/>
              </a:ext>
            </a:extLst>
          </a:blip>
          <a:srcRect/>
          <a:stretch>
            <a:fillRect/>
          </a:stretch>
        </p:blipFill>
        <p:spPr bwMode="auto">
          <a:xfrm>
            <a:off x="23949" y="152400"/>
            <a:ext cx="4800599" cy="4186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3745841"/>
      </p:ext>
    </p:extLst>
  </p:cSld>
  <p:clrMapOvr>
    <a:masterClrMapping/>
  </p:clrMapOvr>
  <p:transition advClick="0"/>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pic>
        <p:nvPicPr>
          <p:cNvPr id="8"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4953000"/>
            <a:ext cx="1905000" cy="1905000"/>
          </a:xfrm>
          <a:prstGeom prst="rect">
            <a:avLst/>
          </a:prstGeom>
          <a:noFill/>
        </p:spPr>
      </p:pic>
      <p:sp>
        <p:nvSpPr>
          <p:cNvPr id="2" name="مربع نص 1"/>
          <p:cNvSpPr txBox="1"/>
          <p:nvPr/>
        </p:nvSpPr>
        <p:spPr>
          <a:xfrm>
            <a:off x="-13063" y="1143000"/>
            <a:ext cx="9144000" cy="2954655"/>
          </a:xfrm>
          <a:prstGeom prst="rect">
            <a:avLst/>
          </a:prstGeom>
          <a:noFill/>
        </p:spPr>
        <p:txBody>
          <a:bodyPr wrap="square" rtlCol="1">
            <a:spAutoFit/>
          </a:bodyPr>
          <a:lstStyle/>
          <a:p>
            <a:r>
              <a:rPr lang="ar-SA" sz="4000" b="1" dirty="0" smtClean="0">
                <a:solidFill>
                  <a:srgbClr val="17375E"/>
                </a:solidFill>
                <a:cs typeface="DecoType Naskh Variants" pitchFamily="2" charset="-78"/>
              </a:rPr>
              <a:t>مخطط </a:t>
            </a:r>
            <a:r>
              <a:rPr lang="ar-SA" sz="4000" b="1" dirty="0">
                <a:solidFill>
                  <a:srgbClr val="17375E"/>
                </a:solidFill>
                <a:cs typeface="DecoType Naskh Variants" pitchFamily="2" charset="-78"/>
              </a:rPr>
              <a:t>سير </a:t>
            </a:r>
            <a:r>
              <a:rPr lang="ar-SA" sz="4000" b="1" dirty="0" smtClean="0">
                <a:solidFill>
                  <a:srgbClr val="17375E"/>
                </a:solidFill>
                <a:cs typeface="DecoType Naskh Variants" pitchFamily="2" charset="-78"/>
              </a:rPr>
              <a:t>العمليات</a:t>
            </a:r>
          </a:p>
          <a:p>
            <a:endParaRPr lang="ar-SA" sz="3200" dirty="0" smtClean="0">
              <a:solidFill>
                <a:srgbClr val="17375E"/>
              </a:solidFill>
              <a:cs typeface="DecoType Naskh Variants" pitchFamily="2" charset="-78"/>
            </a:endParaRPr>
          </a:p>
          <a:p>
            <a:r>
              <a:rPr lang="ar-SA" sz="3200" dirty="0" smtClean="0">
                <a:solidFill>
                  <a:srgbClr val="17375E"/>
                </a:solidFill>
                <a:cs typeface="DecoType Naskh Variants" pitchFamily="2" charset="-78"/>
              </a:rPr>
              <a:t>تمثيل </a:t>
            </a:r>
            <a:r>
              <a:rPr lang="ar-SA" sz="3200" dirty="0">
                <a:solidFill>
                  <a:srgbClr val="17375E"/>
                </a:solidFill>
                <a:cs typeface="DecoType Naskh Variants" pitchFamily="2" charset="-78"/>
              </a:rPr>
              <a:t>بياني يبين كيف تجري العملية بشكل متسلسل بإظهار الخطوات كل على حدا والخطوط </a:t>
            </a:r>
            <a:r>
              <a:rPr lang="ar-SA" sz="3200" dirty="0" smtClean="0">
                <a:solidFill>
                  <a:srgbClr val="17375E"/>
                </a:solidFill>
                <a:cs typeface="DecoType Naskh Variants" pitchFamily="2" charset="-78"/>
              </a:rPr>
              <a:t>بينها، و </a:t>
            </a:r>
            <a:r>
              <a:rPr lang="ar-SA" sz="3200" dirty="0">
                <a:solidFill>
                  <a:srgbClr val="17375E"/>
                </a:solidFill>
                <a:cs typeface="DecoType Naskh Variants" pitchFamily="2" charset="-78"/>
              </a:rPr>
              <a:t>يظهر أين تبدأ وأين تنتهي العملية وأين تبدأ العملية التي تليها، ويظهر مجموعها </a:t>
            </a:r>
            <a:endParaRPr lang="en-US" sz="3200" dirty="0">
              <a:solidFill>
                <a:srgbClr val="17375E"/>
              </a:solidFill>
              <a:cs typeface="DecoType Naskh Variants" pitchFamily="2" charset="-78"/>
            </a:endParaRPr>
          </a:p>
          <a:p>
            <a:r>
              <a:rPr lang="ar-SA" sz="3200" dirty="0">
                <a:solidFill>
                  <a:srgbClr val="17375E"/>
                </a:solidFill>
                <a:cs typeface="DecoType Naskh Variants" pitchFamily="2" charset="-78"/>
              </a:rPr>
              <a:t>كيف تجري العمليات بالتتابع. </a:t>
            </a:r>
            <a:endParaRPr lang="en-US" sz="3200" dirty="0">
              <a:solidFill>
                <a:srgbClr val="17375E"/>
              </a:solidFill>
              <a:cs typeface="DecoType Naskh Variants" pitchFamily="2" charset="-78"/>
            </a:endParaRPr>
          </a:p>
          <a:p>
            <a:endParaRPr lang="ar-SA" dirty="0"/>
          </a:p>
        </p:txBody>
      </p:sp>
    </p:spTree>
    <p:extLst>
      <p:ext uri="{BB962C8B-B14F-4D97-AF65-F5344CB8AC3E}">
        <p14:creationId xmlns:p14="http://schemas.microsoft.com/office/powerpoint/2010/main" val="327093557"/>
      </p:ext>
    </p:extLst>
  </p:cSld>
  <p:clrMapOvr>
    <a:masterClrMapping/>
  </p:clrMapOvr>
  <p:transition advClick="0"/>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pic>
        <p:nvPicPr>
          <p:cNvPr id="8"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5181600"/>
            <a:ext cx="1676400" cy="1676400"/>
          </a:xfrm>
          <a:prstGeom prst="rect">
            <a:avLst/>
          </a:prstGeom>
          <a:noFill/>
        </p:spPr>
      </p:pic>
      <p:pic>
        <p:nvPicPr>
          <p:cNvPr id="3" name="صورة 2"/>
          <p:cNvPicPr>
            <a:picLocks noChangeAspect="1"/>
          </p:cNvPicPr>
          <p:nvPr/>
        </p:nvPicPr>
        <p:blipFill rotWithShape="1">
          <a:blip r:embed="rId4">
            <a:extLst>
              <a:ext uri="{28A0092B-C50C-407E-A947-70E740481C1C}">
                <a14:useLocalDpi xmlns:a14="http://schemas.microsoft.com/office/drawing/2010/main" val="0"/>
              </a:ext>
            </a:extLst>
          </a:blip>
          <a:srcRect b="20000"/>
          <a:stretch/>
        </p:blipFill>
        <p:spPr>
          <a:xfrm>
            <a:off x="1524000" y="1476"/>
            <a:ext cx="6019800" cy="6808810"/>
          </a:xfrm>
          <a:prstGeom prst="rect">
            <a:avLst/>
          </a:prstGeom>
        </p:spPr>
      </p:pic>
      <p:sp>
        <p:nvSpPr>
          <p:cNvPr id="18" name="مربع نص 17"/>
          <p:cNvSpPr txBox="1"/>
          <p:nvPr/>
        </p:nvSpPr>
        <p:spPr>
          <a:xfrm rot="16200000">
            <a:off x="7118607" y="4889213"/>
            <a:ext cx="3505200" cy="584775"/>
          </a:xfrm>
          <a:prstGeom prst="rect">
            <a:avLst/>
          </a:prstGeom>
          <a:noFill/>
        </p:spPr>
        <p:txBody>
          <a:bodyPr wrap="squar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Tree>
    <p:extLst>
      <p:ext uri="{BB962C8B-B14F-4D97-AF65-F5344CB8AC3E}">
        <p14:creationId xmlns:p14="http://schemas.microsoft.com/office/powerpoint/2010/main" val="2533280236"/>
      </p:ext>
    </p:extLst>
  </p:cSld>
  <p:clrMapOvr>
    <a:masterClrMapping/>
  </p:clrMapOvr>
  <p:transition advClick="0"/>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pic>
        <p:nvPicPr>
          <p:cNvPr id="8"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4953000"/>
            <a:ext cx="1905000" cy="1905000"/>
          </a:xfrm>
          <a:prstGeom prst="rect">
            <a:avLst/>
          </a:prstGeom>
          <a:noFill/>
        </p:spPr>
      </p:pic>
      <p:sp>
        <p:nvSpPr>
          <p:cNvPr id="5" name="مربع نص 4"/>
          <p:cNvSpPr txBox="1"/>
          <p:nvPr/>
        </p:nvSpPr>
        <p:spPr>
          <a:xfrm>
            <a:off x="-8709" y="3512040"/>
            <a:ext cx="9144000" cy="1323439"/>
          </a:xfrm>
          <a:prstGeom prst="rect">
            <a:avLst/>
          </a:prstGeom>
          <a:noFill/>
        </p:spPr>
        <p:txBody>
          <a:bodyPr wrap="square" rtlCol="1">
            <a:spAutoFit/>
          </a:bodyPr>
          <a:lstStyle/>
          <a:p>
            <a:pPr algn="ctr"/>
            <a:r>
              <a:rPr lang="ar-SA" sz="8000" dirty="0" smtClean="0">
                <a:solidFill>
                  <a:srgbClr val="17375E"/>
                </a:solidFill>
                <a:cs typeface="DecoType Naskh Variants" pitchFamily="2" charset="-78"/>
              </a:rPr>
              <a:t>قوائم الاختبار</a:t>
            </a:r>
          </a:p>
        </p:txBody>
      </p:sp>
      <p:pic>
        <p:nvPicPr>
          <p:cNvPr id="6" name="صورة 5"/>
          <p:cNvPicPr>
            <a:picLocks noChangeAspect="1"/>
          </p:cNvPicPr>
          <p:nvPr/>
        </p:nvPicPr>
        <p:blipFill>
          <a:blip r:embed="rId4"/>
          <a:stretch>
            <a:fillRect/>
          </a:stretch>
        </p:blipFill>
        <p:spPr>
          <a:xfrm>
            <a:off x="6122807" y="412286"/>
            <a:ext cx="2590800" cy="2985425"/>
          </a:xfrm>
          <a:prstGeom prst="rect">
            <a:avLst/>
          </a:prstGeom>
        </p:spPr>
      </p:pic>
    </p:spTree>
    <p:extLst>
      <p:ext uri="{BB962C8B-B14F-4D97-AF65-F5344CB8AC3E}">
        <p14:creationId xmlns:p14="http://schemas.microsoft.com/office/powerpoint/2010/main" val="1398526388"/>
      </p:ext>
    </p:extLst>
  </p:cSld>
  <p:clrMapOvr>
    <a:masterClrMapping/>
  </p:clrMapOvr>
  <p:transition advClick="0"/>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13063"/>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pic>
        <p:nvPicPr>
          <p:cNvPr id="8"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4953000"/>
            <a:ext cx="1905000" cy="1905000"/>
          </a:xfrm>
          <a:prstGeom prst="rect">
            <a:avLst/>
          </a:prstGeom>
          <a:noFill/>
        </p:spPr>
      </p:pic>
      <p:sp>
        <p:nvSpPr>
          <p:cNvPr id="3" name="مربع نص 2"/>
          <p:cNvSpPr txBox="1"/>
          <p:nvPr/>
        </p:nvSpPr>
        <p:spPr>
          <a:xfrm>
            <a:off x="-19280" y="1166842"/>
            <a:ext cx="9105441" cy="4524315"/>
          </a:xfrm>
          <a:prstGeom prst="rect">
            <a:avLst/>
          </a:prstGeom>
          <a:noFill/>
        </p:spPr>
        <p:txBody>
          <a:bodyPr wrap="square" rtlCol="1">
            <a:spAutoFit/>
          </a:bodyPr>
          <a:lstStyle/>
          <a:p>
            <a:r>
              <a:rPr lang="ar-SA" sz="3200" dirty="0">
                <a:solidFill>
                  <a:srgbClr val="17375E"/>
                </a:solidFill>
                <a:cs typeface="DecoType Naskh Variants" pitchFamily="2" charset="-78"/>
              </a:rPr>
              <a:t>هي أداة ورقية أو الكترونية تجمع فيها بيانات عمليات مراقبة الإنتاج أو تقديم الخدمات تمكن مراقبي الجودة من تقييم العملية.</a:t>
            </a:r>
          </a:p>
          <a:p>
            <a:endParaRPr lang="ar-SA" sz="3200" dirty="0">
              <a:solidFill>
                <a:srgbClr val="17375E"/>
              </a:solidFill>
              <a:cs typeface="DecoType Naskh Variants" pitchFamily="2" charset="-78"/>
            </a:endParaRPr>
          </a:p>
          <a:p>
            <a:endParaRPr lang="ar-SA" sz="3200" dirty="0">
              <a:solidFill>
                <a:srgbClr val="17375E"/>
              </a:solidFill>
              <a:cs typeface="DecoType Naskh Variants" pitchFamily="2" charset="-78"/>
            </a:endParaRPr>
          </a:p>
          <a:p>
            <a:r>
              <a:rPr lang="ar-SA" sz="3200" dirty="0">
                <a:solidFill>
                  <a:srgbClr val="17375E"/>
                </a:solidFill>
                <a:cs typeface="DecoType Naskh Variants" pitchFamily="2" charset="-78"/>
              </a:rPr>
              <a:t>القائمة التالية تستخدم في مراقبة الجودة حيث يسجل عدد المنتجات المعيبة التي تم جمعها باستخدام هذا النموذج.</a:t>
            </a:r>
          </a:p>
          <a:p>
            <a:endParaRPr lang="ar-SA" sz="3200" dirty="0">
              <a:solidFill>
                <a:srgbClr val="17375E"/>
              </a:solidFill>
              <a:cs typeface="DecoType Naskh Variants" pitchFamily="2" charset="-78"/>
            </a:endParaRPr>
          </a:p>
          <a:p>
            <a:r>
              <a:rPr lang="ar-SA" sz="3200" dirty="0">
                <a:solidFill>
                  <a:srgbClr val="17375E"/>
                </a:solidFill>
                <a:cs typeface="DecoType Naskh Variants" pitchFamily="2" charset="-78"/>
              </a:rPr>
              <a:t>يتم الاحتفاظ بهذه القوائم كسجلات ودليل موثق على اختبار منتجات عملية معينة خلال زمن محدّد</a:t>
            </a:r>
          </a:p>
        </p:txBody>
      </p:sp>
      <p:sp>
        <p:nvSpPr>
          <p:cNvPr id="7" name="مربع نص 6"/>
          <p:cNvSpPr txBox="1"/>
          <p:nvPr/>
        </p:nvSpPr>
        <p:spPr>
          <a:xfrm>
            <a:off x="-76200" y="30480"/>
            <a:ext cx="9144000" cy="1107996"/>
          </a:xfrm>
          <a:prstGeom prst="rect">
            <a:avLst/>
          </a:prstGeom>
          <a:noFill/>
        </p:spPr>
        <p:txBody>
          <a:bodyPr wrap="square" rtlCol="1">
            <a:spAutoFit/>
          </a:bodyPr>
          <a:lstStyle/>
          <a:p>
            <a:pPr algn="ctr"/>
            <a:r>
              <a:rPr lang="ar-SA" sz="6600" dirty="0" smtClean="0">
                <a:solidFill>
                  <a:srgbClr val="17375E"/>
                </a:solidFill>
                <a:cs typeface="DecoType Naskh Variants" pitchFamily="2" charset="-78"/>
              </a:rPr>
              <a:t>قوائم الاختبار</a:t>
            </a:r>
          </a:p>
        </p:txBody>
      </p:sp>
    </p:spTree>
    <p:extLst>
      <p:ext uri="{BB962C8B-B14F-4D97-AF65-F5344CB8AC3E}">
        <p14:creationId xmlns:p14="http://schemas.microsoft.com/office/powerpoint/2010/main" val="1995044414"/>
      </p:ext>
    </p:extLst>
  </p:cSld>
  <p:clrMapOvr>
    <a:masterClrMapping/>
  </p:clrMapOvr>
  <p:transition advClick="0"/>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4354"/>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pic>
        <p:nvPicPr>
          <p:cNvPr id="8"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4953000"/>
            <a:ext cx="1905000" cy="1905000"/>
          </a:xfrm>
          <a:prstGeom prst="rect">
            <a:avLst/>
          </a:prstGeom>
          <a:noFill/>
        </p:spPr>
      </p:pic>
      <p:sp>
        <p:nvSpPr>
          <p:cNvPr id="2" name="مربع نص 1"/>
          <p:cNvSpPr txBox="1"/>
          <p:nvPr/>
        </p:nvSpPr>
        <p:spPr>
          <a:xfrm>
            <a:off x="0" y="2114281"/>
            <a:ext cx="9144000" cy="2554545"/>
          </a:xfrm>
          <a:prstGeom prst="rect">
            <a:avLst/>
          </a:prstGeom>
          <a:noFill/>
        </p:spPr>
        <p:txBody>
          <a:bodyPr wrap="square" rtlCol="1">
            <a:spAutoFit/>
          </a:bodyPr>
          <a:lstStyle/>
          <a:p>
            <a:r>
              <a:rPr lang="ar-SA" sz="3200" dirty="0">
                <a:solidFill>
                  <a:srgbClr val="17375E"/>
                </a:solidFill>
                <a:cs typeface="DecoType Naskh Variants" pitchFamily="2" charset="-78"/>
              </a:rPr>
              <a:t>قوائم الاختبار هي إحدى تقنيات الجودة التي تستعمل لجمع وتسجيل البيانات عن العملية بطريقة منظمة وسلسة</a:t>
            </a:r>
            <a:r>
              <a:rPr lang="ar-SA" sz="3200" dirty="0" smtClean="0">
                <a:solidFill>
                  <a:srgbClr val="17375E"/>
                </a:solidFill>
                <a:cs typeface="DecoType Naskh Variants" pitchFamily="2" charset="-78"/>
              </a:rPr>
              <a:t>.</a:t>
            </a:r>
          </a:p>
          <a:p>
            <a:r>
              <a:rPr lang="ar-SA" sz="3200" dirty="0" smtClean="0">
                <a:solidFill>
                  <a:srgbClr val="17375E"/>
                </a:solidFill>
                <a:cs typeface="DecoType Naskh Variants" pitchFamily="2" charset="-78"/>
              </a:rPr>
              <a:t> </a:t>
            </a:r>
            <a:r>
              <a:rPr lang="ar-SA" sz="3200" dirty="0">
                <a:solidFill>
                  <a:srgbClr val="17375E"/>
                </a:solidFill>
                <a:cs typeface="DecoType Naskh Variants" pitchFamily="2" charset="-78"/>
              </a:rPr>
              <a:t>ويمكن عن طريق جمع البيانات وتنظيمها للفريق القائم على تحسين العملية تحليل هذه البيانات بسهولة </a:t>
            </a:r>
            <a:r>
              <a:rPr lang="ar-SA" sz="3200" dirty="0" smtClean="0">
                <a:solidFill>
                  <a:srgbClr val="17375E"/>
                </a:solidFill>
                <a:cs typeface="DecoType Naskh Variants" pitchFamily="2" charset="-78"/>
              </a:rPr>
              <a:t>ويسر  </a:t>
            </a:r>
            <a:r>
              <a:rPr lang="ar-SA" sz="3200" dirty="0">
                <a:solidFill>
                  <a:srgbClr val="17375E"/>
                </a:solidFill>
                <a:cs typeface="DecoType Naskh Variants" pitchFamily="2" charset="-78"/>
              </a:rPr>
              <a:t>مما يساعد في تحديد المشكلات في العملية وإجراء التحسينات المناسبة لها.</a:t>
            </a:r>
          </a:p>
        </p:txBody>
      </p:sp>
      <p:sp>
        <p:nvSpPr>
          <p:cNvPr id="7" name="مربع نص 6"/>
          <p:cNvSpPr txBox="1"/>
          <p:nvPr/>
        </p:nvSpPr>
        <p:spPr>
          <a:xfrm>
            <a:off x="-76200" y="30480"/>
            <a:ext cx="9144000" cy="1107996"/>
          </a:xfrm>
          <a:prstGeom prst="rect">
            <a:avLst/>
          </a:prstGeom>
          <a:noFill/>
        </p:spPr>
        <p:txBody>
          <a:bodyPr wrap="square" rtlCol="1">
            <a:spAutoFit/>
          </a:bodyPr>
          <a:lstStyle/>
          <a:p>
            <a:pPr algn="ctr"/>
            <a:r>
              <a:rPr lang="ar-SA" sz="6600" dirty="0" smtClean="0">
                <a:solidFill>
                  <a:srgbClr val="AFCAEB"/>
                </a:solidFill>
                <a:cs typeface="DecoType Naskh Variants" pitchFamily="2" charset="-78"/>
              </a:rPr>
              <a:t>تابع قوائم </a:t>
            </a:r>
            <a:r>
              <a:rPr lang="ar-SA" sz="6600" dirty="0">
                <a:solidFill>
                  <a:srgbClr val="AFCAEB"/>
                </a:solidFill>
                <a:cs typeface="DecoType Naskh Variants" pitchFamily="2" charset="-78"/>
              </a:rPr>
              <a:t>الاختبار</a:t>
            </a:r>
          </a:p>
        </p:txBody>
      </p:sp>
    </p:spTree>
    <p:extLst>
      <p:ext uri="{BB962C8B-B14F-4D97-AF65-F5344CB8AC3E}">
        <p14:creationId xmlns:p14="http://schemas.microsoft.com/office/powerpoint/2010/main" val="2071471210"/>
      </p:ext>
    </p:extLst>
  </p:cSld>
  <p:clrMapOvr>
    <a:masterClrMapping/>
  </p:clrMapOvr>
  <p:transition advClick="0"/>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pic>
        <p:nvPicPr>
          <p:cNvPr id="8"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6019800"/>
            <a:ext cx="838200" cy="838200"/>
          </a:xfrm>
          <a:prstGeom prst="rect">
            <a:avLst/>
          </a:prstGeom>
          <a:noFill/>
        </p:spPr>
      </p:pic>
      <p:pic>
        <p:nvPicPr>
          <p:cNvPr id="2" name="صورة 1"/>
          <p:cNvPicPr>
            <a:picLocks noChangeAspect="1"/>
          </p:cNvPicPr>
          <p:nvPr/>
        </p:nvPicPr>
        <p:blipFill>
          <a:blip r:embed="rId4"/>
          <a:stretch>
            <a:fillRect/>
          </a:stretch>
        </p:blipFill>
        <p:spPr>
          <a:xfrm>
            <a:off x="304800" y="622092"/>
            <a:ext cx="8534400" cy="5613816"/>
          </a:xfrm>
          <a:prstGeom prst="rect">
            <a:avLst/>
          </a:prstGeom>
        </p:spPr>
      </p:pic>
    </p:spTree>
    <p:extLst>
      <p:ext uri="{BB962C8B-B14F-4D97-AF65-F5344CB8AC3E}">
        <p14:creationId xmlns:p14="http://schemas.microsoft.com/office/powerpoint/2010/main" val="2689804126"/>
      </p:ext>
    </p:extLst>
  </p:cSld>
  <p:clrMapOvr>
    <a:masterClrMapping/>
  </p:clrMapOvr>
  <p:transition advClick="0"/>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pic>
        <p:nvPicPr>
          <p:cNvPr id="8"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6019800"/>
            <a:ext cx="838200" cy="838200"/>
          </a:xfrm>
          <a:prstGeom prst="rect">
            <a:avLst/>
          </a:prstGeom>
          <a:noFill/>
        </p:spPr>
      </p:pic>
      <p:pic>
        <p:nvPicPr>
          <p:cNvPr id="4" name="صورة 3"/>
          <p:cNvPicPr>
            <a:picLocks noChangeAspect="1"/>
          </p:cNvPicPr>
          <p:nvPr/>
        </p:nvPicPr>
        <p:blipFill>
          <a:blip r:embed="rId4"/>
          <a:stretch>
            <a:fillRect/>
          </a:stretch>
        </p:blipFill>
        <p:spPr>
          <a:xfrm>
            <a:off x="2495550" y="1590675"/>
            <a:ext cx="4152900" cy="3676650"/>
          </a:xfrm>
          <a:prstGeom prst="rect">
            <a:avLst/>
          </a:prstGeom>
        </p:spPr>
      </p:pic>
      <p:sp>
        <p:nvSpPr>
          <p:cNvPr id="9" name="مربع نص 8"/>
          <p:cNvSpPr txBox="1"/>
          <p:nvPr/>
        </p:nvSpPr>
        <p:spPr>
          <a:xfrm>
            <a:off x="-76200" y="30480"/>
            <a:ext cx="9144000" cy="1107996"/>
          </a:xfrm>
          <a:prstGeom prst="rect">
            <a:avLst/>
          </a:prstGeom>
          <a:noFill/>
        </p:spPr>
        <p:txBody>
          <a:bodyPr wrap="square" rtlCol="1">
            <a:spAutoFit/>
          </a:bodyPr>
          <a:lstStyle/>
          <a:p>
            <a:pPr algn="ctr"/>
            <a:r>
              <a:rPr lang="ar-SA" sz="6600" dirty="0">
                <a:solidFill>
                  <a:srgbClr val="17375E"/>
                </a:solidFill>
                <a:cs typeface="DecoType Naskh Variants" pitchFamily="2" charset="-78"/>
              </a:rPr>
              <a:t>التوزيع التكراري</a:t>
            </a:r>
          </a:p>
        </p:txBody>
      </p:sp>
    </p:spTree>
    <p:extLst>
      <p:ext uri="{BB962C8B-B14F-4D97-AF65-F5344CB8AC3E}">
        <p14:creationId xmlns:p14="http://schemas.microsoft.com/office/powerpoint/2010/main" val="2336286029"/>
      </p:ext>
    </p:extLst>
  </p:cSld>
  <p:clrMapOvr>
    <a:masterClrMapping/>
  </p:clrMapOvr>
  <p:transition advClick="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4" name="مربع نص 3"/>
          <p:cNvSpPr txBox="1"/>
          <p:nvPr/>
        </p:nvSpPr>
        <p:spPr>
          <a:xfrm>
            <a:off x="0" y="1828800"/>
            <a:ext cx="9144000" cy="3046988"/>
          </a:xfrm>
          <a:prstGeom prst="rect">
            <a:avLst/>
          </a:prstGeom>
          <a:noFill/>
        </p:spPr>
        <p:txBody>
          <a:bodyPr wrap="square" rtlCol="1">
            <a:spAutoFit/>
          </a:bodyPr>
          <a:lstStyle/>
          <a:p>
            <a:pPr algn="just"/>
            <a:r>
              <a:rPr lang="ar-SA" sz="4800" dirty="0" smtClean="0">
                <a:solidFill>
                  <a:srgbClr val="17375E"/>
                </a:solidFill>
                <a:cs typeface="DecoType Naskh Variants" pitchFamily="2" charset="-78"/>
              </a:rPr>
              <a:t>ونتيجة لما سبق نجد أن مفهوم الجودة يرتبط برضا وتلبية توقعات المستفيدين  وما تعكسه على المنتجات والخدمات المقدّمة وبالتالي يمكن الحكم من وجهة نظر المستفيد على جودة أو رداءة المنتج أو الخدمة .</a:t>
            </a:r>
          </a:p>
        </p:txBody>
      </p:sp>
      <p:pic>
        <p:nvPicPr>
          <p:cNvPr id="5"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4953000"/>
            <a:ext cx="1905000" cy="1905000"/>
          </a:xfrm>
          <a:prstGeom prst="rect">
            <a:avLst/>
          </a:prstGeom>
          <a:noFill/>
        </p:spPr>
      </p:pic>
    </p:spTree>
  </p:cSld>
  <p:clrMapOvr>
    <a:masterClrMapping/>
  </p:clrMapOvr>
  <p:transition advClick="0"/>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8709"/>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pic>
        <p:nvPicPr>
          <p:cNvPr id="8"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6019800"/>
            <a:ext cx="838200" cy="838200"/>
          </a:xfrm>
          <a:prstGeom prst="rect">
            <a:avLst/>
          </a:prstGeom>
          <a:noFill/>
        </p:spPr>
      </p:pic>
      <p:sp>
        <p:nvSpPr>
          <p:cNvPr id="2" name="مربع نص 1"/>
          <p:cNvSpPr txBox="1"/>
          <p:nvPr/>
        </p:nvSpPr>
        <p:spPr>
          <a:xfrm>
            <a:off x="0" y="1316980"/>
            <a:ext cx="9144000" cy="4524315"/>
          </a:xfrm>
          <a:prstGeom prst="rect">
            <a:avLst/>
          </a:prstGeom>
          <a:noFill/>
        </p:spPr>
        <p:txBody>
          <a:bodyPr wrap="square" rtlCol="1">
            <a:spAutoFit/>
          </a:bodyPr>
          <a:lstStyle/>
          <a:p>
            <a:pPr algn="just"/>
            <a:r>
              <a:rPr lang="ar-SA" sz="3200" dirty="0" smtClean="0">
                <a:solidFill>
                  <a:srgbClr val="17375E"/>
                </a:solidFill>
                <a:cs typeface="DecoType Naskh Variants" pitchFamily="2" charset="-78"/>
              </a:rPr>
              <a:t>هو تمثيل بياني للبيانات وعرضها بصورة تعبر عن مدى </a:t>
            </a:r>
            <a:r>
              <a:rPr lang="ar-SA" sz="3200" dirty="0">
                <a:solidFill>
                  <a:srgbClr val="17375E"/>
                </a:solidFill>
                <a:cs typeface="DecoType Naskh Variants" pitchFamily="2" charset="-78"/>
              </a:rPr>
              <a:t>الانحراف عن المواصفات المطلوبة</a:t>
            </a:r>
            <a:r>
              <a:rPr lang="ar-SA" sz="3200" dirty="0" smtClean="0">
                <a:solidFill>
                  <a:srgbClr val="17375E"/>
                </a:solidFill>
                <a:cs typeface="DecoType Naskh Variants" pitchFamily="2" charset="-78"/>
              </a:rPr>
              <a:t>؛ لدراسة </a:t>
            </a:r>
            <a:r>
              <a:rPr lang="ar-SA" sz="3200" dirty="0">
                <a:solidFill>
                  <a:srgbClr val="17375E"/>
                </a:solidFill>
                <a:cs typeface="DecoType Naskh Variants" pitchFamily="2" charset="-78"/>
              </a:rPr>
              <a:t>جودة </a:t>
            </a:r>
            <a:r>
              <a:rPr lang="ar-SA" sz="3200" dirty="0" smtClean="0">
                <a:solidFill>
                  <a:srgbClr val="17375E"/>
                </a:solidFill>
                <a:cs typeface="DecoType Naskh Variants" pitchFamily="2" charset="-78"/>
              </a:rPr>
              <a:t>المخرجات </a:t>
            </a:r>
            <a:r>
              <a:rPr lang="ar-SA" sz="3200" dirty="0">
                <a:solidFill>
                  <a:srgbClr val="17375E"/>
                </a:solidFill>
                <a:cs typeface="DecoType Naskh Variants" pitchFamily="2" charset="-78"/>
              </a:rPr>
              <a:t>أو اكتشاف </a:t>
            </a:r>
            <a:r>
              <a:rPr lang="ar-SA" sz="3200" dirty="0" smtClean="0">
                <a:solidFill>
                  <a:srgbClr val="17375E"/>
                </a:solidFill>
                <a:cs typeface="DecoType Naskh Variants" pitchFamily="2" charset="-78"/>
              </a:rPr>
              <a:t>عيوبها.</a:t>
            </a:r>
          </a:p>
          <a:p>
            <a:pPr algn="just"/>
            <a:r>
              <a:rPr lang="ar-SA" sz="3200" dirty="0" smtClean="0">
                <a:solidFill>
                  <a:srgbClr val="17375E"/>
                </a:solidFill>
                <a:cs typeface="DecoType Naskh Variants" pitchFamily="2" charset="-78"/>
              </a:rPr>
              <a:t> </a:t>
            </a:r>
            <a:r>
              <a:rPr lang="ar-SA" sz="3200" dirty="0">
                <a:solidFill>
                  <a:srgbClr val="17375E"/>
                </a:solidFill>
                <a:cs typeface="DecoType Naskh Variants" pitchFamily="2" charset="-78"/>
              </a:rPr>
              <a:t>وبذلك يمكننا تصنيف البيانات </a:t>
            </a:r>
            <a:r>
              <a:rPr lang="ar-SA" sz="3200" dirty="0" smtClean="0">
                <a:solidFill>
                  <a:srgbClr val="17375E"/>
                </a:solidFill>
                <a:cs typeface="DecoType Naskh Variants" pitchFamily="2" charset="-78"/>
              </a:rPr>
              <a:t>المجمعة </a:t>
            </a:r>
            <a:r>
              <a:rPr lang="ar-SA" sz="3200" dirty="0">
                <a:solidFill>
                  <a:srgbClr val="17375E"/>
                </a:solidFill>
                <a:cs typeface="DecoType Naskh Variants" pitchFamily="2" charset="-78"/>
              </a:rPr>
              <a:t>إلى عدة فئات وحساب تكرارها ومنه يمكن استخلاص معلومات ومؤشرات مهمة عن جودة المنتج أو الخدمة مثل القيمة المتوسطة للبيانات، ومقدار الاختلافات في البيانات وتشتتها والحكم على جودة المخرجات وأداء العملية مقارنة بالمواصفات </a:t>
            </a:r>
            <a:r>
              <a:rPr lang="ar-SA" sz="3200" dirty="0" smtClean="0">
                <a:solidFill>
                  <a:srgbClr val="17375E"/>
                </a:solidFill>
                <a:cs typeface="DecoType Naskh Variants" pitchFamily="2" charset="-78"/>
              </a:rPr>
              <a:t>المحدّدة </a:t>
            </a:r>
            <a:r>
              <a:rPr lang="ar-SA" sz="3200" dirty="0">
                <a:solidFill>
                  <a:srgbClr val="17375E"/>
                </a:solidFill>
                <a:cs typeface="DecoType Naskh Variants" pitchFamily="2" charset="-78"/>
              </a:rPr>
              <a:t>من طرف </a:t>
            </a:r>
            <a:r>
              <a:rPr lang="ar-SA" sz="3200" dirty="0" smtClean="0">
                <a:solidFill>
                  <a:srgbClr val="17375E"/>
                </a:solidFill>
                <a:cs typeface="DecoType Naskh Variants" pitchFamily="2" charset="-78"/>
              </a:rPr>
              <a:t>المستفيد.</a:t>
            </a:r>
          </a:p>
          <a:p>
            <a:pPr algn="just"/>
            <a:r>
              <a:rPr lang="ar-SA" sz="3200" dirty="0" smtClean="0">
                <a:solidFill>
                  <a:srgbClr val="17375E"/>
                </a:solidFill>
                <a:cs typeface="DecoType Naskh Variants" pitchFamily="2" charset="-78"/>
              </a:rPr>
              <a:t> </a:t>
            </a:r>
            <a:r>
              <a:rPr lang="ar-SA" sz="3200" dirty="0">
                <a:solidFill>
                  <a:srgbClr val="17375E"/>
                </a:solidFill>
                <a:cs typeface="DecoType Naskh Variants" pitchFamily="2" charset="-78"/>
              </a:rPr>
              <a:t>ويمكن استخدامها لفهم عملية معقدة من أجل إيجاد العلاقات والترابط بين الأحداث والحصول على فكرة موجزة عن المسار الحرج من العملية والأحداث التي تشارك في المسار الحرج.</a:t>
            </a:r>
          </a:p>
        </p:txBody>
      </p:sp>
      <p:sp>
        <p:nvSpPr>
          <p:cNvPr id="6" name="مربع نص 5"/>
          <p:cNvSpPr txBox="1"/>
          <p:nvPr/>
        </p:nvSpPr>
        <p:spPr>
          <a:xfrm>
            <a:off x="-76200" y="30480"/>
            <a:ext cx="9144000" cy="1107996"/>
          </a:xfrm>
          <a:prstGeom prst="rect">
            <a:avLst/>
          </a:prstGeom>
          <a:noFill/>
        </p:spPr>
        <p:txBody>
          <a:bodyPr wrap="square" rtlCol="1">
            <a:spAutoFit/>
          </a:bodyPr>
          <a:lstStyle/>
          <a:p>
            <a:pPr algn="ctr"/>
            <a:r>
              <a:rPr lang="ar-SA" sz="6600" dirty="0">
                <a:solidFill>
                  <a:srgbClr val="17375E"/>
                </a:solidFill>
                <a:cs typeface="DecoType Naskh Variants" pitchFamily="2" charset="-78"/>
              </a:rPr>
              <a:t>التوزيع التكراري</a:t>
            </a:r>
          </a:p>
        </p:txBody>
      </p:sp>
    </p:spTree>
    <p:extLst>
      <p:ext uri="{BB962C8B-B14F-4D97-AF65-F5344CB8AC3E}">
        <p14:creationId xmlns:p14="http://schemas.microsoft.com/office/powerpoint/2010/main" val="884370076"/>
      </p:ext>
    </p:extLst>
  </p:cSld>
  <p:clrMapOvr>
    <a:masterClrMapping/>
  </p:clrMapOvr>
  <p:transition advClick="0"/>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pic>
        <p:nvPicPr>
          <p:cNvPr id="8"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6019800"/>
            <a:ext cx="838200" cy="838200"/>
          </a:xfrm>
          <a:prstGeom prst="rect">
            <a:avLst/>
          </a:prstGeom>
          <a:noFill/>
        </p:spPr>
      </p:pic>
      <p:pic>
        <p:nvPicPr>
          <p:cNvPr id="5" name="صورة 4"/>
          <p:cNvPicPr>
            <a:picLocks noChangeAspect="1"/>
          </p:cNvPicPr>
          <p:nvPr/>
        </p:nvPicPr>
        <p:blipFill>
          <a:blip r:embed="rId4"/>
          <a:stretch>
            <a:fillRect/>
          </a:stretch>
        </p:blipFill>
        <p:spPr>
          <a:xfrm>
            <a:off x="1143000" y="1199436"/>
            <a:ext cx="6530163" cy="5105400"/>
          </a:xfrm>
          <a:prstGeom prst="rect">
            <a:avLst/>
          </a:prstGeom>
        </p:spPr>
      </p:pic>
      <p:sp>
        <p:nvSpPr>
          <p:cNvPr id="10" name="مربع نص 9"/>
          <p:cNvSpPr txBox="1"/>
          <p:nvPr/>
        </p:nvSpPr>
        <p:spPr>
          <a:xfrm>
            <a:off x="-28303" y="45720"/>
            <a:ext cx="9144000" cy="1107996"/>
          </a:xfrm>
          <a:prstGeom prst="rect">
            <a:avLst/>
          </a:prstGeom>
          <a:noFill/>
        </p:spPr>
        <p:txBody>
          <a:bodyPr wrap="square" rtlCol="1">
            <a:spAutoFit/>
          </a:bodyPr>
          <a:lstStyle/>
          <a:p>
            <a:pPr algn="ctr"/>
            <a:r>
              <a:rPr lang="ar-SA" sz="6600" dirty="0">
                <a:solidFill>
                  <a:srgbClr val="AFCAEB"/>
                </a:solidFill>
                <a:cs typeface="DecoType Naskh Variants" pitchFamily="2" charset="-78"/>
              </a:rPr>
              <a:t>تابع التوزيع التكراري</a:t>
            </a:r>
          </a:p>
        </p:txBody>
      </p:sp>
    </p:spTree>
    <p:extLst>
      <p:ext uri="{BB962C8B-B14F-4D97-AF65-F5344CB8AC3E}">
        <p14:creationId xmlns:p14="http://schemas.microsoft.com/office/powerpoint/2010/main" val="3410435378"/>
      </p:ext>
    </p:extLst>
  </p:cSld>
  <p:clrMapOvr>
    <a:masterClrMapping/>
  </p:clrMapOvr>
  <p:transition advClick="0"/>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pic>
        <p:nvPicPr>
          <p:cNvPr id="8"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6019800"/>
            <a:ext cx="838200" cy="838200"/>
          </a:xfrm>
          <a:prstGeom prst="rect">
            <a:avLst/>
          </a:prstGeom>
          <a:noFill/>
        </p:spPr>
      </p:pic>
      <p:pic>
        <p:nvPicPr>
          <p:cNvPr id="5" name="صورة 4"/>
          <p:cNvPicPr>
            <a:picLocks noChangeAspect="1"/>
          </p:cNvPicPr>
          <p:nvPr/>
        </p:nvPicPr>
        <p:blipFill>
          <a:blip r:embed="rId4"/>
          <a:stretch>
            <a:fillRect/>
          </a:stretch>
        </p:blipFill>
        <p:spPr>
          <a:xfrm>
            <a:off x="527938" y="1236447"/>
            <a:ext cx="8088123" cy="3987249"/>
          </a:xfrm>
          <a:prstGeom prst="rect">
            <a:avLst/>
          </a:prstGeom>
        </p:spPr>
      </p:pic>
      <p:sp>
        <p:nvSpPr>
          <p:cNvPr id="6" name="مربع نص 5"/>
          <p:cNvSpPr txBox="1"/>
          <p:nvPr/>
        </p:nvSpPr>
        <p:spPr>
          <a:xfrm>
            <a:off x="-28303" y="45720"/>
            <a:ext cx="9144000" cy="1107996"/>
          </a:xfrm>
          <a:prstGeom prst="rect">
            <a:avLst/>
          </a:prstGeom>
          <a:noFill/>
        </p:spPr>
        <p:txBody>
          <a:bodyPr wrap="square" rtlCol="1">
            <a:spAutoFit/>
          </a:bodyPr>
          <a:lstStyle/>
          <a:p>
            <a:pPr algn="ctr"/>
            <a:r>
              <a:rPr lang="ar-SA" sz="6600" dirty="0">
                <a:solidFill>
                  <a:srgbClr val="AFCAEB"/>
                </a:solidFill>
                <a:cs typeface="DecoType Naskh Variants" pitchFamily="2" charset="-78"/>
              </a:rPr>
              <a:t>تابع التوزيع التكراري</a:t>
            </a:r>
          </a:p>
        </p:txBody>
      </p:sp>
    </p:spTree>
    <p:extLst>
      <p:ext uri="{BB962C8B-B14F-4D97-AF65-F5344CB8AC3E}">
        <p14:creationId xmlns:p14="http://schemas.microsoft.com/office/powerpoint/2010/main" val="148088395"/>
      </p:ext>
    </p:extLst>
  </p:cSld>
  <p:clrMapOvr>
    <a:masterClrMapping/>
  </p:clrMapOvr>
  <p:transition advClick="0"/>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10886"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pic>
        <p:nvPicPr>
          <p:cNvPr id="8"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6019800"/>
            <a:ext cx="838200" cy="838200"/>
          </a:xfrm>
          <a:prstGeom prst="rect">
            <a:avLst/>
          </a:prstGeom>
          <a:noFill/>
        </p:spPr>
      </p:pic>
      <p:sp>
        <p:nvSpPr>
          <p:cNvPr id="5" name="مربع نص 4"/>
          <p:cNvSpPr txBox="1"/>
          <p:nvPr/>
        </p:nvSpPr>
        <p:spPr>
          <a:xfrm>
            <a:off x="21772" y="2348181"/>
            <a:ext cx="9144000" cy="1323439"/>
          </a:xfrm>
          <a:prstGeom prst="rect">
            <a:avLst/>
          </a:prstGeom>
          <a:noFill/>
        </p:spPr>
        <p:txBody>
          <a:bodyPr wrap="square" rtlCol="1">
            <a:spAutoFit/>
          </a:bodyPr>
          <a:lstStyle/>
          <a:p>
            <a:pPr algn="ctr"/>
            <a:r>
              <a:rPr lang="ar-SA" sz="8000" dirty="0">
                <a:solidFill>
                  <a:srgbClr val="17375E"/>
                </a:solidFill>
                <a:cs typeface="DecoType Naskh Variants" pitchFamily="2" charset="-78"/>
              </a:rPr>
              <a:t>مخطط </a:t>
            </a:r>
            <a:r>
              <a:rPr lang="ar-SA" sz="8000" dirty="0" smtClean="0">
                <a:solidFill>
                  <a:srgbClr val="17375E"/>
                </a:solidFill>
                <a:cs typeface="DecoType Naskh Variants" pitchFamily="2" charset="-78"/>
              </a:rPr>
              <a:t>باريتو</a:t>
            </a:r>
            <a:endParaRPr lang="ar-SA" sz="8000" dirty="0">
              <a:solidFill>
                <a:srgbClr val="17375E"/>
              </a:solidFill>
              <a:cs typeface="DecoType Naskh Variants" pitchFamily="2" charset="-78"/>
            </a:endParaRPr>
          </a:p>
        </p:txBody>
      </p:sp>
    </p:spTree>
    <p:extLst>
      <p:ext uri="{BB962C8B-B14F-4D97-AF65-F5344CB8AC3E}">
        <p14:creationId xmlns:p14="http://schemas.microsoft.com/office/powerpoint/2010/main" val="4047742233"/>
      </p:ext>
    </p:extLst>
  </p:cSld>
  <p:clrMapOvr>
    <a:masterClrMapping/>
  </p:clrMapOvr>
  <p:transition advClick="0"/>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10886"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pic>
        <p:nvPicPr>
          <p:cNvPr id="8"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6019800"/>
            <a:ext cx="838200" cy="838200"/>
          </a:xfrm>
          <a:prstGeom prst="rect">
            <a:avLst/>
          </a:prstGeom>
          <a:noFill/>
        </p:spPr>
      </p:pic>
      <p:pic>
        <p:nvPicPr>
          <p:cNvPr id="1026" name="Picture 2" descr="Mathematical mod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7369" y="1524000"/>
            <a:ext cx="6823905" cy="3124200"/>
          </a:xfrm>
          <a:prstGeom prst="rect">
            <a:avLst/>
          </a:prstGeom>
          <a:noFill/>
          <a:extLst>
            <a:ext uri="{909E8E84-426E-40DD-AFC4-6F175D3DCCD1}">
              <a14:hiddenFill xmlns:a14="http://schemas.microsoft.com/office/drawing/2010/main">
                <a:solidFill>
                  <a:srgbClr val="FFFFFF"/>
                </a:solidFill>
              </a14:hiddenFill>
            </a:ext>
          </a:extLst>
        </p:spPr>
      </p:pic>
      <p:sp>
        <p:nvSpPr>
          <p:cNvPr id="7" name="مربع نص 6"/>
          <p:cNvSpPr txBox="1"/>
          <p:nvPr/>
        </p:nvSpPr>
        <p:spPr>
          <a:xfrm>
            <a:off x="0" y="100281"/>
            <a:ext cx="9144000" cy="1323439"/>
          </a:xfrm>
          <a:prstGeom prst="rect">
            <a:avLst/>
          </a:prstGeom>
          <a:noFill/>
        </p:spPr>
        <p:txBody>
          <a:bodyPr wrap="square" rtlCol="1">
            <a:spAutoFit/>
          </a:bodyPr>
          <a:lstStyle/>
          <a:p>
            <a:pPr algn="ctr"/>
            <a:r>
              <a:rPr lang="ar-SA" sz="8000" dirty="0">
                <a:solidFill>
                  <a:srgbClr val="17375E"/>
                </a:solidFill>
                <a:cs typeface="DecoType Naskh Variants" pitchFamily="2" charset="-78"/>
              </a:rPr>
              <a:t>مخطط </a:t>
            </a:r>
            <a:r>
              <a:rPr lang="ar-SA" sz="8000" dirty="0" smtClean="0">
                <a:solidFill>
                  <a:srgbClr val="17375E"/>
                </a:solidFill>
                <a:cs typeface="DecoType Naskh Variants" pitchFamily="2" charset="-78"/>
              </a:rPr>
              <a:t>باريتو</a:t>
            </a:r>
            <a:endParaRPr lang="ar-SA" sz="8000" dirty="0">
              <a:solidFill>
                <a:srgbClr val="17375E"/>
              </a:solidFill>
              <a:cs typeface="DecoType Naskh Variants" pitchFamily="2" charset="-78"/>
            </a:endParaRPr>
          </a:p>
        </p:txBody>
      </p:sp>
    </p:spTree>
    <p:extLst>
      <p:ext uri="{BB962C8B-B14F-4D97-AF65-F5344CB8AC3E}">
        <p14:creationId xmlns:p14="http://schemas.microsoft.com/office/powerpoint/2010/main" val="2920515185"/>
      </p:ext>
    </p:extLst>
  </p:cSld>
  <p:clrMapOvr>
    <a:masterClrMapping/>
  </p:clrMapOvr>
  <p:transition advClick="0"/>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pic>
        <p:nvPicPr>
          <p:cNvPr id="8"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6019800"/>
            <a:ext cx="838200" cy="838200"/>
          </a:xfrm>
          <a:prstGeom prst="rect">
            <a:avLst/>
          </a:prstGeom>
          <a:noFill/>
        </p:spPr>
      </p:pic>
      <p:sp>
        <p:nvSpPr>
          <p:cNvPr id="2" name="مربع نص 1"/>
          <p:cNvSpPr txBox="1"/>
          <p:nvPr/>
        </p:nvSpPr>
        <p:spPr>
          <a:xfrm>
            <a:off x="0" y="1515912"/>
            <a:ext cx="9144000" cy="5293757"/>
          </a:xfrm>
          <a:prstGeom prst="rect">
            <a:avLst/>
          </a:prstGeom>
          <a:noFill/>
        </p:spPr>
        <p:txBody>
          <a:bodyPr wrap="square" rtlCol="1">
            <a:spAutoFit/>
          </a:bodyPr>
          <a:lstStyle/>
          <a:p>
            <a:r>
              <a:rPr lang="ar-SA" sz="3200" dirty="0" smtClean="0">
                <a:solidFill>
                  <a:srgbClr val="17375E"/>
                </a:solidFill>
                <a:cs typeface="DecoType Naskh Variants" pitchFamily="2" charset="-78"/>
              </a:rPr>
              <a:t>لاحظ </a:t>
            </a:r>
            <a:r>
              <a:rPr lang="ar-SA" sz="3200" dirty="0">
                <a:solidFill>
                  <a:srgbClr val="17375E"/>
                </a:solidFill>
                <a:cs typeface="DecoType Naskh Variants" pitchFamily="2" charset="-78"/>
              </a:rPr>
              <a:t>العالم </a:t>
            </a:r>
            <a:r>
              <a:rPr lang="en-US" sz="3200" dirty="0">
                <a:solidFill>
                  <a:srgbClr val="17375E"/>
                </a:solidFill>
                <a:cs typeface="DecoType Naskh Variants" pitchFamily="2" charset="-78"/>
              </a:rPr>
              <a:t>Vilfredo Pareto</a:t>
            </a:r>
            <a:r>
              <a:rPr lang="ar-SA" sz="3200" dirty="0">
                <a:solidFill>
                  <a:srgbClr val="17375E"/>
                </a:solidFill>
                <a:cs typeface="DecoType Naskh Variants" pitchFamily="2" charset="-78"/>
              </a:rPr>
              <a:t> أن 80% من الأراضي في إيطاليا يمتلكها 20% من </a:t>
            </a:r>
            <a:r>
              <a:rPr lang="ar-SA" sz="3200" dirty="0" smtClean="0">
                <a:solidFill>
                  <a:srgbClr val="17375E"/>
                </a:solidFill>
                <a:cs typeface="DecoType Naskh Variants" pitchFamily="2" charset="-78"/>
              </a:rPr>
              <a:t>السكان.</a:t>
            </a:r>
            <a:endParaRPr lang="ar-SA" sz="3200" dirty="0">
              <a:solidFill>
                <a:srgbClr val="17375E"/>
              </a:solidFill>
              <a:cs typeface="DecoType Naskh Variants" pitchFamily="2" charset="-78"/>
            </a:endParaRPr>
          </a:p>
          <a:p>
            <a:r>
              <a:rPr lang="ar-SA" sz="3200" dirty="0">
                <a:solidFill>
                  <a:srgbClr val="17375E"/>
                </a:solidFill>
                <a:cs typeface="DecoType Naskh Variants" pitchFamily="2" charset="-78"/>
              </a:rPr>
              <a:t> وبناءً عليه تم دراسة هذه الظاهرة وتم ملاحظة أن 80% من النتائج تعود إلى 20% من </a:t>
            </a:r>
            <a:r>
              <a:rPr lang="ar-SA" sz="3200" dirty="0" smtClean="0">
                <a:solidFill>
                  <a:srgbClr val="17375E"/>
                </a:solidFill>
                <a:cs typeface="DecoType Naskh Variants" pitchFamily="2" charset="-78"/>
              </a:rPr>
              <a:t>الأسباب. سمي </a:t>
            </a:r>
            <a:r>
              <a:rPr lang="ar-SA" sz="3200" dirty="0">
                <a:solidFill>
                  <a:srgbClr val="17375E"/>
                </a:solidFill>
                <a:cs typeface="DecoType Naskh Variants" pitchFamily="2" charset="-78"/>
              </a:rPr>
              <a:t>هذا المبدأ بمبدأ </a:t>
            </a:r>
            <a:r>
              <a:rPr lang="en-US" sz="3200" dirty="0">
                <a:solidFill>
                  <a:srgbClr val="17375E"/>
                </a:solidFill>
                <a:cs typeface="DecoType Naskh Variants" pitchFamily="2" charset="-78"/>
              </a:rPr>
              <a:t>Pareto</a:t>
            </a:r>
            <a:r>
              <a:rPr lang="ar-SA" sz="3200" dirty="0" smtClean="0">
                <a:solidFill>
                  <a:srgbClr val="17375E"/>
                </a:solidFill>
                <a:cs typeface="DecoType Naskh Variants" pitchFamily="2" charset="-78"/>
              </a:rPr>
              <a:t>.</a:t>
            </a:r>
            <a:endParaRPr lang="ar-SA" sz="3200" dirty="0">
              <a:solidFill>
                <a:srgbClr val="17375E"/>
              </a:solidFill>
              <a:cs typeface="DecoType Naskh Variants" pitchFamily="2" charset="-78"/>
            </a:endParaRPr>
          </a:p>
          <a:p>
            <a:r>
              <a:rPr lang="ar-SA" sz="3200" dirty="0">
                <a:solidFill>
                  <a:srgbClr val="17375E"/>
                </a:solidFill>
                <a:cs typeface="DecoType Naskh Variants" pitchFamily="2" charset="-78"/>
              </a:rPr>
              <a:t>فمثلاً بناء على هذا المبدأ يمكننا القول </a:t>
            </a:r>
          </a:p>
          <a:p>
            <a:r>
              <a:rPr lang="ar-SA" sz="3200" dirty="0">
                <a:solidFill>
                  <a:srgbClr val="17375E"/>
                </a:solidFill>
                <a:cs typeface="DecoType Naskh Variants" pitchFamily="2" charset="-78"/>
              </a:rPr>
              <a:t>" إن 80% من أرباح الشركات يأتي من 20% من المستفيدين</a:t>
            </a:r>
            <a:r>
              <a:rPr lang="ar-SA" sz="3200" dirty="0" smtClean="0">
                <a:solidFill>
                  <a:srgbClr val="17375E"/>
                </a:solidFill>
                <a:cs typeface="DecoType Naskh Variants" pitchFamily="2" charset="-78"/>
              </a:rPr>
              <a:t>"</a:t>
            </a:r>
          </a:p>
          <a:p>
            <a:r>
              <a:rPr lang="ar-SA" sz="3200" dirty="0" smtClean="0">
                <a:solidFill>
                  <a:srgbClr val="17375E"/>
                </a:solidFill>
                <a:cs typeface="DecoType Naskh Variants" pitchFamily="2" charset="-78"/>
              </a:rPr>
              <a:t>"80% من حالات عدم مطابقة المنتجات</a:t>
            </a:r>
          </a:p>
          <a:p>
            <a:r>
              <a:rPr lang="ar-SA" sz="3200" dirty="0" smtClean="0">
                <a:solidFill>
                  <a:srgbClr val="17375E"/>
                </a:solidFill>
                <a:cs typeface="DecoType Naskh Variants" pitchFamily="2" charset="-78"/>
              </a:rPr>
              <a:t> سببها 20% من إجمالي المشاكل"</a:t>
            </a:r>
          </a:p>
          <a:p>
            <a:r>
              <a:rPr lang="ar-SA" sz="3200" dirty="0" smtClean="0">
                <a:solidFill>
                  <a:srgbClr val="17375E"/>
                </a:solidFill>
                <a:cs typeface="DecoType Naskh Variants" pitchFamily="2" charset="-78"/>
              </a:rPr>
              <a:t>"80% من منجزات الشركات يأتي </a:t>
            </a:r>
          </a:p>
          <a:p>
            <a:r>
              <a:rPr lang="ar-SA" sz="3200" dirty="0" smtClean="0">
                <a:solidFill>
                  <a:srgbClr val="17375E"/>
                </a:solidFill>
                <a:cs typeface="DecoType Naskh Variants" pitchFamily="2" charset="-78"/>
              </a:rPr>
              <a:t>من 20% من العاملين"</a:t>
            </a:r>
            <a:endParaRPr lang="ar-SA" sz="3200" dirty="0">
              <a:solidFill>
                <a:srgbClr val="17375E"/>
              </a:solidFill>
              <a:cs typeface="DecoType Naskh Variants" pitchFamily="2" charset="-78"/>
            </a:endParaRPr>
          </a:p>
          <a:p>
            <a:endParaRPr lang="ar-SA" dirty="0"/>
          </a:p>
        </p:txBody>
      </p:sp>
      <p:pic>
        <p:nvPicPr>
          <p:cNvPr id="13" name="صورة 12"/>
          <p:cNvPicPr>
            <a:picLocks noChangeAspect="1"/>
          </p:cNvPicPr>
          <p:nvPr/>
        </p:nvPicPr>
        <p:blipFill>
          <a:blip r:embed="rId4"/>
          <a:stretch>
            <a:fillRect/>
          </a:stretch>
        </p:blipFill>
        <p:spPr>
          <a:xfrm>
            <a:off x="685800" y="4487746"/>
            <a:ext cx="4131734" cy="2324100"/>
          </a:xfrm>
          <a:prstGeom prst="rect">
            <a:avLst/>
          </a:prstGeom>
        </p:spPr>
      </p:pic>
      <p:sp>
        <p:nvSpPr>
          <p:cNvPr id="7" name="مربع نص 6"/>
          <p:cNvSpPr txBox="1"/>
          <p:nvPr/>
        </p:nvSpPr>
        <p:spPr>
          <a:xfrm>
            <a:off x="0" y="100281"/>
            <a:ext cx="9144000" cy="1107996"/>
          </a:xfrm>
          <a:prstGeom prst="rect">
            <a:avLst/>
          </a:prstGeom>
          <a:noFill/>
        </p:spPr>
        <p:txBody>
          <a:bodyPr wrap="square" rtlCol="1">
            <a:spAutoFit/>
          </a:bodyPr>
          <a:lstStyle/>
          <a:p>
            <a:pPr algn="ctr"/>
            <a:r>
              <a:rPr lang="ar-SA" sz="6600" dirty="0" smtClean="0">
                <a:solidFill>
                  <a:srgbClr val="AFCAEB"/>
                </a:solidFill>
                <a:cs typeface="DecoType Naskh Variants" pitchFamily="2" charset="-78"/>
              </a:rPr>
              <a:t>تابع </a:t>
            </a:r>
            <a:r>
              <a:rPr lang="ar-SA" sz="6600" dirty="0">
                <a:solidFill>
                  <a:srgbClr val="AFCAEB"/>
                </a:solidFill>
                <a:cs typeface="DecoType Naskh Variants" pitchFamily="2" charset="-78"/>
              </a:rPr>
              <a:t>خطط باريتو</a:t>
            </a:r>
          </a:p>
        </p:txBody>
      </p:sp>
    </p:spTree>
    <p:extLst>
      <p:ext uri="{BB962C8B-B14F-4D97-AF65-F5344CB8AC3E}">
        <p14:creationId xmlns:p14="http://schemas.microsoft.com/office/powerpoint/2010/main" val="9257232"/>
      </p:ext>
    </p:extLst>
  </p:cSld>
  <p:clrMapOvr>
    <a:masterClrMapping/>
  </p:clrMapOvr>
  <p:transition advClick="0"/>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pic>
        <p:nvPicPr>
          <p:cNvPr id="8"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6019800"/>
            <a:ext cx="838200" cy="838200"/>
          </a:xfrm>
          <a:prstGeom prst="rect">
            <a:avLst/>
          </a:prstGeom>
          <a:noFill/>
        </p:spPr>
      </p:pic>
      <p:sp>
        <p:nvSpPr>
          <p:cNvPr id="2" name="مربع نص 1"/>
          <p:cNvSpPr txBox="1"/>
          <p:nvPr/>
        </p:nvSpPr>
        <p:spPr>
          <a:xfrm>
            <a:off x="0" y="304800"/>
            <a:ext cx="9144000" cy="1569660"/>
          </a:xfrm>
          <a:prstGeom prst="rect">
            <a:avLst/>
          </a:prstGeom>
          <a:noFill/>
        </p:spPr>
        <p:txBody>
          <a:bodyPr wrap="square" rtlCol="1">
            <a:spAutoFit/>
          </a:bodyPr>
          <a:lstStyle/>
          <a:p>
            <a:r>
              <a:rPr lang="ar-SA" sz="3200" dirty="0">
                <a:solidFill>
                  <a:srgbClr val="17375E"/>
                </a:solidFill>
                <a:cs typeface="DecoType Naskh Variants" pitchFamily="2" charset="-78"/>
              </a:rPr>
              <a:t>مثال</a:t>
            </a:r>
          </a:p>
          <a:p>
            <a:r>
              <a:rPr lang="ar-SA" sz="3200" dirty="0">
                <a:solidFill>
                  <a:srgbClr val="17375E"/>
                </a:solidFill>
                <a:cs typeface="DecoType Naskh Variants" pitchFamily="2" charset="-78"/>
              </a:rPr>
              <a:t>الجدول التالي يبين أن 424 حادث مروري كانت أسبابها تعود </a:t>
            </a:r>
            <a:r>
              <a:rPr lang="ar-SA" sz="3200" dirty="0" smtClean="0">
                <a:solidFill>
                  <a:srgbClr val="17375E"/>
                </a:solidFill>
                <a:cs typeface="DecoType Naskh Variants" pitchFamily="2" charset="-78"/>
              </a:rPr>
              <a:t>إلى السرعة أو بسبب السائق أو بسبب حلة الطقس أو بسبب أعطال طارئة  </a:t>
            </a:r>
            <a:endParaRPr lang="ar-SA" sz="3200" dirty="0">
              <a:solidFill>
                <a:srgbClr val="17375E"/>
              </a:solidFill>
              <a:cs typeface="DecoType Naskh Variants" pitchFamily="2" charset="-78"/>
            </a:endParaRPr>
          </a:p>
        </p:txBody>
      </p:sp>
      <p:graphicFrame>
        <p:nvGraphicFramePr>
          <p:cNvPr id="3" name="جدول 2"/>
          <p:cNvGraphicFramePr>
            <a:graphicFrameLocks noGrp="1"/>
          </p:cNvGraphicFramePr>
          <p:nvPr>
            <p:extLst>
              <p:ext uri="{D42A27DB-BD31-4B8C-83A1-F6EECF244321}">
                <p14:modId xmlns:p14="http://schemas.microsoft.com/office/powerpoint/2010/main" val="1462654899"/>
              </p:ext>
            </p:extLst>
          </p:nvPr>
        </p:nvGraphicFramePr>
        <p:xfrm>
          <a:off x="1600200" y="2153134"/>
          <a:ext cx="6096000" cy="2311400"/>
        </p:xfrm>
        <a:graphic>
          <a:graphicData uri="http://schemas.openxmlformats.org/drawingml/2006/table">
            <a:tbl>
              <a:tblPr rtl="1" firstRow="1" bandRow="1">
                <a:tableStyleId>{5C22544A-7EE6-4342-B048-85BDC9FD1C3A}</a:tableStyleId>
              </a:tblPr>
              <a:tblGrid>
                <a:gridCol w="2477588">
                  <a:extLst>
                    <a:ext uri="{9D8B030D-6E8A-4147-A177-3AD203B41FA5}">
                      <a16:colId xmlns:a16="http://schemas.microsoft.com/office/drawing/2014/main" val="3672276726"/>
                    </a:ext>
                  </a:extLst>
                </a:gridCol>
                <a:gridCol w="2904310">
                  <a:extLst>
                    <a:ext uri="{9D8B030D-6E8A-4147-A177-3AD203B41FA5}">
                      <a16:colId xmlns:a16="http://schemas.microsoft.com/office/drawing/2014/main" val="992680205"/>
                    </a:ext>
                  </a:extLst>
                </a:gridCol>
                <a:gridCol w="714102">
                  <a:extLst>
                    <a:ext uri="{9D8B030D-6E8A-4147-A177-3AD203B41FA5}">
                      <a16:colId xmlns:a16="http://schemas.microsoft.com/office/drawing/2014/main" val="467276432"/>
                    </a:ext>
                  </a:extLst>
                </a:gridCol>
              </a:tblGrid>
              <a:tr h="370840">
                <a:tc>
                  <a:txBody>
                    <a:bodyPr/>
                    <a:lstStyle/>
                    <a:p>
                      <a:pPr algn="ctr" rtl="1"/>
                      <a:r>
                        <a:rPr lang="ar-SA" dirty="0" smtClean="0"/>
                        <a:t>سبب الحادث</a:t>
                      </a:r>
                      <a:endParaRPr lang="ar-SA" dirty="0"/>
                    </a:p>
                  </a:txBody>
                  <a:tcPr/>
                </a:tc>
                <a:tc>
                  <a:txBody>
                    <a:bodyPr/>
                    <a:lstStyle/>
                    <a:p>
                      <a:pPr algn="ctr" rtl="1"/>
                      <a:r>
                        <a:rPr lang="ar-SA" dirty="0" smtClean="0"/>
                        <a:t>عدد مرات تكرار الحادث</a:t>
                      </a:r>
                      <a:endParaRPr lang="ar-SA" dirty="0"/>
                    </a:p>
                  </a:txBody>
                  <a:tcPr/>
                </a:tc>
                <a:tc>
                  <a:txBody>
                    <a:bodyPr/>
                    <a:lstStyle/>
                    <a:p>
                      <a:pPr rtl="1"/>
                      <a:endParaRPr lang="ar-SA"/>
                    </a:p>
                  </a:txBody>
                  <a:tcPr/>
                </a:tc>
                <a:extLst>
                  <a:ext uri="{0D108BD9-81ED-4DB2-BD59-A6C34878D82A}">
                    <a16:rowId xmlns:a16="http://schemas.microsoft.com/office/drawing/2014/main" val="2670069343"/>
                  </a:ext>
                </a:extLst>
              </a:tr>
              <a:tr h="370840">
                <a:tc>
                  <a:txBody>
                    <a:bodyPr/>
                    <a:lstStyle/>
                    <a:p>
                      <a:pPr rtl="1"/>
                      <a:r>
                        <a:rPr lang="ar-SA" dirty="0" smtClean="0"/>
                        <a:t>حادث بسبب السرعة</a:t>
                      </a:r>
                      <a:endParaRPr lang="ar-SA" dirty="0"/>
                    </a:p>
                  </a:txBody>
                  <a:tcPr/>
                </a:tc>
                <a:tc>
                  <a:txBody>
                    <a:bodyPr/>
                    <a:lstStyle/>
                    <a:p>
                      <a:pPr algn="ctr" rtl="1"/>
                      <a:r>
                        <a:rPr lang="ar-SA" dirty="0" smtClean="0"/>
                        <a:t>130</a:t>
                      </a:r>
                      <a:endParaRPr lang="ar-SA" dirty="0"/>
                    </a:p>
                  </a:txBody>
                  <a:tcPr/>
                </a:tc>
                <a:tc>
                  <a:txBody>
                    <a:bodyPr/>
                    <a:lstStyle/>
                    <a:p>
                      <a:pPr rtl="1"/>
                      <a:endParaRPr lang="ar-SA"/>
                    </a:p>
                  </a:txBody>
                  <a:tcPr/>
                </a:tc>
                <a:extLst>
                  <a:ext uri="{0D108BD9-81ED-4DB2-BD59-A6C34878D82A}">
                    <a16:rowId xmlns:a16="http://schemas.microsoft.com/office/drawing/2014/main" val="3801659757"/>
                  </a:ext>
                </a:extLst>
              </a:tr>
              <a:tr h="370840">
                <a:tc>
                  <a:txBody>
                    <a:bodyPr/>
                    <a:lstStyle/>
                    <a:p>
                      <a:pPr rtl="1"/>
                      <a:r>
                        <a:rPr lang="ar-SA" dirty="0" smtClean="0"/>
                        <a:t>حادث بسبب السائق</a:t>
                      </a:r>
                      <a:endParaRPr lang="ar-SA" dirty="0"/>
                    </a:p>
                  </a:txBody>
                  <a:tcPr/>
                </a:tc>
                <a:tc>
                  <a:txBody>
                    <a:bodyPr/>
                    <a:lstStyle/>
                    <a:p>
                      <a:pPr algn="ctr" rtl="1"/>
                      <a:r>
                        <a:rPr lang="ar-SA" dirty="0" smtClean="0"/>
                        <a:t>110</a:t>
                      </a:r>
                      <a:endParaRPr lang="ar-SA" dirty="0"/>
                    </a:p>
                  </a:txBody>
                  <a:tcPr/>
                </a:tc>
                <a:tc>
                  <a:txBody>
                    <a:bodyPr/>
                    <a:lstStyle/>
                    <a:p>
                      <a:pPr rtl="1"/>
                      <a:endParaRPr lang="ar-SA"/>
                    </a:p>
                  </a:txBody>
                  <a:tcPr/>
                </a:tc>
                <a:extLst>
                  <a:ext uri="{0D108BD9-81ED-4DB2-BD59-A6C34878D82A}">
                    <a16:rowId xmlns:a16="http://schemas.microsoft.com/office/drawing/2014/main" val="664622612"/>
                  </a:ext>
                </a:extLst>
              </a:tr>
              <a:tr h="370840">
                <a:tc>
                  <a:txBody>
                    <a:bodyPr/>
                    <a:lstStyle/>
                    <a:p>
                      <a:pPr rtl="1"/>
                      <a:r>
                        <a:rPr lang="ar-SA" dirty="0" smtClean="0"/>
                        <a:t>حادث بسبب حالة</a:t>
                      </a:r>
                      <a:r>
                        <a:rPr lang="ar-SA" baseline="0" dirty="0" smtClean="0"/>
                        <a:t> الطقس</a:t>
                      </a:r>
                      <a:endParaRPr lang="ar-SA" dirty="0"/>
                    </a:p>
                  </a:txBody>
                  <a:tcPr/>
                </a:tc>
                <a:tc>
                  <a:txBody>
                    <a:bodyPr/>
                    <a:lstStyle/>
                    <a:p>
                      <a:pPr algn="ctr" rtl="1"/>
                      <a:r>
                        <a:rPr lang="ar-SA" dirty="0" smtClean="0"/>
                        <a:t>99</a:t>
                      </a:r>
                      <a:endParaRPr lang="ar-SA" dirty="0"/>
                    </a:p>
                  </a:txBody>
                  <a:tcPr/>
                </a:tc>
                <a:tc>
                  <a:txBody>
                    <a:bodyPr/>
                    <a:lstStyle/>
                    <a:p>
                      <a:pPr rtl="1"/>
                      <a:endParaRPr lang="ar-SA"/>
                    </a:p>
                  </a:txBody>
                  <a:tcPr/>
                </a:tc>
                <a:extLst>
                  <a:ext uri="{0D108BD9-81ED-4DB2-BD59-A6C34878D82A}">
                    <a16:rowId xmlns:a16="http://schemas.microsoft.com/office/drawing/2014/main" val="2861559226"/>
                  </a:ext>
                </a:extLst>
              </a:tr>
              <a:tr h="370840">
                <a:tc>
                  <a:txBody>
                    <a:bodyPr/>
                    <a:lstStyle/>
                    <a:p>
                      <a:pPr rtl="1"/>
                      <a:r>
                        <a:rPr lang="ar-SA" dirty="0" smtClean="0"/>
                        <a:t>حادث بسبب أعطال طارئة</a:t>
                      </a:r>
                      <a:endParaRPr lang="ar-SA" dirty="0"/>
                    </a:p>
                  </a:txBody>
                  <a:tcPr/>
                </a:tc>
                <a:tc>
                  <a:txBody>
                    <a:bodyPr/>
                    <a:lstStyle/>
                    <a:p>
                      <a:pPr algn="ctr" rtl="1"/>
                      <a:r>
                        <a:rPr lang="ar-SA" dirty="0" smtClean="0"/>
                        <a:t>85</a:t>
                      </a:r>
                      <a:endParaRPr lang="ar-SA" dirty="0"/>
                    </a:p>
                  </a:txBody>
                  <a:tcPr/>
                </a:tc>
                <a:tc>
                  <a:txBody>
                    <a:bodyPr/>
                    <a:lstStyle/>
                    <a:p>
                      <a:pPr rtl="1"/>
                      <a:endParaRPr lang="ar-SA"/>
                    </a:p>
                  </a:txBody>
                  <a:tcPr/>
                </a:tc>
                <a:extLst>
                  <a:ext uri="{0D108BD9-81ED-4DB2-BD59-A6C34878D82A}">
                    <a16:rowId xmlns:a16="http://schemas.microsoft.com/office/drawing/2014/main" val="3442927206"/>
                  </a:ext>
                </a:extLst>
              </a:tr>
              <a:tr h="370840">
                <a:tc>
                  <a:txBody>
                    <a:bodyPr/>
                    <a:lstStyle/>
                    <a:p>
                      <a:pPr rtl="1"/>
                      <a:r>
                        <a:rPr lang="ar-SA" sz="2400" dirty="0" smtClean="0">
                          <a:solidFill>
                            <a:srgbClr val="C00000"/>
                          </a:solidFill>
                        </a:rPr>
                        <a:t>العدد</a:t>
                      </a:r>
                      <a:r>
                        <a:rPr lang="ar-SA" sz="2400" baseline="0" dirty="0" smtClean="0">
                          <a:solidFill>
                            <a:srgbClr val="C00000"/>
                          </a:solidFill>
                        </a:rPr>
                        <a:t> الكلّي للحوادث</a:t>
                      </a:r>
                      <a:endParaRPr lang="ar-SA" sz="2400" dirty="0">
                        <a:solidFill>
                          <a:srgbClr val="C00000"/>
                        </a:solidFill>
                      </a:endParaRPr>
                    </a:p>
                  </a:txBody>
                  <a:tcPr/>
                </a:tc>
                <a:tc>
                  <a:txBody>
                    <a:bodyPr/>
                    <a:lstStyle/>
                    <a:p>
                      <a:pPr algn="ctr" rtl="1"/>
                      <a:r>
                        <a:rPr lang="ar-SA" sz="2400" dirty="0" smtClean="0">
                          <a:solidFill>
                            <a:srgbClr val="C00000"/>
                          </a:solidFill>
                        </a:rPr>
                        <a:t>424</a:t>
                      </a:r>
                      <a:endParaRPr lang="ar-SA" sz="2400" dirty="0">
                        <a:solidFill>
                          <a:srgbClr val="C00000"/>
                        </a:solidFill>
                      </a:endParaRPr>
                    </a:p>
                  </a:txBody>
                  <a:tcPr/>
                </a:tc>
                <a:tc>
                  <a:txBody>
                    <a:bodyPr/>
                    <a:lstStyle/>
                    <a:p>
                      <a:pPr rtl="1"/>
                      <a:endParaRPr lang="ar-SA" dirty="0"/>
                    </a:p>
                  </a:txBody>
                  <a:tcPr/>
                </a:tc>
                <a:extLst>
                  <a:ext uri="{0D108BD9-81ED-4DB2-BD59-A6C34878D82A}">
                    <a16:rowId xmlns:a16="http://schemas.microsoft.com/office/drawing/2014/main" val="643813381"/>
                  </a:ext>
                </a:extLst>
              </a:tr>
            </a:tbl>
          </a:graphicData>
        </a:graphic>
      </p:graphicFrame>
    </p:spTree>
    <p:extLst>
      <p:ext uri="{BB962C8B-B14F-4D97-AF65-F5344CB8AC3E}">
        <p14:creationId xmlns:p14="http://schemas.microsoft.com/office/powerpoint/2010/main" val="220875886"/>
      </p:ext>
    </p:extLst>
  </p:cSld>
  <p:clrMapOvr>
    <a:masterClrMapping/>
  </p:clrMapOvr>
  <p:transition advClick="0"/>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pic>
        <p:nvPicPr>
          <p:cNvPr id="8"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6019800"/>
            <a:ext cx="838200" cy="838200"/>
          </a:xfrm>
          <a:prstGeom prst="rect">
            <a:avLst/>
          </a:prstGeom>
          <a:noFill/>
        </p:spPr>
      </p:pic>
      <mc:AlternateContent xmlns:mc="http://schemas.openxmlformats.org/markup-compatibility/2006" xmlns:cx1="http://schemas.microsoft.com/office/drawing/2015/9/8/chartex">
        <mc:Choice Requires="cx1">
          <p:graphicFrame>
            <p:nvGraphicFramePr>
              <p:cNvPr id="9" name="مخطط 8"/>
              <p:cNvGraphicFramePr/>
              <p:nvPr/>
            </p:nvGraphicFramePr>
            <p:xfrm>
              <a:off x="2286000" y="2057400"/>
              <a:ext cx="4572000" cy="2743200"/>
            </p:xfrm>
            <a:graphic>
              <a:graphicData uri="http://schemas.microsoft.com/office/drawing/2014/chartex">
                <cx:chart xmlns:cx="http://schemas.microsoft.com/office/drawing/2014/chartex" xmlns:r="http://schemas.openxmlformats.org/officeDocument/2006/relationships" r:id="rId4"/>
              </a:graphicData>
            </a:graphic>
          </p:graphicFrame>
        </mc:Choice>
        <mc:Fallback xmlns="">
          <p:pic>
            <p:nvPicPr>
              <p:cNvPr id="9" name="مخطط 8"/>
              <p:cNvPicPr>
                <a:picLocks noGrp="1" noRot="1" noChangeAspect="1" noMove="1" noResize="1" noEditPoints="1" noAdjustHandles="1" noChangeArrowheads="1" noChangeShapeType="1"/>
              </p:cNvPicPr>
              <p:nvPr/>
            </p:nvPicPr>
            <p:blipFill>
              <a:blip r:embed="rId5"/>
              <a:stretch>
                <a:fillRect/>
              </a:stretch>
            </p:blipFill>
            <p:spPr>
              <a:xfrm>
                <a:off x="2286000" y="2057400"/>
                <a:ext cx="4572000" cy="2743200"/>
              </a:xfrm>
              <a:prstGeom prst="rect">
                <a:avLst/>
              </a:prstGeom>
            </p:spPr>
          </p:pic>
        </mc:Fallback>
      </mc:AlternateContent>
      <p:cxnSp>
        <p:nvCxnSpPr>
          <p:cNvPr id="3" name="رابط مستقيم 2"/>
          <p:cNvCxnSpPr/>
          <p:nvPr/>
        </p:nvCxnSpPr>
        <p:spPr>
          <a:xfrm>
            <a:off x="2286000" y="2895600"/>
            <a:ext cx="5334000" cy="0"/>
          </a:xfrm>
          <a:prstGeom prst="line">
            <a:avLst/>
          </a:prstGeom>
          <a:ln>
            <a:solidFill>
              <a:srgbClr val="C09200"/>
            </a:solidFill>
          </a:ln>
        </p:spPr>
        <p:style>
          <a:lnRef idx="1">
            <a:schemeClr val="accent1"/>
          </a:lnRef>
          <a:fillRef idx="0">
            <a:schemeClr val="accent1"/>
          </a:fillRef>
          <a:effectRef idx="0">
            <a:schemeClr val="accent1"/>
          </a:effectRef>
          <a:fontRef idx="minor">
            <a:schemeClr val="tx1"/>
          </a:fontRef>
        </p:style>
      </p:cxnSp>
      <p:cxnSp>
        <p:nvCxnSpPr>
          <p:cNvPr id="7" name="رابط مستقيم 6"/>
          <p:cNvCxnSpPr/>
          <p:nvPr/>
        </p:nvCxnSpPr>
        <p:spPr>
          <a:xfrm>
            <a:off x="4953000" y="1219200"/>
            <a:ext cx="0" cy="4572000"/>
          </a:xfrm>
          <a:prstGeom prst="line">
            <a:avLst/>
          </a:prstGeom>
          <a:ln>
            <a:solidFill>
              <a:srgbClr val="C092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3748032"/>
      </p:ext>
    </p:extLst>
  </p:cSld>
  <p:clrMapOvr>
    <a:masterClrMapping/>
  </p:clrMapOvr>
  <p:transition advClick="0"/>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pic>
        <p:nvPicPr>
          <p:cNvPr id="8"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6019800"/>
            <a:ext cx="838200" cy="838200"/>
          </a:xfrm>
          <a:prstGeom prst="rect">
            <a:avLst/>
          </a:prstGeom>
          <a:noFill/>
        </p:spPr>
      </p:pic>
      <p:sp>
        <p:nvSpPr>
          <p:cNvPr id="5" name="مربع نص 4"/>
          <p:cNvSpPr txBox="1"/>
          <p:nvPr/>
        </p:nvSpPr>
        <p:spPr>
          <a:xfrm>
            <a:off x="-4354" y="2767280"/>
            <a:ext cx="9144000" cy="1323439"/>
          </a:xfrm>
          <a:prstGeom prst="rect">
            <a:avLst/>
          </a:prstGeom>
          <a:noFill/>
        </p:spPr>
        <p:txBody>
          <a:bodyPr wrap="square" rtlCol="1">
            <a:spAutoFit/>
          </a:bodyPr>
          <a:lstStyle/>
          <a:p>
            <a:pPr algn="ctr"/>
            <a:r>
              <a:rPr lang="ar-SA" sz="8000" dirty="0" smtClean="0">
                <a:solidFill>
                  <a:srgbClr val="17375E"/>
                </a:solidFill>
                <a:cs typeface="DecoType Naskh Variants" pitchFamily="2" charset="-78"/>
              </a:rPr>
              <a:t>مخطط السبب والأثر</a:t>
            </a:r>
          </a:p>
        </p:txBody>
      </p:sp>
      <p:pic>
        <p:nvPicPr>
          <p:cNvPr id="2" name="صورة 1"/>
          <p:cNvPicPr>
            <a:picLocks noChangeAspect="1"/>
          </p:cNvPicPr>
          <p:nvPr/>
        </p:nvPicPr>
        <p:blipFill rotWithShape="1">
          <a:blip r:embed="rId4"/>
          <a:srcRect l="1823" r="1823" b="3768"/>
          <a:stretch/>
        </p:blipFill>
        <p:spPr>
          <a:xfrm>
            <a:off x="5692414" y="245714"/>
            <a:ext cx="3337560" cy="2102443"/>
          </a:xfrm>
          <a:prstGeom prst="rect">
            <a:avLst/>
          </a:prstGeom>
        </p:spPr>
      </p:pic>
    </p:spTree>
    <p:extLst>
      <p:ext uri="{BB962C8B-B14F-4D97-AF65-F5344CB8AC3E}">
        <p14:creationId xmlns:p14="http://schemas.microsoft.com/office/powerpoint/2010/main" val="1535544485"/>
      </p:ext>
    </p:extLst>
  </p:cSld>
  <p:clrMapOvr>
    <a:masterClrMapping/>
  </p:clrMapOvr>
  <p:transition advClick="0"/>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pic>
        <p:nvPicPr>
          <p:cNvPr id="8"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6019800"/>
            <a:ext cx="838200" cy="838200"/>
          </a:xfrm>
          <a:prstGeom prst="rect">
            <a:avLst/>
          </a:prstGeom>
          <a:noFill/>
        </p:spPr>
      </p:pic>
      <p:sp>
        <p:nvSpPr>
          <p:cNvPr id="3" name="مربع نص 2"/>
          <p:cNvSpPr txBox="1"/>
          <p:nvPr/>
        </p:nvSpPr>
        <p:spPr>
          <a:xfrm>
            <a:off x="0" y="3465231"/>
            <a:ext cx="9144000" cy="2062103"/>
          </a:xfrm>
          <a:prstGeom prst="rect">
            <a:avLst/>
          </a:prstGeom>
          <a:noFill/>
        </p:spPr>
        <p:txBody>
          <a:bodyPr wrap="square" rtlCol="1">
            <a:spAutoFit/>
          </a:bodyPr>
          <a:lstStyle/>
          <a:p>
            <a:pPr algn="just"/>
            <a:r>
              <a:rPr lang="ar-SA" sz="3200" dirty="0">
                <a:solidFill>
                  <a:srgbClr val="17375E"/>
                </a:solidFill>
                <a:cs typeface="DecoType Naskh Variants" pitchFamily="2" charset="-78"/>
              </a:rPr>
              <a:t>مخطط السبب و الأثر  أو مخطط   إيشيكاوا   أو مخطط عظم السمكة؛</a:t>
            </a:r>
            <a:endParaRPr lang="ar-SA" sz="3200" dirty="0"/>
          </a:p>
          <a:p>
            <a:pPr algn="just"/>
            <a:r>
              <a:rPr lang="ar-SA" sz="3200" dirty="0" smtClean="0">
                <a:solidFill>
                  <a:srgbClr val="17375E"/>
                </a:solidFill>
                <a:cs typeface="DecoType Naskh Variants" pitchFamily="2" charset="-78"/>
              </a:rPr>
              <a:t>هو </a:t>
            </a:r>
            <a:r>
              <a:rPr lang="ar-SA" sz="3200" dirty="0">
                <a:solidFill>
                  <a:srgbClr val="17375E"/>
                </a:solidFill>
                <a:cs typeface="DecoType Naskh Variants" pitchFamily="2" charset="-78"/>
              </a:rPr>
              <a:t>عبارة </a:t>
            </a:r>
            <a:r>
              <a:rPr lang="ar-SA" sz="3200" dirty="0" smtClean="0">
                <a:solidFill>
                  <a:srgbClr val="17375E"/>
                </a:solidFill>
                <a:cs typeface="DecoType Naskh Variants" pitchFamily="2" charset="-78"/>
              </a:rPr>
              <a:t>عن مخطط بياني </a:t>
            </a:r>
            <a:r>
              <a:rPr lang="ar-SA" sz="3200" dirty="0">
                <a:solidFill>
                  <a:srgbClr val="17375E"/>
                </a:solidFill>
                <a:cs typeface="DecoType Naskh Variants" pitchFamily="2" charset="-78"/>
              </a:rPr>
              <a:t>حلل من خلاله العالم الياباني كارو ايشيكاوا </a:t>
            </a:r>
            <a:r>
              <a:rPr lang="ar-SA" sz="3200" dirty="0" smtClean="0">
                <a:solidFill>
                  <a:srgbClr val="17375E"/>
                </a:solidFill>
                <a:cs typeface="DecoType Naskh Variants" pitchFamily="2" charset="-78"/>
              </a:rPr>
              <a:t>الأسباب وآثارها </a:t>
            </a:r>
            <a:r>
              <a:rPr lang="ar-SA" sz="3200" dirty="0">
                <a:solidFill>
                  <a:srgbClr val="17375E"/>
                </a:solidFill>
                <a:cs typeface="DecoType Naskh Variants" pitchFamily="2" charset="-78"/>
              </a:rPr>
              <a:t>في العمليات </a:t>
            </a:r>
            <a:r>
              <a:rPr lang="ar-SA" sz="3200" dirty="0" smtClean="0">
                <a:solidFill>
                  <a:srgbClr val="17375E"/>
                </a:solidFill>
                <a:cs typeface="DecoType Naskh Variants" pitchFamily="2" charset="-78"/>
              </a:rPr>
              <a:t>الإنتاجية، </a:t>
            </a:r>
            <a:r>
              <a:rPr lang="ar-SA" sz="3200" dirty="0">
                <a:solidFill>
                  <a:srgbClr val="17375E"/>
                </a:solidFill>
                <a:cs typeface="DecoType Naskh Variants" pitchFamily="2" charset="-78"/>
              </a:rPr>
              <a:t>وهو أول من استخدم هذه الطريقة في الستينات</a:t>
            </a:r>
            <a:r>
              <a:rPr lang="ar-SA" sz="3200" dirty="0" smtClean="0">
                <a:solidFill>
                  <a:srgbClr val="17375E"/>
                </a:solidFill>
                <a:cs typeface="DecoType Naskh Variants" pitchFamily="2" charset="-78"/>
              </a:rPr>
              <a:t>.</a:t>
            </a:r>
          </a:p>
          <a:p>
            <a:pPr algn="just"/>
            <a:r>
              <a:rPr lang="ar-SA" sz="3200" dirty="0" smtClean="0">
                <a:solidFill>
                  <a:srgbClr val="17375E"/>
                </a:solidFill>
                <a:cs typeface="DecoType Naskh Variants" pitchFamily="2" charset="-78"/>
              </a:rPr>
              <a:t> </a:t>
            </a:r>
          </a:p>
        </p:txBody>
      </p:sp>
      <p:pic>
        <p:nvPicPr>
          <p:cNvPr id="13313" name="Picture 1" descr="Kaoru Ishikawa: biografía, principios de la calidad, aportes"/>
          <p:cNvPicPr>
            <a:picLocks noChangeAspect="1" noChangeArrowheads="1"/>
          </p:cNvPicPr>
          <p:nvPr/>
        </p:nvPicPr>
        <p:blipFill>
          <a:blip r:embed="rId4" r:link="rId5" cstate="print">
            <a:extLst>
              <a:ext uri="{28A0092B-C50C-407E-A947-70E740481C1C}">
                <a14:useLocalDpi xmlns:a14="http://schemas.microsoft.com/office/drawing/2010/main" val="0"/>
              </a:ext>
            </a:extLst>
          </a:blip>
          <a:srcRect/>
          <a:stretch>
            <a:fillRect/>
          </a:stretch>
        </p:blipFill>
        <p:spPr bwMode="auto">
          <a:xfrm>
            <a:off x="228600" y="1371600"/>
            <a:ext cx="3366994" cy="1888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مربع نص 8"/>
          <p:cNvSpPr txBox="1"/>
          <p:nvPr/>
        </p:nvSpPr>
        <p:spPr>
          <a:xfrm>
            <a:off x="0" y="148442"/>
            <a:ext cx="9144000" cy="1323439"/>
          </a:xfrm>
          <a:prstGeom prst="rect">
            <a:avLst/>
          </a:prstGeom>
          <a:noFill/>
        </p:spPr>
        <p:txBody>
          <a:bodyPr wrap="square" rtlCol="1">
            <a:spAutoFit/>
          </a:bodyPr>
          <a:lstStyle/>
          <a:p>
            <a:pPr algn="ctr"/>
            <a:r>
              <a:rPr lang="ar-SA" sz="8000" dirty="0" smtClean="0">
                <a:solidFill>
                  <a:srgbClr val="17375E"/>
                </a:solidFill>
                <a:cs typeface="DecoType Naskh Variants" pitchFamily="2" charset="-78"/>
              </a:rPr>
              <a:t>مخطط السبب والأثر</a:t>
            </a:r>
          </a:p>
        </p:txBody>
      </p:sp>
    </p:spTree>
    <p:extLst>
      <p:ext uri="{BB962C8B-B14F-4D97-AF65-F5344CB8AC3E}">
        <p14:creationId xmlns:p14="http://schemas.microsoft.com/office/powerpoint/2010/main" val="344393518"/>
      </p:ext>
    </p:extLst>
  </p:cSld>
  <p:clrMapOvr>
    <a:masterClrMapping/>
  </p:clrMapOvr>
  <p:transition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endParaRPr lang="en-US" b="1" dirty="0" smtClean="0"/>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4" name="مربع نص 3"/>
          <p:cNvSpPr txBox="1"/>
          <p:nvPr/>
        </p:nvSpPr>
        <p:spPr>
          <a:xfrm>
            <a:off x="1" y="908209"/>
            <a:ext cx="9143999" cy="2215991"/>
          </a:xfrm>
          <a:prstGeom prst="rect">
            <a:avLst/>
          </a:prstGeom>
          <a:noFill/>
        </p:spPr>
        <p:txBody>
          <a:bodyPr wrap="square" rtlCol="1">
            <a:spAutoFit/>
          </a:bodyPr>
          <a:lstStyle/>
          <a:p>
            <a:pPr algn="ctr"/>
            <a:r>
              <a:rPr lang="ar-SA" sz="13800" dirty="0" smtClean="0">
                <a:solidFill>
                  <a:srgbClr val="17375E"/>
                </a:solidFill>
                <a:cs typeface="DecoType Naskh Variants" pitchFamily="2" charset="-78"/>
              </a:rPr>
              <a:t>إدارة الجودة الشاملة</a:t>
            </a:r>
          </a:p>
        </p:txBody>
      </p:sp>
      <p:pic>
        <p:nvPicPr>
          <p:cNvPr id="5" name="Picture 2" descr="http://previews.123rf.com/images/nasirkhan/nasirkhan1405/nasirkhan140500136/28020050-3d-rendering-of-business-person-standing-with-tqm-total-quality-management-3d-white-people-man-chara-Stock-Photo.jpg"/>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6355" y="1741140"/>
            <a:ext cx="5632445" cy="5116859"/>
          </a:xfrm>
          <a:prstGeom prst="rect">
            <a:avLst/>
          </a:prstGeom>
          <a:noFill/>
        </p:spPr>
      </p:pic>
    </p:spTree>
  </p:cSld>
  <p:clrMapOvr>
    <a:masterClrMapping/>
  </p:clrMapOvr>
  <p:transition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4" name="مربع نص 3"/>
          <p:cNvSpPr txBox="1"/>
          <p:nvPr/>
        </p:nvSpPr>
        <p:spPr>
          <a:xfrm>
            <a:off x="0" y="2667000"/>
            <a:ext cx="9144000" cy="1569660"/>
          </a:xfrm>
          <a:prstGeom prst="rect">
            <a:avLst/>
          </a:prstGeom>
          <a:noFill/>
        </p:spPr>
        <p:txBody>
          <a:bodyPr wrap="square" rtlCol="1">
            <a:spAutoFit/>
          </a:bodyPr>
          <a:lstStyle/>
          <a:p>
            <a:pPr algn="just"/>
            <a:r>
              <a:rPr lang="ar-SA" sz="4800" dirty="0" smtClean="0">
                <a:solidFill>
                  <a:srgbClr val="17375E"/>
                </a:solidFill>
                <a:cs typeface="DecoType Naskh Variants" pitchFamily="2" charset="-78"/>
              </a:rPr>
              <a:t>كما يمكن القول أن الجودة هي أسلوب شامل لتطوير  أداء المؤسسات، عن طريق بناء ثقافة تتخصّص بالجودة.</a:t>
            </a:r>
          </a:p>
        </p:txBody>
      </p:sp>
      <p:pic>
        <p:nvPicPr>
          <p:cNvPr id="5"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4953000"/>
            <a:ext cx="1905000" cy="1905000"/>
          </a:xfrm>
          <a:prstGeom prst="rect">
            <a:avLst/>
          </a:prstGeom>
          <a:noFill/>
        </p:spPr>
      </p:pic>
    </p:spTree>
  </p:cSld>
  <p:clrMapOvr>
    <a:masterClrMapping/>
  </p:clrMapOvr>
  <p:transition advClick="0"/>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pic>
        <p:nvPicPr>
          <p:cNvPr id="8"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6019800"/>
            <a:ext cx="838200" cy="838200"/>
          </a:xfrm>
          <a:prstGeom prst="rect">
            <a:avLst/>
          </a:prstGeom>
          <a:noFill/>
        </p:spPr>
      </p:pic>
      <p:sp>
        <p:nvSpPr>
          <p:cNvPr id="3" name="مربع نص 2"/>
          <p:cNvSpPr txBox="1"/>
          <p:nvPr/>
        </p:nvSpPr>
        <p:spPr>
          <a:xfrm>
            <a:off x="10886" y="1976616"/>
            <a:ext cx="9144000" cy="2062103"/>
          </a:xfrm>
          <a:prstGeom prst="rect">
            <a:avLst/>
          </a:prstGeom>
          <a:noFill/>
        </p:spPr>
        <p:txBody>
          <a:bodyPr wrap="square" rtlCol="1">
            <a:spAutoFit/>
          </a:bodyPr>
          <a:lstStyle/>
          <a:p>
            <a:pPr algn="just"/>
            <a:r>
              <a:rPr lang="ar-SA" sz="3200" dirty="0" smtClean="0">
                <a:solidFill>
                  <a:srgbClr val="17375E"/>
                </a:solidFill>
                <a:cs typeface="DecoType Naskh Variants" pitchFamily="2" charset="-78"/>
              </a:rPr>
              <a:t>كما </a:t>
            </a:r>
            <a:r>
              <a:rPr lang="ar-SA" sz="3200" dirty="0">
                <a:solidFill>
                  <a:srgbClr val="17375E"/>
                </a:solidFill>
                <a:cs typeface="DecoType Naskh Variants" pitchFamily="2" charset="-78"/>
              </a:rPr>
              <a:t>أطلق عليها طريقة </a:t>
            </a:r>
            <a:r>
              <a:rPr lang="en-US" sz="3200" dirty="0">
                <a:solidFill>
                  <a:srgbClr val="17375E"/>
                </a:solidFill>
                <a:cs typeface="DecoType Naskh Variants" pitchFamily="2" charset="-78"/>
              </a:rPr>
              <a:t>cause &amp; effect «</a:t>
            </a:r>
            <a:r>
              <a:rPr lang="ar-SA" sz="3200" dirty="0">
                <a:solidFill>
                  <a:srgbClr val="17375E"/>
                </a:solidFill>
                <a:cs typeface="DecoType Naskh Variants" pitchFamily="2" charset="-78"/>
              </a:rPr>
              <a:t>» بما أنه يستعمل لحصر كافة الأسباب المحتملة، لأثر ( مشكلة ) معين و لإيجاد العلاقة بين الاثر و أسبابه.</a:t>
            </a:r>
          </a:p>
          <a:p>
            <a:pPr algn="just"/>
            <a:r>
              <a:rPr lang="ar-SA" sz="3200" dirty="0" smtClean="0">
                <a:solidFill>
                  <a:srgbClr val="17375E"/>
                </a:solidFill>
                <a:cs typeface="DecoType Naskh Variants" pitchFamily="2" charset="-78"/>
              </a:rPr>
              <a:t> </a:t>
            </a:r>
            <a:r>
              <a:rPr lang="ar-SA" sz="3200" dirty="0">
                <a:solidFill>
                  <a:srgbClr val="17375E"/>
                </a:solidFill>
                <a:cs typeface="DecoType Naskh Variants" pitchFamily="2" charset="-78"/>
              </a:rPr>
              <a:t>يشبه الهيكل العظمي </a:t>
            </a:r>
            <a:r>
              <a:rPr lang="ar-SA" sz="3200" dirty="0" smtClean="0">
                <a:solidFill>
                  <a:srgbClr val="17375E"/>
                </a:solidFill>
                <a:cs typeface="DecoType Naskh Variants" pitchFamily="2" charset="-78"/>
              </a:rPr>
              <a:t>للسمكة اكتسب  اسم </a:t>
            </a:r>
            <a:r>
              <a:rPr lang="ar-SA" sz="3200" dirty="0">
                <a:solidFill>
                  <a:srgbClr val="17375E"/>
                </a:solidFill>
                <a:cs typeface="DecoType Naskh Variants" pitchFamily="2" charset="-78"/>
              </a:rPr>
              <a:t> عظم السمكة و بما أنه يبحث عن أساس المشكلة لهذا اكتسب </a:t>
            </a:r>
            <a:r>
              <a:rPr lang="ar-SA" sz="3200" dirty="0" smtClean="0">
                <a:solidFill>
                  <a:srgbClr val="17375E"/>
                </a:solidFill>
                <a:cs typeface="DecoType Naskh Variants" pitchFamily="2" charset="-78"/>
              </a:rPr>
              <a:t>اسمه </a:t>
            </a:r>
            <a:r>
              <a:rPr lang="ar-SA" sz="3200" dirty="0">
                <a:solidFill>
                  <a:srgbClr val="17375E"/>
                </a:solidFill>
                <a:cs typeface="DecoType Naskh Variants" pitchFamily="2" charset="-78"/>
              </a:rPr>
              <a:t>الأخير</a:t>
            </a:r>
            <a:r>
              <a:rPr lang="ar-SA" sz="3200" dirty="0" smtClean="0">
                <a:solidFill>
                  <a:srgbClr val="17375E"/>
                </a:solidFill>
                <a:cs typeface="DecoType Naskh Variants" pitchFamily="2" charset="-78"/>
              </a:rPr>
              <a:t>.</a:t>
            </a:r>
          </a:p>
        </p:txBody>
      </p:sp>
      <p:pic>
        <p:nvPicPr>
          <p:cNvPr id="13313" name="Picture 1" descr="Kaoru Ishikawa: biografía, principios de la calidad, aportes"/>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5410200" y="4305820"/>
            <a:ext cx="3366994" cy="1888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مربع نص 8"/>
          <p:cNvSpPr txBox="1"/>
          <p:nvPr/>
        </p:nvSpPr>
        <p:spPr>
          <a:xfrm>
            <a:off x="0" y="148442"/>
            <a:ext cx="9144000" cy="1323439"/>
          </a:xfrm>
          <a:prstGeom prst="rect">
            <a:avLst/>
          </a:prstGeom>
          <a:noFill/>
        </p:spPr>
        <p:txBody>
          <a:bodyPr wrap="square" rtlCol="1">
            <a:spAutoFit/>
          </a:bodyPr>
          <a:lstStyle/>
          <a:p>
            <a:pPr algn="ctr"/>
            <a:r>
              <a:rPr lang="ar-SA" sz="8000" dirty="0" smtClean="0">
                <a:solidFill>
                  <a:srgbClr val="17375E"/>
                </a:solidFill>
                <a:cs typeface="DecoType Naskh Variants" pitchFamily="2" charset="-78"/>
              </a:rPr>
              <a:t>مخطط السبب والأثر</a:t>
            </a:r>
          </a:p>
        </p:txBody>
      </p:sp>
    </p:spTree>
    <p:extLst>
      <p:ext uri="{BB962C8B-B14F-4D97-AF65-F5344CB8AC3E}">
        <p14:creationId xmlns:p14="http://schemas.microsoft.com/office/powerpoint/2010/main" val="3515520564"/>
      </p:ext>
    </p:extLst>
  </p:cSld>
  <p:clrMapOvr>
    <a:masterClrMapping/>
  </p:clrMapOvr>
  <p:transition advClick="0"/>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13063"/>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pic>
        <p:nvPicPr>
          <p:cNvPr id="8"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6019800"/>
            <a:ext cx="838200" cy="838200"/>
          </a:xfrm>
          <a:prstGeom prst="rect">
            <a:avLst/>
          </a:prstGeom>
          <a:noFill/>
        </p:spPr>
      </p:pic>
      <p:sp>
        <p:nvSpPr>
          <p:cNvPr id="3" name="مربع نص 2"/>
          <p:cNvSpPr txBox="1"/>
          <p:nvPr/>
        </p:nvSpPr>
        <p:spPr>
          <a:xfrm>
            <a:off x="0" y="508053"/>
            <a:ext cx="9144000" cy="5016758"/>
          </a:xfrm>
          <a:prstGeom prst="rect">
            <a:avLst/>
          </a:prstGeom>
          <a:noFill/>
        </p:spPr>
        <p:txBody>
          <a:bodyPr wrap="square" rtlCol="1">
            <a:spAutoFit/>
          </a:bodyPr>
          <a:lstStyle/>
          <a:p>
            <a:pPr algn="just"/>
            <a:r>
              <a:rPr lang="ar-SA" sz="3200" dirty="0" smtClean="0">
                <a:solidFill>
                  <a:srgbClr val="17375E"/>
                </a:solidFill>
                <a:cs typeface="DecoType Naskh Variants" pitchFamily="2" charset="-78"/>
              </a:rPr>
              <a:t>يمكن استخدام هذه الأداة من قبل فرد أو جماعة ( استخدامه من قبل جماعة أكثر فعالية ). عادة يتم رسم المخطط من قبل قائد فريق التحسين الذي يحدد المشكلة الرئيسية قيد الدراسة، ثم يطلب مساعدة من الأفراد لوضع الأسباب الرئيسية و المتفرعة عنها و هكذا يمكن ملء المخطط.</a:t>
            </a:r>
          </a:p>
          <a:p>
            <a:pPr algn="just"/>
            <a:r>
              <a:rPr lang="ar-SA" sz="3200" dirty="0" smtClean="0">
                <a:solidFill>
                  <a:srgbClr val="17375E"/>
                </a:solidFill>
                <a:cs typeface="DecoType Naskh Variants" pitchFamily="2" charset="-78"/>
              </a:rPr>
              <a:t> و ما أن يكتمل تكوين المخطط حتى تبدأ النقاشات في المجموعة من أجل تحديد أساس المشكلة الأكثر تأثيرا و القابلة للحل.</a:t>
            </a:r>
          </a:p>
          <a:p>
            <a:pPr algn="just"/>
            <a:r>
              <a:rPr lang="ar-SA" sz="3200" dirty="0" smtClean="0">
                <a:solidFill>
                  <a:srgbClr val="17375E"/>
                </a:solidFill>
                <a:cs typeface="DecoType Naskh Variants" pitchFamily="2" charset="-78"/>
              </a:rPr>
              <a:t> الأسباب المختارة تعلم بدوائر لتحديد ما يجب عمله بعد ذلك. و الملف المرفق يوضح كيفية استخدام هذه الأداة.</a:t>
            </a:r>
          </a:p>
          <a:p>
            <a:pPr algn="just"/>
            <a:r>
              <a:rPr lang="ar-SA" sz="3200" dirty="0" smtClean="0">
                <a:solidFill>
                  <a:srgbClr val="17375E"/>
                </a:solidFill>
                <a:cs typeface="DecoType Naskh Variants" pitchFamily="2" charset="-78"/>
              </a:rPr>
              <a:t>مخطط السبب والأثر هو وسيلة مستخدمة كجزء من منهجيات ستة سيغما و أحد أدوات الجودة السبعة. </a:t>
            </a:r>
            <a:endParaRPr lang="ar-SA" sz="3200" dirty="0">
              <a:solidFill>
                <a:srgbClr val="17375E"/>
              </a:solidFill>
              <a:cs typeface="DecoType Naskh Variants" pitchFamily="2" charset="-78"/>
            </a:endParaRPr>
          </a:p>
        </p:txBody>
      </p:sp>
      <p:pic>
        <p:nvPicPr>
          <p:cNvPr id="13313" name="Picture 1" descr="Kaoru Ishikawa: biografía, principios de la calidad, aportes"/>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1162710" y="4982894"/>
            <a:ext cx="3366994" cy="1888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8272497"/>
      </p:ext>
    </p:extLst>
  </p:cSld>
  <p:clrMapOvr>
    <a:masterClrMapping/>
  </p:clrMapOvr>
  <p:transition advClick="0"/>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pic>
        <p:nvPicPr>
          <p:cNvPr id="8"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6019800"/>
            <a:ext cx="838200" cy="838200"/>
          </a:xfrm>
          <a:prstGeom prst="rect">
            <a:avLst/>
          </a:prstGeom>
          <a:noFill/>
        </p:spPr>
      </p:pic>
      <p:pic>
        <p:nvPicPr>
          <p:cNvPr id="14338" name="Picture 2" descr="الأسلوب الثالث عشر : أسلوب مخطط عظمة السمكة (Ishikawa) | لمسة يسوع"/>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66799" y="633984"/>
            <a:ext cx="7383695" cy="4928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5640269"/>
      </p:ext>
    </p:extLst>
  </p:cSld>
  <p:clrMapOvr>
    <a:masterClrMapping/>
  </p:clrMapOvr>
  <p:transition advClick="0"/>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pic>
        <p:nvPicPr>
          <p:cNvPr id="8"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6019800"/>
            <a:ext cx="838200" cy="838200"/>
          </a:xfrm>
          <a:prstGeom prst="rect">
            <a:avLst/>
          </a:prstGeom>
          <a:noFill/>
        </p:spPr>
      </p:pic>
      <p:pic>
        <p:nvPicPr>
          <p:cNvPr id="15362" name="Picture 2" descr="اسلوب مخطط عظمة السمكة"/>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59435" y="1066800"/>
            <a:ext cx="6798511"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2661490"/>
      </p:ext>
    </p:extLst>
  </p:cSld>
  <p:clrMapOvr>
    <a:masterClrMapping/>
  </p:clrMapOvr>
  <p:transition advClick="0"/>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pic>
        <p:nvPicPr>
          <p:cNvPr id="8"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6019800"/>
            <a:ext cx="838200" cy="838200"/>
          </a:xfrm>
          <a:prstGeom prst="rect">
            <a:avLst/>
          </a:prstGeom>
          <a:noFill/>
        </p:spPr>
      </p:pic>
      <p:pic>
        <p:nvPicPr>
          <p:cNvPr id="2" name="صورة 1"/>
          <p:cNvPicPr>
            <a:picLocks noChangeAspect="1"/>
          </p:cNvPicPr>
          <p:nvPr/>
        </p:nvPicPr>
        <p:blipFill>
          <a:blip r:embed="rId4">
            <a:clrChange>
              <a:clrFrom>
                <a:srgbClr val="FFFFFF"/>
              </a:clrFrom>
              <a:clrTo>
                <a:srgbClr val="FFFFFF">
                  <a:alpha val="0"/>
                </a:srgbClr>
              </a:clrTo>
            </a:clrChange>
          </a:blip>
          <a:stretch>
            <a:fillRect/>
          </a:stretch>
        </p:blipFill>
        <p:spPr>
          <a:xfrm>
            <a:off x="762000" y="1615440"/>
            <a:ext cx="7620000" cy="3627120"/>
          </a:xfrm>
          <a:prstGeom prst="rect">
            <a:avLst/>
          </a:prstGeom>
        </p:spPr>
      </p:pic>
    </p:spTree>
    <p:extLst>
      <p:ext uri="{BB962C8B-B14F-4D97-AF65-F5344CB8AC3E}">
        <p14:creationId xmlns:p14="http://schemas.microsoft.com/office/powerpoint/2010/main" val="3497145237"/>
      </p:ext>
    </p:extLst>
  </p:cSld>
  <p:clrMapOvr>
    <a:masterClrMapping/>
  </p:clrMapOvr>
  <p:transition advClick="0"/>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endParaRPr lang="en-US" b="1" dirty="0" smtClean="0"/>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4" name="مربع نص 3"/>
          <p:cNvSpPr txBox="1"/>
          <p:nvPr/>
        </p:nvSpPr>
        <p:spPr>
          <a:xfrm>
            <a:off x="1" y="908209"/>
            <a:ext cx="9143999" cy="2215991"/>
          </a:xfrm>
          <a:prstGeom prst="rect">
            <a:avLst/>
          </a:prstGeom>
          <a:noFill/>
        </p:spPr>
        <p:txBody>
          <a:bodyPr wrap="square" rtlCol="1">
            <a:spAutoFit/>
          </a:bodyPr>
          <a:lstStyle/>
          <a:p>
            <a:pPr algn="ctr"/>
            <a:r>
              <a:rPr lang="ar-SA" sz="13800" dirty="0" smtClean="0">
                <a:solidFill>
                  <a:srgbClr val="17375E"/>
                </a:solidFill>
                <a:cs typeface="DecoType Naskh Variants" pitchFamily="2" charset="-78"/>
              </a:rPr>
              <a:t>نظام إدارة الجودة</a:t>
            </a:r>
          </a:p>
        </p:txBody>
      </p:sp>
      <p:pic>
        <p:nvPicPr>
          <p:cNvPr id="26628" name="Picture 4" descr="http://dicingusa.com/wp-content/uploads/2015/01/iso-9001.jpeg"/>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971800" y="2971800"/>
            <a:ext cx="3276600" cy="3276601"/>
          </a:xfrm>
          <a:prstGeom prst="rect">
            <a:avLst/>
          </a:prstGeom>
          <a:noFill/>
        </p:spPr>
      </p:pic>
    </p:spTree>
    <p:extLst>
      <p:ext uri="{BB962C8B-B14F-4D97-AF65-F5344CB8AC3E}">
        <p14:creationId xmlns:p14="http://schemas.microsoft.com/office/powerpoint/2010/main" val="1904425780"/>
      </p:ext>
    </p:extLst>
  </p:cSld>
  <p:clrMapOvr>
    <a:masterClrMapping/>
  </p:clrMapOvr>
  <p:transition advClick="0"/>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endParaRPr lang="en-US" b="1" dirty="0" smtClean="0"/>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4" name="مربع نص 3"/>
          <p:cNvSpPr txBox="1"/>
          <p:nvPr/>
        </p:nvSpPr>
        <p:spPr>
          <a:xfrm>
            <a:off x="228600" y="2209800"/>
            <a:ext cx="8458199" cy="3785652"/>
          </a:xfrm>
          <a:prstGeom prst="rect">
            <a:avLst/>
          </a:prstGeom>
          <a:noFill/>
        </p:spPr>
        <p:txBody>
          <a:bodyPr wrap="square" rtlCol="1">
            <a:spAutoFit/>
          </a:bodyPr>
          <a:lstStyle/>
          <a:p>
            <a:pPr algn="ctr"/>
            <a:r>
              <a:rPr lang="ar-SA" sz="6000" dirty="0" smtClean="0">
                <a:solidFill>
                  <a:srgbClr val="17375E"/>
                </a:solidFill>
                <a:cs typeface="DecoType Naskh Variants" pitchFamily="2" charset="-78"/>
              </a:rPr>
              <a:t>المحتوى</a:t>
            </a:r>
            <a:endParaRPr lang="ar-SA" sz="4000" dirty="0" smtClean="0">
              <a:solidFill>
                <a:srgbClr val="17375E"/>
              </a:solidFill>
              <a:cs typeface="DecoType Naskh Variants" pitchFamily="2" charset="-78"/>
            </a:endParaRPr>
          </a:p>
          <a:p>
            <a:endParaRPr lang="ar-SA" sz="2000" dirty="0" smtClean="0">
              <a:solidFill>
                <a:srgbClr val="17375E"/>
              </a:solidFill>
              <a:cs typeface="DecoType Naskh Variants" pitchFamily="2" charset="-78"/>
            </a:endParaRPr>
          </a:p>
          <a:p>
            <a:r>
              <a:rPr lang="ar-SA" sz="4000" dirty="0" smtClean="0">
                <a:solidFill>
                  <a:srgbClr val="17375E"/>
                </a:solidFill>
                <a:cs typeface="DecoType Naskh Variants" pitchFamily="2" charset="-78"/>
              </a:rPr>
              <a:t>	</a:t>
            </a:r>
            <a:r>
              <a:rPr lang="ar-SA" sz="4000" dirty="0" smtClean="0">
                <a:solidFill>
                  <a:schemeClr val="tx2">
                    <a:lumMod val="75000"/>
                  </a:schemeClr>
                </a:solidFill>
                <a:cs typeface="DecoType Naskh Variants" pitchFamily="2" charset="-78"/>
                <a:hlinkClick r:id="rId2" action="ppaction://hlinksldjump"/>
              </a:rPr>
              <a:t>المنظمة الدولية </a:t>
            </a:r>
            <a:r>
              <a:rPr lang="en-US" sz="4000" dirty="0" smtClean="0">
                <a:solidFill>
                  <a:schemeClr val="tx2">
                    <a:lumMod val="75000"/>
                  </a:schemeClr>
                </a:solidFill>
                <a:cs typeface="DecoType Naskh Variants" pitchFamily="2" charset="-78"/>
                <a:hlinkClick r:id="rId2" action="ppaction://hlinksldjump"/>
              </a:rPr>
              <a:t>ISO </a:t>
            </a:r>
            <a:r>
              <a:rPr lang="ar-SA" sz="4000" dirty="0" smtClean="0">
                <a:solidFill>
                  <a:schemeClr val="tx2">
                    <a:lumMod val="75000"/>
                  </a:schemeClr>
                </a:solidFill>
                <a:cs typeface="DecoType Naskh Variants" pitchFamily="2" charset="-78"/>
                <a:hlinkClick r:id="rId2" action="ppaction://hlinksldjump"/>
              </a:rPr>
              <a:t> </a:t>
            </a:r>
            <a:endParaRPr lang="ar-SA" sz="4000" dirty="0" smtClean="0">
              <a:solidFill>
                <a:schemeClr val="tx2">
                  <a:lumMod val="75000"/>
                </a:schemeClr>
              </a:solidFill>
              <a:cs typeface="DecoType Naskh Variants" pitchFamily="2" charset="-78"/>
            </a:endParaRPr>
          </a:p>
          <a:p>
            <a:r>
              <a:rPr lang="ar-SA" sz="4000" dirty="0" smtClean="0">
                <a:solidFill>
                  <a:schemeClr val="tx2">
                    <a:lumMod val="75000"/>
                  </a:schemeClr>
                </a:solidFill>
                <a:cs typeface="DecoType Naskh Variants" pitchFamily="2" charset="-78"/>
              </a:rPr>
              <a:t> 	 </a:t>
            </a:r>
            <a:r>
              <a:rPr lang="ar-SA" sz="4000" dirty="0" smtClean="0">
                <a:solidFill>
                  <a:schemeClr val="tx2">
                    <a:lumMod val="75000"/>
                  </a:schemeClr>
                </a:solidFill>
                <a:cs typeface="DecoType Naskh Variants" pitchFamily="2" charset="-78"/>
                <a:hlinkClick r:id="rId3" action="ppaction://hlinksldjump"/>
              </a:rPr>
              <a:t>فلسفة إصدارات المواصفة الدولية </a:t>
            </a:r>
            <a:endParaRPr lang="ar-SA" sz="4000" dirty="0" smtClean="0">
              <a:solidFill>
                <a:schemeClr val="tx2">
                  <a:lumMod val="75000"/>
                </a:schemeClr>
              </a:solidFill>
              <a:cs typeface="DecoType Naskh Variants" pitchFamily="2" charset="-78"/>
            </a:endParaRPr>
          </a:p>
          <a:p>
            <a:r>
              <a:rPr lang="en-US" sz="4000" dirty="0" smtClean="0">
                <a:solidFill>
                  <a:schemeClr val="tx2">
                    <a:lumMod val="75000"/>
                  </a:schemeClr>
                </a:solidFill>
                <a:cs typeface="DecoType Naskh Variants" pitchFamily="2" charset="-78"/>
              </a:rPr>
              <a:t> </a:t>
            </a:r>
          </a:p>
          <a:p>
            <a:endParaRPr lang="ar-SA" sz="4000" dirty="0" smtClean="0">
              <a:solidFill>
                <a:schemeClr val="tx2">
                  <a:lumMod val="75000"/>
                </a:schemeClr>
              </a:solidFill>
              <a:cs typeface="DecoType Naskh Variants" pitchFamily="2" charset="-78"/>
            </a:endParaRPr>
          </a:p>
        </p:txBody>
      </p:sp>
    </p:spTree>
    <p:extLst>
      <p:ext uri="{BB962C8B-B14F-4D97-AF65-F5344CB8AC3E}">
        <p14:creationId xmlns:p14="http://schemas.microsoft.com/office/powerpoint/2010/main" val="299294583"/>
      </p:ext>
    </p:extLst>
  </p:cSld>
  <p:clrMapOvr>
    <a:masterClrMapping/>
  </p:clrMapOvr>
  <p:transition advClick="0"/>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مستطيل 9"/>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endParaRPr lang="en-US" b="1" dirty="0" smtClean="0"/>
          </a:p>
        </p:txBody>
      </p:sp>
      <p:pic>
        <p:nvPicPr>
          <p:cNvPr id="2053" name="Picture 5" descr="globe0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5249863" y="1201738"/>
            <a:ext cx="3743325" cy="2808287"/>
          </a:xfrm>
          <a:prstGeom prst="rect">
            <a:avLst/>
          </a:prstGeom>
          <a:noFill/>
          <a:ln w="9525">
            <a:noFill/>
            <a:miter lim="800000"/>
            <a:headEnd/>
            <a:tailEnd/>
          </a:ln>
        </p:spPr>
      </p:pic>
      <p:sp>
        <p:nvSpPr>
          <p:cNvPr id="2054" name="Text Box 6"/>
          <p:cNvSpPr txBox="1">
            <a:spLocks noChangeArrowheads="1"/>
          </p:cNvSpPr>
          <p:nvPr/>
        </p:nvSpPr>
        <p:spPr bwMode="auto">
          <a:xfrm>
            <a:off x="136525" y="247650"/>
            <a:ext cx="1666875" cy="4664075"/>
          </a:xfrm>
          <a:prstGeom prst="rect">
            <a:avLst/>
          </a:prstGeom>
          <a:noFill/>
          <a:ln w="9525">
            <a:noFill/>
            <a:miter lim="800000"/>
            <a:headEnd/>
            <a:tailEnd/>
          </a:ln>
        </p:spPr>
        <p:txBody>
          <a:bodyPr wrap="none">
            <a:spAutoFit/>
          </a:bodyPr>
          <a:lstStyle/>
          <a:p>
            <a:r>
              <a:rPr lang="en-US" sz="30000">
                <a:solidFill>
                  <a:srgbClr val="0066FF"/>
                </a:solidFill>
                <a:latin typeface="Arial Black" pitchFamily="34" charset="0"/>
              </a:rPr>
              <a:t>I</a:t>
            </a:r>
          </a:p>
        </p:txBody>
      </p:sp>
      <p:sp>
        <p:nvSpPr>
          <p:cNvPr id="2055" name="Text Box 7"/>
          <p:cNvSpPr txBox="1">
            <a:spLocks noChangeArrowheads="1"/>
          </p:cNvSpPr>
          <p:nvPr/>
        </p:nvSpPr>
        <p:spPr bwMode="auto">
          <a:xfrm>
            <a:off x="2368550" y="247650"/>
            <a:ext cx="2935288" cy="4664075"/>
          </a:xfrm>
          <a:prstGeom prst="rect">
            <a:avLst/>
          </a:prstGeom>
          <a:noFill/>
          <a:ln w="9525">
            <a:noFill/>
            <a:miter lim="800000"/>
            <a:headEnd/>
            <a:tailEnd/>
          </a:ln>
        </p:spPr>
        <p:txBody>
          <a:bodyPr wrap="none">
            <a:spAutoFit/>
          </a:bodyPr>
          <a:lstStyle/>
          <a:p>
            <a:r>
              <a:rPr lang="en-US" sz="30000" dirty="0">
                <a:solidFill>
                  <a:srgbClr val="0000FF"/>
                </a:solidFill>
                <a:latin typeface="Arial Black" pitchFamily="34" charset="0"/>
              </a:rPr>
              <a:t>S</a:t>
            </a:r>
          </a:p>
        </p:txBody>
      </p:sp>
      <p:sp>
        <p:nvSpPr>
          <p:cNvPr id="2057" name="Text Box 9"/>
          <p:cNvSpPr txBox="1">
            <a:spLocks noChangeArrowheads="1"/>
          </p:cNvSpPr>
          <p:nvPr/>
        </p:nvSpPr>
        <p:spPr bwMode="auto">
          <a:xfrm>
            <a:off x="-147325" y="5638800"/>
            <a:ext cx="9291325" cy="830997"/>
          </a:xfrm>
          <a:prstGeom prst="rect">
            <a:avLst/>
          </a:prstGeom>
          <a:noFill/>
          <a:ln w="9525">
            <a:noFill/>
            <a:miter lim="800000"/>
            <a:headEnd/>
            <a:tailEnd/>
          </a:ln>
        </p:spPr>
        <p:txBody>
          <a:bodyPr wrap="none">
            <a:spAutoFit/>
          </a:bodyPr>
          <a:lstStyle/>
          <a:p>
            <a:r>
              <a:rPr lang="en-US" sz="4800" b="1" i="1" dirty="0">
                <a:solidFill>
                  <a:srgbClr val="17375E"/>
                </a:solidFill>
                <a:latin typeface="Gabriola" pitchFamily="82" charset="0"/>
              </a:rPr>
              <a:t>International Organization for Standardization</a:t>
            </a:r>
            <a:r>
              <a:rPr lang="ar-SA" sz="4800" b="1" i="1" dirty="0">
                <a:solidFill>
                  <a:srgbClr val="17375E"/>
                </a:solidFill>
                <a:latin typeface="Gabriola" pitchFamily="82" charset="0"/>
              </a:rPr>
              <a:t> </a:t>
            </a:r>
            <a:endParaRPr lang="en-US" sz="4800" b="1" i="1" dirty="0">
              <a:solidFill>
                <a:srgbClr val="17375E"/>
              </a:solidFill>
              <a:latin typeface="Gabriola" pitchFamily="82" charset="0"/>
            </a:endParaRPr>
          </a:p>
        </p:txBody>
      </p:sp>
      <p:sp>
        <p:nvSpPr>
          <p:cNvPr id="9" name="مربع نص 8"/>
          <p:cNvSpPr txBox="1"/>
          <p:nvPr/>
        </p:nvSpPr>
        <p:spPr>
          <a:xfrm>
            <a:off x="5692414" y="6286520"/>
            <a:ext cx="3451586" cy="584775"/>
          </a:xfrm>
          <a:prstGeom prst="rect">
            <a:avLst/>
          </a:prstGeom>
          <a:noFill/>
        </p:spPr>
        <p:txBody>
          <a:bodyPr wrap="none" rtlCol="1">
            <a:spAutoFit/>
          </a:bodyPr>
          <a:lstStyle/>
          <a:p>
            <a:r>
              <a:rPr lang="ar-SA" sz="3200" dirty="0" smtClean="0">
                <a:solidFill>
                  <a:srgbClr val="4C216D"/>
                </a:solidFill>
                <a:cs typeface="DecoType Naskh Variants" pitchFamily="2" charset="-78"/>
              </a:rPr>
              <a:t>الدكتور هشام عادل </a:t>
            </a:r>
            <a:r>
              <a:rPr lang="ar-SA" sz="3200" dirty="0" err="1" smtClean="0">
                <a:solidFill>
                  <a:srgbClr val="4C216D"/>
                </a:solidFill>
                <a:cs typeface="DecoType Naskh Variants" pitchFamily="2" charset="-78"/>
              </a:rPr>
              <a:t>عبهري</a:t>
            </a:r>
            <a:endParaRPr lang="ar-SA" sz="3200" dirty="0" smtClean="0">
              <a:solidFill>
                <a:srgbClr val="4C216D"/>
              </a:solidFill>
              <a:cs typeface="DecoType Naskh Variants" pitchFamily="2" charset="-78"/>
            </a:endParaRPr>
          </a:p>
        </p:txBody>
      </p:sp>
      <p:pic>
        <p:nvPicPr>
          <p:cNvPr id="8" name="Picture 10" descr="http://japanologie.arts.kuleuven.be/lab/sites/japanologie.arts.kuleuven.be.ijcm13/files/uploads/inline_images/glossy_3d_blue_arrow_left.png">
            <a:hlinkClick r:id="rId3" action="ppaction://hlinksldjump"/>
          </p:cNvPr>
          <p:cNvPicPr>
            <a:picLocks noChangeAspect="1" noChangeArrowheads="1"/>
          </p:cNvPicPr>
          <p:nvPr/>
        </p:nvPicPr>
        <p:blipFill>
          <a:blip r:embed="rId4"/>
          <a:srcRect/>
          <a:stretch>
            <a:fillRect/>
          </a:stretch>
        </p:blipFill>
        <p:spPr bwMode="auto">
          <a:xfrm>
            <a:off x="0" y="4038600"/>
            <a:ext cx="1905000" cy="1905000"/>
          </a:xfrm>
          <a:prstGeom prst="rect">
            <a:avLst/>
          </a:prstGeom>
          <a:noFill/>
        </p:spPr>
      </p:pic>
    </p:spTree>
    <p:extLst>
      <p:ext uri="{BB962C8B-B14F-4D97-AF65-F5344CB8AC3E}">
        <p14:creationId xmlns:p14="http://schemas.microsoft.com/office/powerpoint/2010/main" val="1001908968"/>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2053"/>
                                        </p:tgtEl>
                                        <p:attrNameLst>
                                          <p:attrName>style.visibility</p:attrName>
                                        </p:attrNameLst>
                                      </p:cBhvr>
                                      <p:to>
                                        <p:strVal val="visible"/>
                                      </p:to>
                                    </p:set>
                                    <p:anim calcmode="lin" valueType="num">
                                      <p:cBhvr>
                                        <p:cTn id="7" dur="1000" fill="hold"/>
                                        <p:tgtEl>
                                          <p:spTgt spid="2053"/>
                                        </p:tgtEl>
                                        <p:attrNameLst>
                                          <p:attrName>ppt_x</p:attrName>
                                        </p:attrNameLst>
                                      </p:cBhvr>
                                      <p:tavLst>
                                        <p:tav tm="0">
                                          <p:val>
                                            <p:strVal val="#ppt_x-.2"/>
                                          </p:val>
                                        </p:tav>
                                        <p:tav tm="100000">
                                          <p:val>
                                            <p:strVal val="#ppt_x"/>
                                          </p:val>
                                        </p:tav>
                                      </p:tavLst>
                                    </p:anim>
                                    <p:anim calcmode="lin" valueType="num">
                                      <p:cBhvr>
                                        <p:cTn id="8" dur="1000" fill="hold"/>
                                        <p:tgtEl>
                                          <p:spTgt spid="2053"/>
                                        </p:tgtEl>
                                        <p:attrNameLst>
                                          <p:attrName>ppt_y</p:attrName>
                                        </p:attrNameLst>
                                      </p:cBhvr>
                                      <p:tavLst>
                                        <p:tav tm="0">
                                          <p:val>
                                            <p:strVal val="#ppt_y"/>
                                          </p:val>
                                        </p:tav>
                                        <p:tav tm="100000">
                                          <p:val>
                                            <p:strVal val="#ppt_y"/>
                                          </p:val>
                                        </p:tav>
                                      </p:tavLst>
                                    </p:anim>
                                    <p:animEffect transition="in" filter="wipe(right)" prLst="gradientSize: 0.1">
                                      <p:cBhvr>
                                        <p:cTn id="9" dur="1000"/>
                                        <p:tgtEl>
                                          <p:spTgt spid="2053"/>
                                        </p:tgtEl>
                                      </p:cBhvr>
                                    </p:animEffect>
                                  </p:childTnLst>
                                </p:cTn>
                              </p:par>
                            </p:childTnLst>
                          </p:cTn>
                        </p:par>
                        <p:par>
                          <p:cTn id="10" fill="hold">
                            <p:stCondLst>
                              <p:cond delay="1000"/>
                            </p:stCondLst>
                            <p:childTnLst>
                              <p:par>
                                <p:cTn id="11" presetID="39" presetClass="entr" presetSubtype="0" accel="100000" fill="hold" grpId="0" nodeType="afterEffect">
                                  <p:stCondLst>
                                    <p:cond delay="0"/>
                                  </p:stCondLst>
                                  <p:childTnLst>
                                    <p:set>
                                      <p:cBhvr>
                                        <p:cTn id="12" dur="1" fill="hold">
                                          <p:stCondLst>
                                            <p:cond delay="0"/>
                                          </p:stCondLst>
                                        </p:cTn>
                                        <p:tgtEl>
                                          <p:spTgt spid="2055"/>
                                        </p:tgtEl>
                                        <p:attrNameLst>
                                          <p:attrName>style.visibility</p:attrName>
                                        </p:attrNameLst>
                                      </p:cBhvr>
                                      <p:to>
                                        <p:strVal val="visible"/>
                                      </p:to>
                                    </p:set>
                                    <p:anim calcmode="lin" valueType="num">
                                      <p:cBhvr>
                                        <p:cTn id="13" dur="1000" fill="hold"/>
                                        <p:tgtEl>
                                          <p:spTgt spid="2055"/>
                                        </p:tgtEl>
                                        <p:attrNameLst>
                                          <p:attrName>ppt_h</p:attrName>
                                        </p:attrNameLst>
                                      </p:cBhvr>
                                      <p:tavLst>
                                        <p:tav tm="0">
                                          <p:val>
                                            <p:strVal val="#ppt_h/20"/>
                                          </p:val>
                                        </p:tav>
                                        <p:tav tm="50000">
                                          <p:val>
                                            <p:strVal val="#ppt_h/20"/>
                                          </p:val>
                                        </p:tav>
                                        <p:tav tm="100000">
                                          <p:val>
                                            <p:strVal val="#ppt_h"/>
                                          </p:val>
                                        </p:tav>
                                      </p:tavLst>
                                    </p:anim>
                                    <p:anim calcmode="lin" valueType="num">
                                      <p:cBhvr>
                                        <p:cTn id="14" dur="1000" fill="hold"/>
                                        <p:tgtEl>
                                          <p:spTgt spid="2055"/>
                                        </p:tgtEl>
                                        <p:attrNameLst>
                                          <p:attrName>ppt_w</p:attrName>
                                        </p:attrNameLst>
                                      </p:cBhvr>
                                      <p:tavLst>
                                        <p:tav tm="0">
                                          <p:val>
                                            <p:strVal val="#ppt_w+.3"/>
                                          </p:val>
                                        </p:tav>
                                        <p:tav tm="50000">
                                          <p:val>
                                            <p:strVal val="#ppt_w+.3"/>
                                          </p:val>
                                        </p:tav>
                                        <p:tav tm="100000">
                                          <p:val>
                                            <p:strVal val="#ppt_w"/>
                                          </p:val>
                                        </p:tav>
                                      </p:tavLst>
                                    </p:anim>
                                    <p:anim calcmode="lin" valueType="num">
                                      <p:cBhvr>
                                        <p:cTn id="15" dur="1000" fill="hold"/>
                                        <p:tgtEl>
                                          <p:spTgt spid="2055"/>
                                        </p:tgtEl>
                                        <p:attrNameLst>
                                          <p:attrName>ppt_x</p:attrName>
                                        </p:attrNameLst>
                                      </p:cBhvr>
                                      <p:tavLst>
                                        <p:tav tm="0">
                                          <p:val>
                                            <p:strVal val="#ppt_x-.3"/>
                                          </p:val>
                                        </p:tav>
                                        <p:tav tm="50000">
                                          <p:val>
                                            <p:strVal val="#ppt_x"/>
                                          </p:val>
                                        </p:tav>
                                        <p:tav tm="100000">
                                          <p:val>
                                            <p:strVal val="#ppt_x"/>
                                          </p:val>
                                        </p:tav>
                                      </p:tavLst>
                                    </p:anim>
                                    <p:anim calcmode="lin" valueType="num">
                                      <p:cBhvr>
                                        <p:cTn id="16" dur="1000" fill="hold"/>
                                        <p:tgtEl>
                                          <p:spTgt spid="2055"/>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39" presetClass="entr" presetSubtype="0" accel="100000" fill="hold" grpId="0" nodeType="afterEffect">
                                  <p:stCondLst>
                                    <p:cond delay="0"/>
                                  </p:stCondLst>
                                  <p:childTnLst>
                                    <p:set>
                                      <p:cBhvr>
                                        <p:cTn id="19" dur="1" fill="hold">
                                          <p:stCondLst>
                                            <p:cond delay="0"/>
                                          </p:stCondLst>
                                        </p:cTn>
                                        <p:tgtEl>
                                          <p:spTgt spid="2054"/>
                                        </p:tgtEl>
                                        <p:attrNameLst>
                                          <p:attrName>style.visibility</p:attrName>
                                        </p:attrNameLst>
                                      </p:cBhvr>
                                      <p:to>
                                        <p:strVal val="visible"/>
                                      </p:to>
                                    </p:set>
                                    <p:anim calcmode="lin" valueType="num">
                                      <p:cBhvr>
                                        <p:cTn id="20" dur="1000" fill="hold"/>
                                        <p:tgtEl>
                                          <p:spTgt spid="2054"/>
                                        </p:tgtEl>
                                        <p:attrNameLst>
                                          <p:attrName>ppt_h</p:attrName>
                                        </p:attrNameLst>
                                      </p:cBhvr>
                                      <p:tavLst>
                                        <p:tav tm="0">
                                          <p:val>
                                            <p:strVal val="#ppt_h/20"/>
                                          </p:val>
                                        </p:tav>
                                        <p:tav tm="50000">
                                          <p:val>
                                            <p:strVal val="#ppt_h/20"/>
                                          </p:val>
                                        </p:tav>
                                        <p:tav tm="100000">
                                          <p:val>
                                            <p:strVal val="#ppt_h"/>
                                          </p:val>
                                        </p:tav>
                                      </p:tavLst>
                                    </p:anim>
                                    <p:anim calcmode="lin" valueType="num">
                                      <p:cBhvr>
                                        <p:cTn id="21" dur="1000" fill="hold"/>
                                        <p:tgtEl>
                                          <p:spTgt spid="2054"/>
                                        </p:tgtEl>
                                        <p:attrNameLst>
                                          <p:attrName>ppt_w</p:attrName>
                                        </p:attrNameLst>
                                      </p:cBhvr>
                                      <p:tavLst>
                                        <p:tav tm="0">
                                          <p:val>
                                            <p:strVal val="#ppt_w+.3"/>
                                          </p:val>
                                        </p:tav>
                                        <p:tav tm="50000">
                                          <p:val>
                                            <p:strVal val="#ppt_w+.3"/>
                                          </p:val>
                                        </p:tav>
                                        <p:tav tm="100000">
                                          <p:val>
                                            <p:strVal val="#ppt_w"/>
                                          </p:val>
                                        </p:tav>
                                      </p:tavLst>
                                    </p:anim>
                                    <p:anim calcmode="lin" valueType="num">
                                      <p:cBhvr>
                                        <p:cTn id="22" dur="1000" fill="hold"/>
                                        <p:tgtEl>
                                          <p:spTgt spid="2054"/>
                                        </p:tgtEl>
                                        <p:attrNameLst>
                                          <p:attrName>ppt_x</p:attrName>
                                        </p:attrNameLst>
                                      </p:cBhvr>
                                      <p:tavLst>
                                        <p:tav tm="0">
                                          <p:val>
                                            <p:strVal val="#ppt_x-.3"/>
                                          </p:val>
                                        </p:tav>
                                        <p:tav tm="50000">
                                          <p:val>
                                            <p:strVal val="#ppt_x"/>
                                          </p:val>
                                        </p:tav>
                                        <p:tav tm="100000">
                                          <p:val>
                                            <p:strVal val="#ppt_x"/>
                                          </p:val>
                                        </p:tav>
                                      </p:tavLst>
                                    </p:anim>
                                    <p:anim calcmode="lin" valueType="num">
                                      <p:cBhvr>
                                        <p:cTn id="23" dur="1000" fill="hold"/>
                                        <p:tgtEl>
                                          <p:spTgt spid="2054"/>
                                        </p:tgtEl>
                                        <p:attrNameLst>
                                          <p:attrName>ppt_y</p:attrName>
                                        </p:attrNameLst>
                                      </p:cBhvr>
                                      <p:tavLst>
                                        <p:tav tm="0">
                                          <p:val>
                                            <p:strVal val="#ppt_y"/>
                                          </p:val>
                                        </p:tav>
                                        <p:tav tm="100000">
                                          <p:val>
                                            <p:strVal val="#ppt_y"/>
                                          </p:val>
                                        </p:tav>
                                      </p:tavLst>
                                    </p:anim>
                                  </p:childTnLst>
                                </p:cTn>
                              </p:par>
                            </p:childTnLst>
                          </p:cTn>
                        </p:par>
                        <p:par>
                          <p:cTn id="24" fill="hold">
                            <p:stCondLst>
                              <p:cond delay="3000"/>
                            </p:stCondLst>
                            <p:childTnLst>
                              <p:par>
                                <p:cTn id="25" presetID="40" presetClass="entr" presetSubtype="0" fill="hold" grpId="0" nodeType="afterEffect">
                                  <p:stCondLst>
                                    <p:cond delay="0"/>
                                  </p:stCondLst>
                                  <p:iterate type="lt">
                                    <p:tmPct val="10000"/>
                                  </p:iterate>
                                  <p:childTnLst>
                                    <p:set>
                                      <p:cBhvr>
                                        <p:cTn id="26" dur="1" fill="hold">
                                          <p:stCondLst>
                                            <p:cond delay="0"/>
                                          </p:stCondLst>
                                        </p:cTn>
                                        <p:tgtEl>
                                          <p:spTgt spid="2057"/>
                                        </p:tgtEl>
                                        <p:attrNameLst>
                                          <p:attrName>style.visibility</p:attrName>
                                        </p:attrNameLst>
                                      </p:cBhvr>
                                      <p:to>
                                        <p:strVal val="visible"/>
                                      </p:to>
                                    </p:set>
                                    <p:animEffect transition="in" filter="fade">
                                      <p:cBhvr>
                                        <p:cTn id="27" dur="1000"/>
                                        <p:tgtEl>
                                          <p:spTgt spid="2057"/>
                                        </p:tgtEl>
                                      </p:cBhvr>
                                    </p:animEffect>
                                    <p:anim calcmode="lin" valueType="num">
                                      <p:cBhvr>
                                        <p:cTn id="28" dur="1000" fill="hold"/>
                                        <p:tgtEl>
                                          <p:spTgt spid="2057"/>
                                        </p:tgtEl>
                                        <p:attrNameLst>
                                          <p:attrName>ppt_x</p:attrName>
                                        </p:attrNameLst>
                                      </p:cBhvr>
                                      <p:tavLst>
                                        <p:tav tm="0">
                                          <p:val>
                                            <p:strVal val="#ppt_x-.1"/>
                                          </p:val>
                                        </p:tav>
                                        <p:tav tm="100000">
                                          <p:val>
                                            <p:strVal val="#ppt_x"/>
                                          </p:val>
                                        </p:tav>
                                      </p:tavLst>
                                    </p:anim>
                                    <p:anim calcmode="lin" valueType="num">
                                      <p:cBhvr>
                                        <p:cTn id="29" dur="1000" fill="hold"/>
                                        <p:tgtEl>
                                          <p:spTgt spid="205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4" grpId="0"/>
      <p:bldP spid="2055" grpId="0"/>
      <p:bldP spid="2057" grpId="0"/>
    </p:bld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ستطيل 5"/>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endParaRPr lang="en-US" b="1" dirty="0" smtClean="0"/>
          </a:p>
        </p:txBody>
      </p:sp>
      <p:sp>
        <p:nvSpPr>
          <p:cNvPr id="9" name="مربع نص 8"/>
          <p:cNvSpPr txBox="1"/>
          <p:nvPr/>
        </p:nvSpPr>
        <p:spPr>
          <a:xfrm>
            <a:off x="5692414" y="6286520"/>
            <a:ext cx="3451586" cy="584775"/>
          </a:xfrm>
          <a:prstGeom prst="rect">
            <a:avLst/>
          </a:prstGeom>
          <a:noFill/>
        </p:spPr>
        <p:txBody>
          <a:bodyPr wrap="none" rtlCol="1">
            <a:spAutoFit/>
          </a:bodyPr>
          <a:lstStyle/>
          <a:p>
            <a:r>
              <a:rPr lang="ar-SA" sz="3200" dirty="0" smtClean="0">
                <a:solidFill>
                  <a:srgbClr val="4C216D"/>
                </a:solidFill>
                <a:cs typeface="DecoType Naskh Variants" pitchFamily="2" charset="-78"/>
              </a:rPr>
              <a:t>الدكتور هشام عادل </a:t>
            </a:r>
            <a:r>
              <a:rPr lang="ar-SA" sz="3200" dirty="0" err="1" smtClean="0">
                <a:solidFill>
                  <a:srgbClr val="4C216D"/>
                </a:solidFill>
                <a:cs typeface="DecoType Naskh Variants" pitchFamily="2" charset="-78"/>
              </a:rPr>
              <a:t>عبهري</a:t>
            </a:r>
            <a:endParaRPr lang="ar-SA" sz="3200" dirty="0" smtClean="0">
              <a:solidFill>
                <a:srgbClr val="4C216D"/>
              </a:solidFill>
              <a:cs typeface="DecoType Naskh Variants" pitchFamily="2" charset="-78"/>
            </a:endParaRPr>
          </a:p>
        </p:txBody>
      </p:sp>
      <p:sp>
        <p:nvSpPr>
          <p:cNvPr id="10" name="مربع نص 9"/>
          <p:cNvSpPr txBox="1"/>
          <p:nvPr/>
        </p:nvSpPr>
        <p:spPr>
          <a:xfrm>
            <a:off x="5357818" y="1428736"/>
            <a:ext cx="184731" cy="369332"/>
          </a:xfrm>
          <a:prstGeom prst="rect">
            <a:avLst/>
          </a:prstGeom>
          <a:noFill/>
        </p:spPr>
        <p:txBody>
          <a:bodyPr wrap="none" rtlCol="1">
            <a:spAutoFit/>
          </a:bodyPr>
          <a:lstStyle/>
          <a:p>
            <a:endParaRPr lang="ar-SA" dirty="0"/>
          </a:p>
        </p:txBody>
      </p:sp>
      <p:sp>
        <p:nvSpPr>
          <p:cNvPr id="11" name="مربع نص 10"/>
          <p:cNvSpPr txBox="1"/>
          <p:nvPr/>
        </p:nvSpPr>
        <p:spPr>
          <a:xfrm>
            <a:off x="1" y="1511617"/>
            <a:ext cx="9144000" cy="4431983"/>
          </a:xfrm>
          <a:prstGeom prst="rect">
            <a:avLst/>
          </a:prstGeom>
          <a:noFill/>
        </p:spPr>
        <p:txBody>
          <a:bodyPr wrap="square" rtlCol="1">
            <a:spAutoFit/>
          </a:bodyPr>
          <a:lstStyle/>
          <a:p>
            <a:pPr algn="just"/>
            <a:r>
              <a:rPr lang="ar-SA" sz="4400" dirty="0" smtClean="0">
                <a:solidFill>
                  <a:schemeClr val="tx2">
                    <a:lumMod val="75000"/>
                  </a:schemeClr>
                </a:solidFill>
                <a:cs typeface="DecoType Naskh Variants" pitchFamily="2" charset="-78"/>
              </a:rPr>
              <a:t>المنظمة الدولية للمعايير (آيزو)</a:t>
            </a:r>
          </a:p>
          <a:p>
            <a:pPr algn="just"/>
            <a:endParaRPr lang="ar-SA" sz="1400" u="sng" dirty="0" smtClean="0">
              <a:solidFill>
                <a:schemeClr val="tx2">
                  <a:lumMod val="75000"/>
                </a:schemeClr>
              </a:solidFill>
              <a:cs typeface="DecoType Naskh Variants" pitchFamily="2" charset="-78"/>
            </a:endParaRPr>
          </a:p>
          <a:p>
            <a:r>
              <a:rPr lang="ar-SA" dirty="0" smtClean="0">
                <a:solidFill>
                  <a:schemeClr val="tx2">
                    <a:lumMod val="75000"/>
                  </a:schemeClr>
                </a:solidFill>
                <a:cs typeface="DecoType Naskh Variants" pitchFamily="2" charset="-78"/>
              </a:rPr>
              <a:t> </a:t>
            </a:r>
            <a:r>
              <a:rPr lang="ar-SA" sz="3600" dirty="0" smtClean="0">
                <a:solidFill>
                  <a:schemeClr val="tx2">
                    <a:lumMod val="75000"/>
                  </a:schemeClr>
                </a:solidFill>
                <a:cs typeface="DecoType Naskh Variants" pitchFamily="2" charset="-78"/>
              </a:rPr>
              <a:t>هي منظمة دولية تعمل على وضع المعايير، وتضم هذه المنظمة ممثلين من عدة</a:t>
            </a:r>
          </a:p>
          <a:p>
            <a:r>
              <a:rPr lang="ar-SA" sz="3600" dirty="0" smtClean="0">
                <a:solidFill>
                  <a:schemeClr val="tx2">
                    <a:lumMod val="75000"/>
                  </a:schemeClr>
                </a:solidFill>
                <a:cs typeface="DecoType Naskh Variants" pitchFamily="2" charset="-78"/>
              </a:rPr>
              <a:t> منظمات وطنية للمعايير.</a:t>
            </a:r>
          </a:p>
          <a:p>
            <a:endParaRPr lang="ar-SA" sz="2000" dirty="0" smtClean="0">
              <a:solidFill>
                <a:schemeClr val="tx2">
                  <a:lumMod val="75000"/>
                </a:schemeClr>
              </a:solidFill>
              <a:cs typeface="DecoType Naskh Variants" pitchFamily="2" charset="-78"/>
            </a:endParaRPr>
          </a:p>
          <a:p>
            <a:r>
              <a:rPr lang="ar-SA" sz="3600" dirty="0" smtClean="0">
                <a:solidFill>
                  <a:schemeClr val="tx2">
                    <a:lumMod val="75000"/>
                  </a:schemeClr>
                </a:solidFill>
                <a:cs typeface="DecoType Naskh Variants" pitchFamily="2" charset="-78"/>
              </a:rPr>
              <a:t> تأسست هذه المنظمة في </a:t>
            </a:r>
            <a:r>
              <a:rPr lang="ar-SA" sz="4000" dirty="0" smtClean="0">
                <a:solidFill>
                  <a:schemeClr val="tx2">
                    <a:lumMod val="75000"/>
                  </a:schemeClr>
                </a:solidFill>
                <a:cs typeface="DecoType Naskh Variants" pitchFamily="2" charset="-78"/>
              </a:rPr>
              <a:t>23 </a:t>
            </a:r>
            <a:r>
              <a:rPr lang="ar-SA" sz="3600" dirty="0" smtClean="0">
                <a:solidFill>
                  <a:schemeClr val="tx2">
                    <a:lumMod val="75000"/>
                  </a:schemeClr>
                </a:solidFill>
                <a:cs typeface="DecoType Naskh Variants" pitchFamily="2" charset="-78"/>
              </a:rPr>
              <a:t>فبراير </a:t>
            </a:r>
            <a:r>
              <a:rPr lang="ar-SA" sz="4000" dirty="0" smtClean="0">
                <a:solidFill>
                  <a:schemeClr val="tx2">
                    <a:lumMod val="75000"/>
                  </a:schemeClr>
                </a:solidFill>
                <a:cs typeface="DecoType Naskh Variants" pitchFamily="2" charset="-78"/>
              </a:rPr>
              <a:t>1947</a:t>
            </a:r>
            <a:r>
              <a:rPr lang="ar-SA" sz="3600" dirty="0" smtClean="0">
                <a:solidFill>
                  <a:schemeClr val="tx2">
                    <a:lumMod val="75000"/>
                  </a:schemeClr>
                </a:solidFill>
                <a:cs typeface="DecoType Naskh Variants" pitchFamily="2" charset="-78"/>
              </a:rPr>
              <a:t> وهي تصدر  معايير تجارية وصناعية عالمية.</a:t>
            </a:r>
          </a:p>
          <a:p>
            <a:endParaRPr lang="ar-SA" sz="2000" dirty="0" smtClean="0">
              <a:solidFill>
                <a:schemeClr val="tx2">
                  <a:lumMod val="75000"/>
                </a:schemeClr>
              </a:solidFill>
              <a:cs typeface="DecoType Naskh Variants" pitchFamily="2" charset="-78"/>
            </a:endParaRPr>
          </a:p>
          <a:p>
            <a:r>
              <a:rPr lang="ar-SA" sz="3600" dirty="0" smtClean="0">
                <a:solidFill>
                  <a:schemeClr val="tx2">
                    <a:lumMod val="75000"/>
                  </a:schemeClr>
                </a:solidFill>
                <a:cs typeface="DecoType Naskh Variants" pitchFamily="2" charset="-78"/>
              </a:rPr>
              <a:t>مقر هذه المنظمة في جنيف في سويسرا. (يتبع)</a:t>
            </a:r>
          </a:p>
        </p:txBody>
      </p:sp>
      <p:pic>
        <p:nvPicPr>
          <p:cNvPr id="7"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4953000"/>
            <a:ext cx="1905000" cy="1905000"/>
          </a:xfrm>
          <a:prstGeom prst="rect">
            <a:avLst/>
          </a:prstGeom>
          <a:noFill/>
        </p:spPr>
      </p:pic>
      <p:grpSp>
        <p:nvGrpSpPr>
          <p:cNvPr id="8" name="Group 7"/>
          <p:cNvGrpSpPr>
            <a:grpSpLocks/>
          </p:cNvGrpSpPr>
          <p:nvPr/>
        </p:nvGrpSpPr>
        <p:grpSpPr bwMode="auto">
          <a:xfrm>
            <a:off x="5486400" y="212725"/>
            <a:ext cx="3492499" cy="1539875"/>
            <a:chOff x="3606" y="663"/>
            <a:chExt cx="2059" cy="970"/>
          </a:xfrm>
        </p:grpSpPr>
        <p:pic>
          <p:nvPicPr>
            <p:cNvPr id="12" name="Picture 3" descr="globe01"/>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4876" y="757"/>
              <a:ext cx="789" cy="592"/>
            </a:xfrm>
            <a:prstGeom prst="rect">
              <a:avLst/>
            </a:prstGeom>
            <a:noFill/>
            <a:ln w="9525">
              <a:noFill/>
              <a:miter lim="800000"/>
              <a:headEnd/>
              <a:tailEnd/>
            </a:ln>
          </p:spPr>
        </p:pic>
        <p:sp>
          <p:nvSpPr>
            <p:cNvPr id="13" name="Text Box 4"/>
            <p:cNvSpPr txBox="1">
              <a:spLocks noChangeArrowheads="1"/>
            </p:cNvSpPr>
            <p:nvPr/>
          </p:nvSpPr>
          <p:spPr bwMode="auto">
            <a:xfrm>
              <a:off x="3606" y="663"/>
              <a:ext cx="412" cy="970"/>
            </a:xfrm>
            <a:prstGeom prst="rect">
              <a:avLst/>
            </a:prstGeom>
            <a:noFill/>
            <a:ln w="9525">
              <a:noFill/>
              <a:miter lim="800000"/>
              <a:headEnd/>
              <a:tailEnd/>
            </a:ln>
          </p:spPr>
          <p:txBody>
            <a:bodyPr wrap="none">
              <a:spAutoFit/>
            </a:bodyPr>
            <a:lstStyle/>
            <a:p>
              <a:r>
                <a:rPr lang="en-US" sz="9500">
                  <a:solidFill>
                    <a:srgbClr val="0066FF"/>
                  </a:solidFill>
                  <a:latin typeface="Arial Black" pitchFamily="34" charset="0"/>
                </a:rPr>
                <a:t>I</a:t>
              </a:r>
            </a:p>
          </p:txBody>
        </p:sp>
        <p:sp>
          <p:nvSpPr>
            <p:cNvPr id="14" name="Text Box 5"/>
            <p:cNvSpPr txBox="1">
              <a:spLocks noChangeArrowheads="1"/>
            </p:cNvSpPr>
            <p:nvPr/>
          </p:nvSpPr>
          <p:spPr bwMode="auto">
            <a:xfrm>
              <a:off x="4150" y="663"/>
              <a:ext cx="665" cy="970"/>
            </a:xfrm>
            <a:prstGeom prst="rect">
              <a:avLst/>
            </a:prstGeom>
            <a:noFill/>
            <a:ln w="9525">
              <a:noFill/>
              <a:miter lim="800000"/>
              <a:headEnd/>
              <a:tailEnd/>
            </a:ln>
          </p:spPr>
          <p:txBody>
            <a:bodyPr wrap="none">
              <a:spAutoFit/>
            </a:bodyPr>
            <a:lstStyle/>
            <a:p>
              <a:r>
                <a:rPr lang="en-US" sz="9500" dirty="0">
                  <a:solidFill>
                    <a:srgbClr val="0000FF"/>
                  </a:solidFill>
                  <a:latin typeface="Arial Black" pitchFamily="34" charset="0"/>
                </a:rPr>
                <a:t>S</a:t>
              </a:r>
            </a:p>
          </p:txBody>
        </p:sp>
      </p:grpSp>
    </p:spTree>
    <p:extLst>
      <p:ext uri="{BB962C8B-B14F-4D97-AF65-F5344CB8AC3E}">
        <p14:creationId xmlns:p14="http://schemas.microsoft.com/office/powerpoint/2010/main" val="2324516730"/>
      </p:ext>
    </p:extLst>
  </p:cSld>
  <p:clrMapOvr>
    <a:masterClrMapping/>
  </p:clrMapOvr>
  <p:transition advClick="0"/>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ستطيل 5"/>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endParaRPr lang="en-US" b="1" dirty="0" smtClean="0"/>
          </a:p>
        </p:txBody>
      </p:sp>
      <p:sp>
        <p:nvSpPr>
          <p:cNvPr id="9" name="مربع نص 8"/>
          <p:cNvSpPr txBox="1"/>
          <p:nvPr/>
        </p:nvSpPr>
        <p:spPr>
          <a:xfrm>
            <a:off x="5692414" y="6286520"/>
            <a:ext cx="3451586" cy="584775"/>
          </a:xfrm>
          <a:prstGeom prst="rect">
            <a:avLst/>
          </a:prstGeom>
          <a:noFill/>
        </p:spPr>
        <p:txBody>
          <a:bodyPr wrap="none" rtlCol="1">
            <a:spAutoFit/>
          </a:bodyPr>
          <a:lstStyle/>
          <a:p>
            <a:r>
              <a:rPr lang="ar-SA" sz="3200" dirty="0" smtClean="0">
                <a:solidFill>
                  <a:srgbClr val="4C216D"/>
                </a:solidFill>
                <a:cs typeface="DecoType Naskh Variants" pitchFamily="2" charset="-78"/>
              </a:rPr>
              <a:t>الدكتور هشام عادل </a:t>
            </a:r>
            <a:r>
              <a:rPr lang="ar-SA" sz="3200" dirty="0" err="1" smtClean="0">
                <a:solidFill>
                  <a:srgbClr val="4C216D"/>
                </a:solidFill>
                <a:cs typeface="DecoType Naskh Variants" pitchFamily="2" charset="-78"/>
              </a:rPr>
              <a:t>عبهري</a:t>
            </a:r>
            <a:endParaRPr lang="ar-SA" sz="3200" dirty="0" smtClean="0">
              <a:solidFill>
                <a:srgbClr val="4C216D"/>
              </a:solidFill>
              <a:cs typeface="DecoType Naskh Variants" pitchFamily="2" charset="-78"/>
            </a:endParaRPr>
          </a:p>
        </p:txBody>
      </p:sp>
      <p:sp>
        <p:nvSpPr>
          <p:cNvPr id="10" name="مربع نص 9"/>
          <p:cNvSpPr txBox="1"/>
          <p:nvPr/>
        </p:nvSpPr>
        <p:spPr>
          <a:xfrm>
            <a:off x="5357818" y="1428736"/>
            <a:ext cx="184731" cy="369332"/>
          </a:xfrm>
          <a:prstGeom prst="rect">
            <a:avLst/>
          </a:prstGeom>
          <a:noFill/>
        </p:spPr>
        <p:txBody>
          <a:bodyPr wrap="none" rtlCol="1">
            <a:spAutoFit/>
          </a:bodyPr>
          <a:lstStyle/>
          <a:p>
            <a:endParaRPr lang="ar-SA" dirty="0"/>
          </a:p>
        </p:txBody>
      </p:sp>
      <p:sp>
        <p:nvSpPr>
          <p:cNvPr id="11" name="مربع نص 10"/>
          <p:cNvSpPr txBox="1"/>
          <p:nvPr/>
        </p:nvSpPr>
        <p:spPr>
          <a:xfrm>
            <a:off x="0" y="1419285"/>
            <a:ext cx="9144002" cy="4524315"/>
          </a:xfrm>
          <a:prstGeom prst="rect">
            <a:avLst/>
          </a:prstGeom>
          <a:noFill/>
        </p:spPr>
        <p:txBody>
          <a:bodyPr wrap="square" rtlCol="1">
            <a:spAutoFit/>
          </a:bodyPr>
          <a:lstStyle/>
          <a:p>
            <a:endParaRPr lang="ar-SA" dirty="0" smtClean="0"/>
          </a:p>
          <a:p>
            <a:pPr algn="just"/>
            <a:r>
              <a:rPr lang="ar-SA" sz="3600" dirty="0" smtClean="0">
                <a:solidFill>
                  <a:srgbClr val="90B6E4"/>
                </a:solidFill>
                <a:cs typeface="DecoType Naskh Variants" pitchFamily="2" charset="-78"/>
              </a:rPr>
              <a:t>(تابع)المنظمة الدولية للمعايير (آيزو)</a:t>
            </a:r>
          </a:p>
          <a:p>
            <a:pPr algn="just"/>
            <a:endParaRPr lang="ar-SA" sz="3600" dirty="0" smtClean="0">
              <a:solidFill>
                <a:srgbClr val="640000"/>
              </a:solidFill>
              <a:cs typeface="DecoType Naskh Variants" pitchFamily="2" charset="-78"/>
            </a:endParaRPr>
          </a:p>
          <a:p>
            <a:pPr algn="just"/>
            <a:r>
              <a:rPr lang="ar-SA" sz="3600" dirty="0" smtClean="0">
                <a:solidFill>
                  <a:schemeClr val="tx2">
                    <a:lumMod val="75000"/>
                  </a:schemeClr>
                </a:solidFill>
                <a:cs typeface="DecoType Naskh Variants" pitchFamily="2" charset="-78"/>
              </a:rPr>
              <a:t>بالرغم من أن منظمة </a:t>
            </a:r>
            <a:r>
              <a:rPr lang="ar-SA" sz="3600" dirty="0" err="1" smtClean="0">
                <a:solidFill>
                  <a:schemeClr val="tx2">
                    <a:lumMod val="75000"/>
                  </a:schemeClr>
                </a:solidFill>
                <a:cs typeface="DecoType Naskh Variants" pitchFamily="2" charset="-78"/>
              </a:rPr>
              <a:t>الآيزو</a:t>
            </a:r>
            <a:r>
              <a:rPr lang="ar-SA" sz="3600" dirty="0" smtClean="0">
                <a:solidFill>
                  <a:schemeClr val="tx2">
                    <a:lumMod val="75000"/>
                  </a:schemeClr>
                </a:solidFill>
                <a:cs typeface="DecoType Naskh Variants" pitchFamily="2" charset="-78"/>
              </a:rPr>
              <a:t> تعرف عن نفسها كمنظمة غير حكومية، </a:t>
            </a:r>
          </a:p>
          <a:p>
            <a:pPr algn="just"/>
            <a:r>
              <a:rPr lang="ar-SA" sz="3600" dirty="0" smtClean="0">
                <a:solidFill>
                  <a:schemeClr val="tx2">
                    <a:lumMod val="75000"/>
                  </a:schemeClr>
                </a:solidFill>
                <a:cs typeface="DecoType Naskh Variants" pitchFamily="2" charset="-78"/>
              </a:rPr>
              <a:t>ولكن  قدرتها على وضع المعايير التي تتحول عادة إلى قوانين (إما عن طريق </a:t>
            </a:r>
          </a:p>
          <a:p>
            <a:pPr algn="just"/>
            <a:r>
              <a:rPr lang="ar-SA" sz="3600" dirty="0" smtClean="0">
                <a:solidFill>
                  <a:schemeClr val="tx2">
                    <a:lumMod val="75000"/>
                  </a:schemeClr>
                </a:solidFill>
                <a:cs typeface="DecoType Naskh Variants" pitchFamily="2" charset="-78"/>
              </a:rPr>
              <a:t>المعاهدات  أو  المعايير الوطنية) تجعلها أكثر قوة من معظم المنظمات غير</a:t>
            </a:r>
          </a:p>
          <a:p>
            <a:pPr algn="just"/>
            <a:r>
              <a:rPr lang="ar-SA" sz="3600" dirty="0" smtClean="0">
                <a:solidFill>
                  <a:schemeClr val="tx2">
                    <a:lumMod val="75000"/>
                  </a:schemeClr>
                </a:solidFill>
                <a:cs typeface="DecoType Naskh Variants" pitchFamily="2" charset="-78"/>
              </a:rPr>
              <a:t> الحكومية.</a:t>
            </a:r>
          </a:p>
          <a:p>
            <a:endParaRPr lang="ar-SA" dirty="0" smtClean="0">
              <a:solidFill>
                <a:schemeClr val="tx2">
                  <a:lumMod val="75000"/>
                </a:schemeClr>
              </a:solidFill>
            </a:endParaRPr>
          </a:p>
          <a:p>
            <a:r>
              <a:rPr lang="ar-SA" sz="3600" dirty="0" smtClean="0">
                <a:solidFill>
                  <a:schemeClr val="tx2">
                    <a:lumMod val="75000"/>
                  </a:schemeClr>
                </a:solidFill>
                <a:cs typeface="DecoType Naskh Variants" pitchFamily="2" charset="-78"/>
              </a:rPr>
              <a:t> تؤلف منظمة </a:t>
            </a:r>
            <a:r>
              <a:rPr lang="ar-SA" sz="3600" dirty="0" err="1" smtClean="0">
                <a:solidFill>
                  <a:schemeClr val="tx2">
                    <a:lumMod val="75000"/>
                  </a:schemeClr>
                </a:solidFill>
                <a:cs typeface="DecoType Naskh Variants" pitchFamily="2" charset="-78"/>
              </a:rPr>
              <a:t>الآيزو</a:t>
            </a:r>
            <a:r>
              <a:rPr lang="ar-SA" sz="3600" dirty="0" smtClean="0">
                <a:solidFill>
                  <a:schemeClr val="tx2">
                    <a:lumMod val="75000"/>
                  </a:schemeClr>
                </a:solidFill>
                <a:cs typeface="DecoType Naskh Variants" pitchFamily="2" charset="-78"/>
              </a:rPr>
              <a:t> عمليا حلف ذو صلات قوية مع الحكومات.</a:t>
            </a:r>
          </a:p>
        </p:txBody>
      </p:sp>
      <p:pic>
        <p:nvPicPr>
          <p:cNvPr id="7"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4953000"/>
            <a:ext cx="1905000" cy="1905000"/>
          </a:xfrm>
          <a:prstGeom prst="rect">
            <a:avLst/>
          </a:prstGeom>
          <a:noFill/>
        </p:spPr>
      </p:pic>
      <p:grpSp>
        <p:nvGrpSpPr>
          <p:cNvPr id="8" name="Group 7"/>
          <p:cNvGrpSpPr>
            <a:grpSpLocks/>
          </p:cNvGrpSpPr>
          <p:nvPr/>
        </p:nvGrpSpPr>
        <p:grpSpPr bwMode="auto">
          <a:xfrm>
            <a:off x="5486400" y="212725"/>
            <a:ext cx="3492499" cy="1539875"/>
            <a:chOff x="3606" y="663"/>
            <a:chExt cx="2059" cy="970"/>
          </a:xfrm>
        </p:grpSpPr>
        <p:pic>
          <p:nvPicPr>
            <p:cNvPr id="12" name="Picture 3" descr="globe01"/>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4876" y="757"/>
              <a:ext cx="789" cy="592"/>
            </a:xfrm>
            <a:prstGeom prst="rect">
              <a:avLst/>
            </a:prstGeom>
            <a:noFill/>
            <a:ln w="9525">
              <a:noFill/>
              <a:miter lim="800000"/>
              <a:headEnd/>
              <a:tailEnd/>
            </a:ln>
          </p:spPr>
        </p:pic>
        <p:sp>
          <p:nvSpPr>
            <p:cNvPr id="13" name="Text Box 4"/>
            <p:cNvSpPr txBox="1">
              <a:spLocks noChangeArrowheads="1"/>
            </p:cNvSpPr>
            <p:nvPr/>
          </p:nvSpPr>
          <p:spPr bwMode="auto">
            <a:xfrm>
              <a:off x="3606" y="663"/>
              <a:ext cx="412" cy="970"/>
            </a:xfrm>
            <a:prstGeom prst="rect">
              <a:avLst/>
            </a:prstGeom>
            <a:noFill/>
            <a:ln w="9525">
              <a:noFill/>
              <a:miter lim="800000"/>
              <a:headEnd/>
              <a:tailEnd/>
            </a:ln>
          </p:spPr>
          <p:txBody>
            <a:bodyPr wrap="none">
              <a:spAutoFit/>
            </a:bodyPr>
            <a:lstStyle/>
            <a:p>
              <a:r>
                <a:rPr lang="en-US" sz="9500">
                  <a:solidFill>
                    <a:srgbClr val="0066FF"/>
                  </a:solidFill>
                  <a:latin typeface="Arial Black" pitchFamily="34" charset="0"/>
                </a:rPr>
                <a:t>I</a:t>
              </a:r>
            </a:p>
          </p:txBody>
        </p:sp>
        <p:sp>
          <p:nvSpPr>
            <p:cNvPr id="14" name="Text Box 5"/>
            <p:cNvSpPr txBox="1">
              <a:spLocks noChangeArrowheads="1"/>
            </p:cNvSpPr>
            <p:nvPr/>
          </p:nvSpPr>
          <p:spPr bwMode="auto">
            <a:xfrm>
              <a:off x="4150" y="663"/>
              <a:ext cx="665" cy="970"/>
            </a:xfrm>
            <a:prstGeom prst="rect">
              <a:avLst/>
            </a:prstGeom>
            <a:noFill/>
            <a:ln w="9525">
              <a:noFill/>
              <a:miter lim="800000"/>
              <a:headEnd/>
              <a:tailEnd/>
            </a:ln>
          </p:spPr>
          <p:txBody>
            <a:bodyPr wrap="none">
              <a:spAutoFit/>
            </a:bodyPr>
            <a:lstStyle/>
            <a:p>
              <a:r>
                <a:rPr lang="en-US" sz="9500" dirty="0">
                  <a:solidFill>
                    <a:srgbClr val="0000FF"/>
                  </a:solidFill>
                  <a:latin typeface="Arial Black" pitchFamily="34" charset="0"/>
                </a:rPr>
                <a:t>S</a:t>
              </a:r>
            </a:p>
          </p:txBody>
        </p:sp>
      </p:grpSp>
    </p:spTree>
    <p:extLst>
      <p:ext uri="{BB962C8B-B14F-4D97-AF65-F5344CB8AC3E}">
        <p14:creationId xmlns:p14="http://schemas.microsoft.com/office/powerpoint/2010/main" val="2848036411"/>
      </p:ext>
    </p:extLst>
  </p:cSld>
  <p:clrMapOvr>
    <a:masterClrMapping/>
  </p:clrMapOvr>
  <p:transition advClick="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4" name="مربع نص 3"/>
          <p:cNvSpPr txBox="1"/>
          <p:nvPr/>
        </p:nvSpPr>
        <p:spPr>
          <a:xfrm>
            <a:off x="0" y="1828800"/>
            <a:ext cx="9144000" cy="2308324"/>
          </a:xfrm>
          <a:prstGeom prst="rect">
            <a:avLst/>
          </a:prstGeom>
          <a:noFill/>
        </p:spPr>
        <p:txBody>
          <a:bodyPr wrap="square" rtlCol="1">
            <a:spAutoFit/>
          </a:bodyPr>
          <a:lstStyle/>
          <a:p>
            <a:pPr algn="just"/>
            <a:r>
              <a:rPr lang="ar-SA" sz="4800" dirty="0" smtClean="0">
                <a:solidFill>
                  <a:srgbClr val="17375E"/>
                </a:solidFill>
                <a:cs typeface="DecoType Naskh Variants" pitchFamily="2" charset="-78"/>
              </a:rPr>
              <a:t>كما يمكن القول أن الجودة تعني إنشاء وتطوير قاعدة من القيم والمعتقدات تجعل كل فرد في المؤسسة يعلم أن الجودة هي الهدف الأساسي للمؤسسة.</a:t>
            </a:r>
          </a:p>
        </p:txBody>
      </p:sp>
      <p:pic>
        <p:nvPicPr>
          <p:cNvPr id="5" name="Picture 8" descr="http://keytothecity.co.uk/images/back-button.png">
            <a:hlinkClick r:id="rId2" action="ppaction://hlinksldjump"/>
          </p:cNvPr>
          <p:cNvPicPr>
            <a:picLocks noChangeAspect="1" noChangeArrowheads="1"/>
          </p:cNvPicPr>
          <p:nvPr/>
        </p:nvPicPr>
        <p:blipFill>
          <a:blip r:embed="rId3"/>
          <a:srcRect/>
          <a:stretch>
            <a:fillRect/>
          </a:stretch>
        </p:blipFill>
        <p:spPr bwMode="auto">
          <a:xfrm flipH="1">
            <a:off x="0" y="5410200"/>
            <a:ext cx="1447800" cy="1447800"/>
          </a:xfrm>
          <a:prstGeom prst="rect">
            <a:avLst/>
          </a:prstGeom>
          <a:noFill/>
        </p:spPr>
      </p:pic>
    </p:spTree>
  </p:cSld>
  <p:clrMapOvr>
    <a:masterClrMapping/>
  </p:clrMapOvr>
  <p:transition advClick="0"/>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مستطيل 10"/>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endParaRPr lang="en-US" b="1" dirty="0" smtClean="0"/>
          </a:p>
        </p:txBody>
      </p:sp>
      <p:sp>
        <p:nvSpPr>
          <p:cNvPr id="9" name="مربع نص 8"/>
          <p:cNvSpPr txBox="1"/>
          <p:nvPr/>
        </p:nvSpPr>
        <p:spPr>
          <a:xfrm rot="16200000">
            <a:off x="7125820" y="1433405"/>
            <a:ext cx="3451586" cy="584775"/>
          </a:xfrm>
          <a:prstGeom prst="rect">
            <a:avLst/>
          </a:prstGeom>
          <a:noFill/>
        </p:spPr>
        <p:txBody>
          <a:bodyPr wrap="none" rtlCol="1">
            <a:spAutoFit/>
          </a:bodyPr>
          <a:lstStyle/>
          <a:p>
            <a:r>
              <a:rPr lang="ar-SA" sz="3200" dirty="0" smtClean="0">
                <a:solidFill>
                  <a:srgbClr val="4C216D"/>
                </a:solidFill>
                <a:cs typeface="DecoType Naskh Variants" pitchFamily="2" charset="-78"/>
              </a:rPr>
              <a:t>الدكتور هشام عادل </a:t>
            </a:r>
            <a:r>
              <a:rPr lang="ar-SA" sz="3200" dirty="0" err="1" smtClean="0">
                <a:solidFill>
                  <a:srgbClr val="4C216D"/>
                </a:solidFill>
                <a:cs typeface="DecoType Naskh Variants" pitchFamily="2" charset="-78"/>
              </a:rPr>
              <a:t>عبهري</a:t>
            </a:r>
            <a:endParaRPr lang="ar-SA" sz="3200" dirty="0" smtClean="0">
              <a:solidFill>
                <a:srgbClr val="4C216D"/>
              </a:solidFill>
              <a:cs typeface="DecoType Naskh Variants" pitchFamily="2" charset="-78"/>
            </a:endParaRPr>
          </a:p>
        </p:txBody>
      </p:sp>
      <p:sp>
        <p:nvSpPr>
          <p:cNvPr id="10" name="مربع نص 9"/>
          <p:cNvSpPr txBox="1"/>
          <p:nvPr/>
        </p:nvSpPr>
        <p:spPr>
          <a:xfrm>
            <a:off x="5357818" y="1428736"/>
            <a:ext cx="184731" cy="369332"/>
          </a:xfrm>
          <a:prstGeom prst="rect">
            <a:avLst/>
          </a:prstGeom>
          <a:noFill/>
        </p:spPr>
        <p:txBody>
          <a:bodyPr wrap="none" rtlCol="1">
            <a:spAutoFit/>
          </a:bodyPr>
          <a:lstStyle/>
          <a:p>
            <a:endParaRPr lang="ar-SA" dirty="0"/>
          </a:p>
        </p:txBody>
      </p:sp>
      <p:pic>
        <p:nvPicPr>
          <p:cNvPr id="2050" name="Picture 2" descr="صورة معبرة عن المنظمة الدولية للمعايير"/>
          <p:cNvPicPr>
            <a:picLocks noChangeAspect="1" noChangeArrowheads="1"/>
          </p:cNvPicPr>
          <p:nvPr/>
        </p:nvPicPr>
        <p:blipFill>
          <a:blip r:embed="rId2"/>
          <a:srcRect/>
          <a:stretch>
            <a:fillRect/>
          </a:stretch>
        </p:blipFill>
        <p:spPr bwMode="auto">
          <a:xfrm>
            <a:off x="2928926" y="142852"/>
            <a:ext cx="3333770" cy="1143008"/>
          </a:xfrm>
          <a:prstGeom prst="rect">
            <a:avLst/>
          </a:prstGeom>
          <a:noFill/>
        </p:spPr>
      </p:pic>
      <p:pic>
        <p:nvPicPr>
          <p:cNvPr id="2054" name="Picture 6" descr="صورة معبرة عن المنظمة الدولية للمعايير"/>
          <p:cNvPicPr>
            <a:picLocks noChangeAspect="1" noChangeArrowheads="1"/>
          </p:cNvPicPr>
          <p:nvPr/>
        </p:nvPicPr>
        <p:blipFill>
          <a:blip r:embed="rId3"/>
          <a:srcRect/>
          <a:stretch>
            <a:fillRect/>
          </a:stretch>
        </p:blipFill>
        <p:spPr bwMode="auto">
          <a:xfrm>
            <a:off x="923925" y="2214554"/>
            <a:ext cx="8220075" cy="4219575"/>
          </a:xfrm>
          <a:prstGeom prst="rect">
            <a:avLst/>
          </a:prstGeom>
          <a:noFill/>
        </p:spPr>
      </p:pic>
      <p:sp>
        <p:nvSpPr>
          <p:cNvPr id="7" name="مربع نص 6"/>
          <p:cNvSpPr txBox="1"/>
          <p:nvPr/>
        </p:nvSpPr>
        <p:spPr>
          <a:xfrm>
            <a:off x="571472" y="1357298"/>
            <a:ext cx="8143931" cy="830997"/>
          </a:xfrm>
          <a:prstGeom prst="rect">
            <a:avLst/>
          </a:prstGeom>
          <a:noFill/>
        </p:spPr>
        <p:txBody>
          <a:bodyPr wrap="square" rtlCol="1">
            <a:spAutoFit/>
          </a:bodyPr>
          <a:lstStyle/>
          <a:p>
            <a:pPr algn="ctr"/>
            <a:r>
              <a:rPr lang="ar-SA" sz="4800" dirty="0" smtClean="0">
                <a:solidFill>
                  <a:schemeClr val="tx2">
                    <a:lumMod val="75000"/>
                  </a:schemeClr>
                </a:solidFill>
                <a:cs typeface="DecoType Naskh Variants" pitchFamily="2" charset="-78"/>
              </a:rPr>
              <a:t>أعضاء المنظمة الدولية</a:t>
            </a:r>
          </a:p>
        </p:txBody>
      </p:sp>
      <p:pic>
        <p:nvPicPr>
          <p:cNvPr id="2052" name="Picture 4"/>
          <p:cNvPicPr>
            <a:picLocks noChangeAspect="1" noChangeArrowheads="1"/>
          </p:cNvPicPr>
          <p:nvPr/>
        </p:nvPicPr>
        <p:blipFill>
          <a:blip r:embed="rId4"/>
          <a:srcRect/>
          <a:stretch>
            <a:fillRect/>
          </a:stretch>
        </p:blipFill>
        <p:spPr bwMode="auto">
          <a:xfrm>
            <a:off x="1" y="4624416"/>
            <a:ext cx="2571736" cy="2233584"/>
          </a:xfrm>
          <a:prstGeom prst="rect">
            <a:avLst/>
          </a:prstGeom>
          <a:noFill/>
          <a:ln w="9525">
            <a:noFill/>
            <a:miter lim="800000"/>
            <a:headEnd/>
            <a:tailEnd/>
          </a:ln>
          <a:effectLst/>
        </p:spPr>
      </p:pic>
      <p:pic>
        <p:nvPicPr>
          <p:cNvPr id="2055" name="Picture 7"/>
          <p:cNvPicPr>
            <a:picLocks noChangeAspect="1" noChangeArrowheads="1"/>
          </p:cNvPicPr>
          <p:nvPr/>
        </p:nvPicPr>
        <p:blipFill>
          <a:blip r:embed="rId5"/>
          <a:srcRect/>
          <a:stretch>
            <a:fillRect/>
          </a:stretch>
        </p:blipFill>
        <p:spPr bwMode="auto">
          <a:xfrm>
            <a:off x="6019800" y="5553075"/>
            <a:ext cx="3124200" cy="1304925"/>
          </a:xfrm>
          <a:prstGeom prst="rect">
            <a:avLst/>
          </a:prstGeom>
          <a:noFill/>
          <a:ln w="9525">
            <a:noFill/>
            <a:miter lim="800000"/>
            <a:headEnd/>
            <a:tailEnd/>
          </a:ln>
          <a:effectLst/>
        </p:spPr>
      </p:pic>
      <p:pic>
        <p:nvPicPr>
          <p:cNvPr id="12" name="Picture 10" descr="http://japanologie.arts.kuleuven.be/lab/sites/japanologie.arts.kuleuven.be.ijcm13/files/uploads/inline_images/glossy_3d_blue_arrow_left.png">
            <a:hlinkClick r:id="rId6" action="ppaction://hlinksldjump"/>
          </p:cNvPr>
          <p:cNvPicPr>
            <a:picLocks noChangeAspect="1" noChangeArrowheads="1"/>
          </p:cNvPicPr>
          <p:nvPr/>
        </p:nvPicPr>
        <p:blipFill>
          <a:blip r:embed="rId7"/>
          <a:srcRect/>
          <a:stretch>
            <a:fillRect/>
          </a:stretch>
        </p:blipFill>
        <p:spPr bwMode="auto">
          <a:xfrm>
            <a:off x="0" y="609600"/>
            <a:ext cx="1905000" cy="1905000"/>
          </a:xfrm>
          <a:prstGeom prst="rect">
            <a:avLst/>
          </a:prstGeom>
          <a:noFill/>
        </p:spPr>
      </p:pic>
    </p:spTree>
    <p:extLst>
      <p:ext uri="{BB962C8B-B14F-4D97-AF65-F5344CB8AC3E}">
        <p14:creationId xmlns:p14="http://schemas.microsoft.com/office/powerpoint/2010/main" val="665134546"/>
      </p:ext>
    </p:extLst>
  </p:cSld>
  <p:clrMapOvr>
    <a:masterClrMapping/>
  </p:clrMapOvr>
  <p:transition advClick="0"/>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ستطيل 6"/>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endParaRPr lang="en-US" b="1" dirty="0" smtClean="0"/>
          </a:p>
        </p:txBody>
      </p:sp>
      <p:sp>
        <p:nvSpPr>
          <p:cNvPr id="9" name="مربع نص 8"/>
          <p:cNvSpPr txBox="1"/>
          <p:nvPr/>
        </p:nvSpPr>
        <p:spPr>
          <a:xfrm>
            <a:off x="5692414" y="6286520"/>
            <a:ext cx="3451586" cy="584775"/>
          </a:xfrm>
          <a:prstGeom prst="rect">
            <a:avLst/>
          </a:prstGeom>
          <a:noFill/>
        </p:spPr>
        <p:txBody>
          <a:bodyPr wrap="none" rtlCol="1">
            <a:spAutoFit/>
          </a:bodyPr>
          <a:lstStyle/>
          <a:p>
            <a:r>
              <a:rPr lang="ar-SA" sz="3200" dirty="0" smtClean="0">
                <a:solidFill>
                  <a:srgbClr val="4C216D"/>
                </a:solidFill>
                <a:cs typeface="DecoType Naskh Variants" pitchFamily="2" charset="-78"/>
              </a:rPr>
              <a:t>الدكتور هشام عادل </a:t>
            </a:r>
            <a:r>
              <a:rPr lang="ar-SA" sz="3200" dirty="0" err="1" smtClean="0">
                <a:solidFill>
                  <a:srgbClr val="4C216D"/>
                </a:solidFill>
                <a:cs typeface="DecoType Naskh Variants" pitchFamily="2" charset="-78"/>
              </a:rPr>
              <a:t>عبهري</a:t>
            </a:r>
            <a:endParaRPr lang="ar-SA" sz="3200" dirty="0" smtClean="0">
              <a:solidFill>
                <a:srgbClr val="4C216D"/>
              </a:solidFill>
              <a:cs typeface="DecoType Naskh Variants" pitchFamily="2" charset="-78"/>
            </a:endParaRPr>
          </a:p>
        </p:txBody>
      </p:sp>
      <p:sp>
        <p:nvSpPr>
          <p:cNvPr id="10" name="مربع نص 9"/>
          <p:cNvSpPr txBox="1"/>
          <p:nvPr/>
        </p:nvSpPr>
        <p:spPr>
          <a:xfrm>
            <a:off x="5357818" y="1428736"/>
            <a:ext cx="184731" cy="369332"/>
          </a:xfrm>
          <a:prstGeom prst="rect">
            <a:avLst/>
          </a:prstGeom>
          <a:noFill/>
        </p:spPr>
        <p:txBody>
          <a:bodyPr wrap="none" rtlCol="1">
            <a:spAutoFit/>
          </a:bodyPr>
          <a:lstStyle/>
          <a:p>
            <a:endParaRPr lang="ar-SA" dirty="0"/>
          </a:p>
        </p:txBody>
      </p:sp>
      <p:sp>
        <p:nvSpPr>
          <p:cNvPr id="6" name="مربع نص 5"/>
          <p:cNvSpPr txBox="1"/>
          <p:nvPr/>
        </p:nvSpPr>
        <p:spPr>
          <a:xfrm>
            <a:off x="0" y="1529239"/>
            <a:ext cx="9144003" cy="4185761"/>
          </a:xfrm>
          <a:prstGeom prst="rect">
            <a:avLst/>
          </a:prstGeom>
          <a:noFill/>
        </p:spPr>
        <p:txBody>
          <a:bodyPr wrap="square" rtlCol="1">
            <a:spAutoFit/>
          </a:bodyPr>
          <a:lstStyle/>
          <a:p>
            <a:r>
              <a:rPr lang="ar-SA" sz="4400" dirty="0" smtClean="0">
                <a:solidFill>
                  <a:schemeClr val="tx2">
                    <a:lumMod val="75000"/>
                  </a:schemeClr>
                </a:solidFill>
                <a:cs typeface="DecoType Naskh Variants" pitchFamily="2" charset="-78"/>
              </a:rPr>
              <a:t>أصل كلمة </a:t>
            </a:r>
            <a:r>
              <a:rPr lang="ar-SA" sz="4400" dirty="0" err="1" smtClean="0">
                <a:solidFill>
                  <a:schemeClr val="tx2">
                    <a:lumMod val="75000"/>
                  </a:schemeClr>
                </a:solidFill>
                <a:cs typeface="DecoType Naskh Variants" pitchFamily="2" charset="-78"/>
              </a:rPr>
              <a:t>أيزو</a:t>
            </a:r>
            <a:endParaRPr lang="ar-SA" sz="4400" dirty="0" smtClean="0">
              <a:solidFill>
                <a:schemeClr val="tx2">
                  <a:lumMod val="75000"/>
                </a:schemeClr>
              </a:solidFill>
              <a:cs typeface="DecoType Naskh Variants" pitchFamily="2" charset="-78"/>
            </a:endParaRPr>
          </a:p>
          <a:p>
            <a:endParaRPr lang="ar-SA" dirty="0" smtClean="0">
              <a:solidFill>
                <a:schemeClr val="tx2">
                  <a:lumMod val="75000"/>
                </a:schemeClr>
              </a:solidFill>
            </a:endParaRPr>
          </a:p>
          <a:p>
            <a:r>
              <a:rPr lang="ar-SA" sz="3600" dirty="0" smtClean="0">
                <a:solidFill>
                  <a:schemeClr val="tx2">
                    <a:lumMod val="75000"/>
                  </a:schemeClr>
                </a:solidFill>
                <a:cs typeface="DecoType Naskh Variants" pitchFamily="2" charset="-78"/>
              </a:rPr>
              <a:t> </a:t>
            </a:r>
            <a:r>
              <a:rPr lang="en-US" sz="4400" dirty="0" smtClean="0">
                <a:solidFill>
                  <a:srgbClr val="17375E"/>
                </a:solidFill>
                <a:latin typeface="Gabriola" pitchFamily="82" charset="0"/>
              </a:rPr>
              <a:t>ISO</a:t>
            </a:r>
            <a:r>
              <a:rPr lang="en-US" sz="3600" dirty="0" smtClean="0">
                <a:solidFill>
                  <a:schemeClr val="tx2">
                    <a:lumMod val="75000"/>
                  </a:schemeClr>
                </a:solidFill>
                <a:cs typeface="DecoType Naskh Variants" pitchFamily="2" charset="-78"/>
              </a:rPr>
              <a:t>) </a:t>
            </a:r>
            <a:r>
              <a:rPr lang="ar-SA" sz="3600" dirty="0" smtClean="0">
                <a:solidFill>
                  <a:schemeClr val="tx2">
                    <a:lumMod val="75000"/>
                  </a:schemeClr>
                </a:solidFill>
                <a:cs typeface="DecoType Naskh Variants" pitchFamily="2" charset="-78"/>
              </a:rPr>
              <a:t> من اليونانية </a:t>
            </a:r>
            <a:r>
              <a:rPr lang="el-GR" sz="3600" dirty="0" smtClean="0">
                <a:solidFill>
                  <a:schemeClr val="tx2">
                    <a:lumMod val="75000"/>
                  </a:schemeClr>
                </a:solidFill>
                <a:cs typeface="DecoType Naskh Variants" pitchFamily="2" charset="-78"/>
              </a:rPr>
              <a:t>ἴσος (</a:t>
            </a:r>
            <a:r>
              <a:rPr lang="ar-SA" sz="3600" dirty="0" smtClean="0">
                <a:solidFill>
                  <a:schemeClr val="tx2">
                    <a:lumMod val="75000"/>
                  </a:schemeClr>
                </a:solidFill>
                <a:cs typeface="DecoType Naskh Variants" pitchFamily="2" charset="-78"/>
              </a:rPr>
              <a:t>  أسوس /</a:t>
            </a:r>
            <a:r>
              <a:rPr lang="en-US" sz="3600" dirty="0" smtClean="0">
                <a:solidFill>
                  <a:schemeClr val="tx2">
                    <a:lumMod val="75000"/>
                  </a:schemeClr>
                </a:solidFill>
                <a:cs typeface="DecoType Naskh Variants" pitchFamily="2" charset="-78"/>
              </a:rPr>
              <a:t> </a:t>
            </a:r>
            <a:r>
              <a:rPr lang="en-US" sz="3600" dirty="0" err="1" smtClean="0">
                <a:solidFill>
                  <a:schemeClr val="tx2">
                    <a:lumMod val="75000"/>
                  </a:schemeClr>
                </a:solidFill>
                <a:cs typeface="DecoType Naskh Variants" pitchFamily="2" charset="-78"/>
              </a:rPr>
              <a:t>ísos</a:t>
            </a:r>
            <a:r>
              <a:rPr lang="en-US" sz="3600" dirty="0" smtClean="0">
                <a:solidFill>
                  <a:schemeClr val="tx2">
                    <a:lumMod val="75000"/>
                  </a:schemeClr>
                </a:solidFill>
                <a:cs typeface="DecoType Naskh Variants" pitchFamily="2" charset="-78"/>
              </a:rPr>
              <a:t>) </a:t>
            </a:r>
            <a:r>
              <a:rPr lang="ar-SA" sz="3600" dirty="0" smtClean="0">
                <a:solidFill>
                  <a:schemeClr val="tx2">
                    <a:lumMod val="75000"/>
                  </a:schemeClr>
                </a:solidFill>
                <a:cs typeface="DecoType Naskh Variants" pitchFamily="2" charset="-78"/>
              </a:rPr>
              <a:t>بمعنى المساواة)</a:t>
            </a:r>
          </a:p>
          <a:p>
            <a:endParaRPr lang="ar-SA" sz="3600" dirty="0" smtClean="0">
              <a:solidFill>
                <a:schemeClr val="tx2">
                  <a:lumMod val="75000"/>
                </a:schemeClr>
              </a:solidFill>
              <a:cs typeface="DecoType Naskh Variants" pitchFamily="2" charset="-78"/>
            </a:endParaRPr>
          </a:p>
          <a:p>
            <a:pPr algn="ctr" rtl="0"/>
            <a:r>
              <a:rPr lang="ar-SA" sz="3600" dirty="0" smtClean="0">
                <a:solidFill>
                  <a:schemeClr val="tx2">
                    <a:lumMod val="75000"/>
                  </a:schemeClr>
                </a:solidFill>
                <a:cs typeface="DecoType Naskh Variants" pitchFamily="2" charset="-78"/>
              </a:rPr>
              <a:t> </a:t>
            </a:r>
            <a:r>
              <a:rPr lang="en-US" sz="4800" b="1" i="1" dirty="0" smtClean="0">
                <a:solidFill>
                  <a:srgbClr val="17375E"/>
                </a:solidFill>
                <a:latin typeface="Gabriola" pitchFamily="82" charset="0"/>
              </a:rPr>
              <a:t>International Organization for Standardization</a:t>
            </a:r>
            <a:r>
              <a:rPr lang="en-US" sz="3600" dirty="0" smtClean="0">
                <a:solidFill>
                  <a:schemeClr val="tx2">
                    <a:lumMod val="75000"/>
                  </a:schemeClr>
                </a:solidFill>
                <a:cs typeface="DecoType Naskh Variants" pitchFamily="2" charset="-78"/>
              </a:rPr>
              <a:t> </a:t>
            </a:r>
            <a:endParaRPr lang="ar-SA" sz="3600" dirty="0" smtClean="0">
              <a:solidFill>
                <a:schemeClr val="tx2">
                  <a:lumMod val="75000"/>
                </a:schemeClr>
              </a:solidFill>
              <a:cs typeface="DecoType Naskh Variants" pitchFamily="2" charset="-78"/>
            </a:endParaRPr>
          </a:p>
          <a:p>
            <a:endParaRPr lang="ar-SA" sz="3600" dirty="0" smtClean="0">
              <a:solidFill>
                <a:schemeClr val="tx2">
                  <a:lumMod val="75000"/>
                </a:schemeClr>
              </a:solidFill>
              <a:cs typeface="DecoType Naskh Variants" pitchFamily="2" charset="-78"/>
            </a:endParaRPr>
          </a:p>
          <a:p>
            <a:pPr algn="ctr"/>
            <a:r>
              <a:rPr lang="ar-SA" sz="3600" dirty="0" smtClean="0">
                <a:solidFill>
                  <a:schemeClr val="tx2">
                    <a:lumMod val="75000"/>
                  </a:schemeClr>
                </a:solidFill>
                <a:cs typeface="DecoType Naskh Variants" pitchFamily="2" charset="-78"/>
              </a:rPr>
              <a:t>هدف المنظمة وهو المساواة بين الثقافات المختلفة.</a:t>
            </a:r>
          </a:p>
        </p:txBody>
      </p:sp>
      <p:pic>
        <p:nvPicPr>
          <p:cNvPr id="8"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4953000"/>
            <a:ext cx="1905000" cy="1905000"/>
          </a:xfrm>
          <a:prstGeom prst="rect">
            <a:avLst/>
          </a:prstGeom>
          <a:noFill/>
        </p:spPr>
      </p:pic>
      <p:grpSp>
        <p:nvGrpSpPr>
          <p:cNvPr id="11" name="Group 7"/>
          <p:cNvGrpSpPr>
            <a:grpSpLocks/>
          </p:cNvGrpSpPr>
          <p:nvPr/>
        </p:nvGrpSpPr>
        <p:grpSpPr bwMode="auto">
          <a:xfrm>
            <a:off x="5486400" y="212725"/>
            <a:ext cx="3492499" cy="1539875"/>
            <a:chOff x="3606" y="663"/>
            <a:chExt cx="2059" cy="970"/>
          </a:xfrm>
        </p:grpSpPr>
        <p:pic>
          <p:nvPicPr>
            <p:cNvPr id="12" name="Picture 3" descr="globe01"/>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4876" y="757"/>
              <a:ext cx="789" cy="592"/>
            </a:xfrm>
            <a:prstGeom prst="rect">
              <a:avLst/>
            </a:prstGeom>
            <a:noFill/>
            <a:ln w="9525">
              <a:noFill/>
              <a:miter lim="800000"/>
              <a:headEnd/>
              <a:tailEnd/>
            </a:ln>
          </p:spPr>
        </p:pic>
        <p:sp>
          <p:nvSpPr>
            <p:cNvPr id="13" name="Text Box 4"/>
            <p:cNvSpPr txBox="1">
              <a:spLocks noChangeArrowheads="1"/>
            </p:cNvSpPr>
            <p:nvPr/>
          </p:nvSpPr>
          <p:spPr bwMode="auto">
            <a:xfrm>
              <a:off x="3606" y="663"/>
              <a:ext cx="412" cy="970"/>
            </a:xfrm>
            <a:prstGeom prst="rect">
              <a:avLst/>
            </a:prstGeom>
            <a:noFill/>
            <a:ln w="9525">
              <a:noFill/>
              <a:miter lim="800000"/>
              <a:headEnd/>
              <a:tailEnd/>
            </a:ln>
          </p:spPr>
          <p:txBody>
            <a:bodyPr wrap="none">
              <a:spAutoFit/>
            </a:bodyPr>
            <a:lstStyle/>
            <a:p>
              <a:r>
                <a:rPr lang="en-US" sz="9500">
                  <a:solidFill>
                    <a:srgbClr val="0066FF"/>
                  </a:solidFill>
                  <a:latin typeface="Arial Black" pitchFamily="34" charset="0"/>
                </a:rPr>
                <a:t>I</a:t>
              </a:r>
            </a:p>
          </p:txBody>
        </p:sp>
        <p:sp>
          <p:nvSpPr>
            <p:cNvPr id="14" name="Text Box 5"/>
            <p:cNvSpPr txBox="1">
              <a:spLocks noChangeArrowheads="1"/>
            </p:cNvSpPr>
            <p:nvPr/>
          </p:nvSpPr>
          <p:spPr bwMode="auto">
            <a:xfrm>
              <a:off x="4150" y="663"/>
              <a:ext cx="665" cy="970"/>
            </a:xfrm>
            <a:prstGeom prst="rect">
              <a:avLst/>
            </a:prstGeom>
            <a:noFill/>
            <a:ln w="9525">
              <a:noFill/>
              <a:miter lim="800000"/>
              <a:headEnd/>
              <a:tailEnd/>
            </a:ln>
          </p:spPr>
          <p:txBody>
            <a:bodyPr wrap="none">
              <a:spAutoFit/>
            </a:bodyPr>
            <a:lstStyle/>
            <a:p>
              <a:r>
                <a:rPr lang="en-US" sz="9500" dirty="0">
                  <a:solidFill>
                    <a:srgbClr val="0000FF"/>
                  </a:solidFill>
                  <a:latin typeface="Arial Black" pitchFamily="34" charset="0"/>
                </a:rPr>
                <a:t>S</a:t>
              </a:r>
            </a:p>
          </p:txBody>
        </p:sp>
      </p:grpSp>
    </p:spTree>
    <p:extLst>
      <p:ext uri="{BB962C8B-B14F-4D97-AF65-F5344CB8AC3E}">
        <p14:creationId xmlns:p14="http://schemas.microsoft.com/office/powerpoint/2010/main" val="3492390389"/>
      </p:ext>
    </p:extLst>
  </p:cSld>
  <p:clrMapOvr>
    <a:masterClrMapping/>
  </p:clrMapOvr>
  <p:transition advClick="0"/>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ستطيل 5"/>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endParaRPr lang="en-US" b="1" dirty="0" smtClean="0"/>
          </a:p>
        </p:txBody>
      </p:sp>
      <p:sp>
        <p:nvSpPr>
          <p:cNvPr id="9" name="مربع نص 8"/>
          <p:cNvSpPr txBox="1"/>
          <p:nvPr/>
        </p:nvSpPr>
        <p:spPr>
          <a:xfrm>
            <a:off x="5692414" y="6286520"/>
            <a:ext cx="3451586" cy="584775"/>
          </a:xfrm>
          <a:prstGeom prst="rect">
            <a:avLst/>
          </a:prstGeom>
          <a:noFill/>
        </p:spPr>
        <p:txBody>
          <a:bodyPr wrap="none" rtlCol="1">
            <a:spAutoFit/>
          </a:bodyPr>
          <a:lstStyle/>
          <a:p>
            <a:r>
              <a:rPr lang="ar-SA" sz="3200" dirty="0" smtClean="0">
                <a:solidFill>
                  <a:srgbClr val="4C216D"/>
                </a:solidFill>
                <a:cs typeface="DecoType Naskh Variants" pitchFamily="2" charset="-78"/>
              </a:rPr>
              <a:t>الدكتور هشام عادل </a:t>
            </a:r>
            <a:r>
              <a:rPr lang="ar-SA" sz="3200" dirty="0" err="1" smtClean="0">
                <a:solidFill>
                  <a:srgbClr val="4C216D"/>
                </a:solidFill>
                <a:cs typeface="DecoType Naskh Variants" pitchFamily="2" charset="-78"/>
              </a:rPr>
              <a:t>عبهري</a:t>
            </a:r>
            <a:endParaRPr lang="ar-SA" sz="3200" dirty="0" smtClean="0">
              <a:solidFill>
                <a:srgbClr val="4C216D"/>
              </a:solidFill>
              <a:cs typeface="DecoType Naskh Variants" pitchFamily="2" charset="-78"/>
            </a:endParaRPr>
          </a:p>
        </p:txBody>
      </p:sp>
      <p:sp>
        <p:nvSpPr>
          <p:cNvPr id="10" name="مربع نص 9"/>
          <p:cNvSpPr txBox="1"/>
          <p:nvPr/>
        </p:nvSpPr>
        <p:spPr>
          <a:xfrm>
            <a:off x="5357818" y="1428736"/>
            <a:ext cx="184731" cy="369332"/>
          </a:xfrm>
          <a:prstGeom prst="rect">
            <a:avLst/>
          </a:prstGeom>
          <a:noFill/>
        </p:spPr>
        <p:txBody>
          <a:bodyPr wrap="none" rtlCol="1">
            <a:spAutoFit/>
          </a:bodyPr>
          <a:lstStyle/>
          <a:p>
            <a:endParaRPr lang="ar-SA" dirty="0"/>
          </a:p>
        </p:txBody>
      </p:sp>
      <p:sp>
        <p:nvSpPr>
          <p:cNvPr id="5" name="مربع نص 4"/>
          <p:cNvSpPr txBox="1"/>
          <p:nvPr/>
        </p:nvSpPr>
        <p:spPr>
          <a:xfrm>
            <a:off x="-1" y="1646396"/>
            <a:ext cx="9144003" cy="4678204"/>
          </a:xfrm>
          <a:prstGeom prst="rect">
            <a:avLst/>
          </a:prstGeom>
          <a:noFill/>
        </p:spPr>
        <p:txBody>
          <a:bodyPr wrap="square" rtlCol="1">
            <a:spAutoFit/>
          </a:bodyPr>
          <a:lstStyle/>
          <a:p>
            <a:r>
              <a:rPr lang="ar-SA" sz="3600" dirty="0" smtClean="0">
                <a:solidFill>
                  <a:schemeClr val="tx2">
                    <a:lumMod val="75000"/>
                  </a:schemeClr>
                </a:solidFill>
                <a:cs typeface="DecoType Naskh Variants" pitchFamily="2" charset="-78"/>
              </a:rPr>
              <a:t>لدى المنظمة </a:t>
            </a:r>
            <a:r>
              <a:rPr lang="ar-SA" sz="4000" dirty="0" smtClean="0">
                <a:solidFill>
                  <a:schemeClr val="tx2">
                    <a:lumMod val="75000"/>
                  </a:schemeClr>
                </a:solidFill>
                <a:cs typeface="DecoType Naskh Variants" pitchFamily="2" charset="-78"/>
              </a:rPr>
              <a:t>162 </a:t>
            </a:r>
            <a:r>
              <a:rPr lang="ar-SA" sz="3600" dirty="0" smtClean="0">
                <a:solidFill>
                  <a:schemeClr val="tx2">
                    <a:lumMod val="75000"/>
                  </a:schemeClr>
                </a:solidFill>
                <a:cs typeface="DecoType Naskh Variants" pitchFamily="2" charset="-78"/>
              </a:rPr>
              <a:t>عضوا وطنيا، من مجموع </a:t>
            </a:r>
            <a:r>
              <a:rPr lang="ar-SA" sz="4000" dirty="0" smtClean="0">
                <a:solidFill>
                  <a:schemeClr val="tx2">
                    <a:lumMod val="75000"/>
                  </a:schemeClr>
                </a:solidFill>
                <a:cs typeface="DecoType Naskh Variants" pitchFamily="2" charset="-78"/>
              </a:rPr>
              <a:t>195 </a:t>
            </a:r>
            <a:r>
              <a:rPr lang="ar-SA" sz="3600" dirty="0" smtClean="0">
                <a:solidFill>
                  <a:schemeClr val="tx2">
                    <a:lumMod val="75000"/>
                  </a:schemeClr>
                </a:solidFill>
                <a:cs typeface="DecoType Naskh Variants" pitchFamily="2" charset="-78"/>
              </a:rPr>
              <a:t>بلدا في العالم.</a:t>
            </a:r>
          </a:p>
          <a:p>
            <a:endParaRPr lang="ar-SA" dirty="0" smtClean="0">
              <a:solidFill>
                <a:schemeClr val="tx2">
                  <a:lumMod val="75000"/>
                </a:schemeClr>
              </a:solidFill>
              <a:cs typeface="DecoType Naskh Variants" pitchFamily="2" charset="-78"/>
            </a:endParaRPr>
          </a:p>
          <a:p>
            <a:r>
              <a:rPr lang="ar-SA" sz="3600" dirty="0" smtClean="0">
                <a:solidFill>
                  <a:schemeClr val="tx2">
                    <a:lumMod val="75000"/>
                  </a:schemeClr>
                </a:solidFill>
                <a:cs typeface="DecoType Naskh Variants" pitchFamily="2" charset="-78"/>
              </a:rPr>
              <a:t> لدي </a:t>
            </a:r>
            <a:r>
              <a:rPr lang="ar-SA" sz="3600" dirty="0" err="1" smtClean="0">
                <a:solidFill>
                  <a:schemeClr val="tx2">
                    <a:lumMod val="75000"/>
                  </a:schemeClr>
                </a:solidFill>
                <a:cs typeface="DecoType Naskh Variants" pitchFamily="2" charset="-78"/>
              </a:rPr>
              <a:t>الآيزو</a:t>
            </a:r>
            <a:r>
              <a:rPr lang="ar-SA" sz="3600" dirty="0" smtClean="0">
                <a:solidFill>
                  <a:schemeClr val="tx2">
                    <a:lumMod val="75000"/>
                  </a:schemeClr>
                </a:solidFill>
                <a:cs typeface="DecoType Naskh Variants" pitchFamily="2" charset="-78"/>
              </a:rPr>
              <a:t> ثلاث فئات للعضوية:</a:t>
            </a:r>
          </a:p>
          <a:p>
            <a:endParaRPr lang="ar-SA" sz="1400" dirty="0" smtClean="0">
              <a:solidFill>
                <a:schemeClr val="tx2">
                  <a:lumMod val="75000"/>
                </a:schemeClr>
              </a:solidFill>
              <a:cs typeface="DecoType Naskh Variants" pitchFamily="2" charset="-78"/>
            </a:endParaRPr>
          </a:p>
          <a:p>
            <a:r>
              <a:rPr lang="ar-SA" sz="3600" u="sng" dirty="0" smtClean="0">
                <a:solidFill>
                  <a:schemeClr val="tx2">
                    <a:lumMod val="75000"/>
                  </a:schemeClr>
                </a:solidFill>
                <a:cs typeface="DecoType Naskh Variants" pitchFamily="2" charset="-78"/>
              </a:rPr>
              <a:t>أعضاء الهيئة: </a:t>
            </a:r>
            <a:r>
              <a:rPr lang="ar-SA" sz="3600" dirty="0" smtClean="0">
                <a:solidFill>
                  <a:schemeClr val="tx2">
                    <a:lumMod val="75000"/>
                  </a:schemeClr>
                </a:solidFill>
                <a:cs typeface="DecoType Naskh Variants" pitchFamily="2" charset="-78"/>
              </a:rPr>
              <a:t>وهي الهيئات الوطنية التي تعتبر الأكثر تمثيلا للمعايير في كل بلد. هذه هي فقط أعضاء </a:t>
            </a:r>
            <a:r>
              <a:rPr lang="ar-SA" sz="3600" dirty="0" err="1" smtClean="0">
                <a:solidFill>
                  <a:schemeClr val="tx2">
                    <a:lumMod val="75000"/>
                  </a:schemeClr>
                </a:solidFill>
                <a:cs typeface="DecoType Naskh Variants" pitchFamily="2" charset="-78"/>
              </a:rPr>
              <a:t>الآيزو</a:t>
            </a:r>
            <a:r>
              <a:rPr lang="ar-SA" sz="3600" dirty="0" smtClean="0">
                <a:solidFill>
                  <a:schemeClr val="tx2">
                    <a:lumMod val="75000"/>
                  </a:schemeClr>
                </a:solidFill>
                <a:cs typeface="DecoType Naskh Variants" pitchFamily="2" charset="-78"/>
              </a:rPr>
              <a:t> التي يحق لها التصويت.</a:t>
            </a:r>
          </a:p>
          <a:p>
            <a:endParaRPr lang="ar-SA" dirty="0" smtClean="0">
              <a:solidFill>
                <a:schemeClr val="tx2">
                  <a:lumMod val="75000"/>
                </a:schemeClr>
              </a:solidFill>
              <a:cs typeface="DecoType Naskh Variants" pitchFamily="2" charset="-78"/>
            </a:endParaRPr>
          </a:p>
          <a:p>
            <a:r>
              <a:rPr lang="ar-SA" sz="3600" u="sng" dirty="0" smtClean="0">
                <a:solidFill>
                  <a:schemeClr val="tx2">
                    <a:lumMod val="75000"/>
                  </a:schemeClr>
                </a:solidFill>
                <a:cs typeface="DecoType Naskh Variants" pitchFamily="2" charset="-78"/>
              </a:rPr>
              <a:t>الأعضاء المراسلة: </a:t>
            </a:r>
            <a:r>
              <a:rPr lang="ar-SA" sz="3600" dirty="0" smtClean="0">
                <a:solidFill>
                  <a:schemeClr val="tx2">
                    <a:lumMod val="75000"/>
                  </a:schemeClr>
                </a:solidFill>
                <a:cs typeface="DecoType Naskh Variants" pitchFamily="2" charset="-78"/>
              </a:rPr>
              <a:t>هي الدول التي ليس لديها منظمات معايير. هؤلاء الأعضاء على علم بأعمال المنظمة، ولكنها لا تشارك  في إصدار المعايير.</a:t>
            </a:r>
          </a:p>
          <a:p>
            <a:endParaRPr lang="ar-SA" dirty="0" smtClean="0">
              <a:solidFill>
                <a:schemeClr val="tx2">
                  <a:lumMod val="75000"/>
                </a:schemeClr>
              </a:solidFill>
              <a:cs typeface="DecoType Naskh Variants" pitchFamily="2" charset="-78"/>
            </a:endParaRPr>
          </a:p>
        </p:txBody>
      </p:sp>
      <p:pic>
        <p:nvPicPr>
          <p:cNvPr id="7"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5257800"/>
            <a:ext cx="1600200" cy="1600200"/>
          </a:xfrm>
          <a:prstGeom prst="rect">
            <a:avLst/>
          </a:prstGeom>
          <a:noFill/>
        </p:spPr>
      </p:pic>
      <p:grpSp>
        <p:nvGrpSpPr>
          <p:cNvPr id="8" name="Group 7"/>
          <p:cNvGrpSpPr>
            <a:grpSpLocks/>
          </p:cNvGrpSpPr>
          <p:nvPr/>
        </p:nvGrpSpPr>
        <p:grpSpPr bwMode="auto">
          <a:xfrm>
            <a:off x="5486400" y="212725"/>
            <a:ext cx="3492499" cy="1539875"/>
            <a:chOff x="3606" y="663"/>
            <a:chExt cx="2059" cy="970"/>
          </a:xfrm>
        </p:grpSpPr>
        <p:pic>
          <p:nvPicPr>
            <p:cNvPr id="11" name="Picture 3" descr="globe01"/>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4876" y="757"/>
              <a:ext cx="789" cy="592"/>
            </a:xfrm>
            <a:prstGeom prst="rect">
              <a:avLst/>
            </a:prstGeom>
            <a:noFill/>
            <a:ln w="9525">
              <a:noFill/>
              <a:miter lim="800000"/>
              <a:headEnd/>
              <a:tailEnd/>
            </a:ln>
          </p:spPr>
        </p:pic>
        <p:sp>
          <p:nvSpPr>
            <p:cNvPr id="12" name="Text Box 4"/>
            <p:cNvSpPr txBox="1">
              <a:spLocks noChangeArrowheads="1"/>
            </p:cNvSpPr>
            <p:nvPr/>
          </p:nvSpPr>
          <p:spPr bwMode="auto">
            <a:xfrm>
              <a:off x="3606" y="663"/>
              <a:ext cx="412" cy="970"/>
            </a:xfrm>
            <a:prstGeom prst="rect">
              <a:avLst/>
            </a:prstGeom>
            <a:noFill/>
            <a:ln w="9525">
              <a:noFill/>
              <a:miter lim="800000"/>
              <a:headEnd/>
              <a:tailEnd/>
            </a:ln>
          </p:spPr>
          <p:txBody>
            <a:bodyPr wrap="none">
              <a:spAutoFit/>
            </a:bodyPr>
            <a:lstStyle/>
            <a:p>
              <a:r>
                <a:rPr lang="en-US" sz="9500">
                  <a:solidFill>
                    <a:srgbClr val="0066FF"/>
                  </a:solidFill>
                  <a:latin typeface="Arial Black" pitchFamily="34" charset="0"/>
                </a:rPr>
                <a:t>I</a:t>
              </a:r>
            </a:p>
          </p:txBody>
        </p:sp>
        <p:sp>
          <p:nvSpPr>
            <p:cNvPr id="13" name="Text Box 5"/>
            <p:cNvSpPr txBox="1">
              <a:spLocks noChangeArrowheads="1"/>
            </p:cNvSpPr>
            <p:nvPr/>
          </p:nvSpPr>
          <p:spPr bwMode="auto">
            <a:xfrm>
              <a:off x="4150" y="663"/>
              <a:ext cx="665" cy="970"/>
            </a:xfrm>
            <a:prstGeom prst="rect">
              <a:avLst/>
            </a:prstGeom>
            <a:noFill/>
            <a:ln w="9525">
              <a:noFill/>
              <a:miter lim="800000"/>
              <a:headEnd/>
              <a:tailEnd/>
            </a:ln>
          </p:spPr>
          <p:txBody>
            <a:bodyPr wrap="none">
              <a:spAutoFit/>
            </a:bodyPr>
            <a:lstStyle/>
            <a:p>
              <a:r>
                <a:rPr lang="en-US" sz="9500" dirty="0">
                  <a:solidFill>
                    <a:srgbClr val="0000FF"/>
                  </a:solidFill>
                  <a:latin typeface="Arial Black" pitchFamily="34" charset="0"/>
                </a:rPr>
                <a:t>S</a:t>
              </a:r>
            </a:p>
          </p:txBody>
        </p:sp>
      </p:grpSp>
    </p:spTree>
    <p:extLst>
      <p:ext uri="{BB962C8B-B14F-4D97-AF65-F5344CB8AC3E}">
        <p14:creationId xmlns:p14="http://schemas.microsoft.com/office/powerpoint/2010/main" val="190478801"/>
      </p:ext>
    </p:extLst>
  </p:cSld>
  <p:clrMapOvr>
    <a:masterClrMapping/>
  </p:clrMapOvr>
  <p:transition advClick="0"/>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ستطيل 5"/>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endParaRPr lang="en-US" b="1" dirty="0" smtClean="0"/>
          </a:p>
        </p:txBody>
      </p:sp>
      <p:sp>
        <p:nvSpPr>
          <p:cNvPr id="9" name="مربع نص 8"/>
          <p:cNvSpPr txBox="1"/>
          <p:nvPr/>
        </p:nvSpPr>
        <p:spPr>
          <a:xfrm>
            <a:off x="5692414" y="6286520"/>
            <a:ext cx="3451586" cy="584775"/>
          </a:xfrm>
          <a:prstGeom prst="rect">
            <a:avLst/>
          </a:prstGeom>
          <a:noFill/>
        </p:spPr>
        <p:txBody>
          <a:bodyPr wrap="none" rtlCol="1">
            <a:spAutoFit/>
          </a:bodyPr>
          <a:lstStyle/>
          <a:p>
            <a:r>
              <a:rPr lang="ar-SA" sz="3200" dirty="0" smtClean="0">
                <a:solidFill>
                  <a:srgbClr val="4C216D"/>
                </a:solidFill>
                <a:cs typeface="DecoType Naskh Variants" pitchFamily="2" charset="-78"/>
              </a:rPr>
              <a:t>الدكتور هشام عادل </a:t>
            </a:r>
            <a:r>
              <a:rPr lang="ar-SA" sz="3200" dirty="0" err="1" smtClean="0">
                <a:solidFill>
                  <a:srgbClr val="4C216D"/>
                </a:solidFill>
                <a:cs typeface="DecoType Naskh Variants" pitchFamily="2" charset="-78"/>
              </a:rPr>
              <a:t>عبهري</a:t>
            </a:r>
            <a:endParaRPr lang="ar-SA" sz="3200" dirty="0" smtClean="0">
              <a:solidFill>
                <a:srgbClr val="4C216D"/>
              </a:solidFill>
              <a:cs typeface="DecoType Naskh Variants" pitchFamily="2" charset="-78"/>
            </a:endParaRPr>
          </a:p>
        </p:txBody>
      </p:sp>
      <p:sp>
        <p:nvSpPr>
          <p:cNvPr id="10" name="مربع نص 9"/>
          <p:cNvSpPr txBox="1"/>
          <p:nvPr/>
        </p:nvSpPr>
        <p:spPr>
          <a:xfrm>
            <a:off x="5357818" y="1428736"/>
            <a:ext cx="184731" cy="369332"/>
          </a:xfrm>
          <a:prstGeom prst="rect">
            <a:avLst/>
          </a:prstGeom>
          <a:noFill/>
        </p:spPr>
        <p:txBody>
          <a:bodyPr wrap="none" rtlCol="1">
            <a:spAutoFit/>
          </a:bodyPr>
          <a:lstStyle/>
          <a:p>
            <a:endParaRPr lang="ar-SA" dirty="0"/>
          </a:p>
        </p:txBody>
      </p:sp>
      <p:sp>
        <p:nvSpPr>
          <p:cNvPr id="5" name="مربع نص 4"/>
          <p:cNvSpPr txBox="1"/>
          <p:nvPr/>
        </p:nvSpPr>
        <p:spPr>
          <a:xfrm>
            <a:off x="-3" y="1643050"/>
            <a:ext cx="9144003" cy="2831544"/>
          </a:xfrm>
          <a:prstGeom prst="rect">
            <a:avLst/>
          </a:prstGeom>
          <a:noFill/>
        </p:spPr>
        <p:txBody>
          <a:bodyPr wrap="square" rtlCol="1">
            <a:spAutoFit/>
          </a:bodyPr>
          <a:lstStyle/>
          <a:p>
            <a:endParaRPr lang="ar-SA" dirty="0" smtClean="0">
              <a:solidFill>
                <a:schemeClr val="tx2">
                  <a:lumMod val="75000"/>
                </a:schemeClr>
              </a:solidFill>
              <a:cs typeface="DecoType Naskh Variants" pitchFamily="2" charset="-78"/>
            </a:endParaRPr>
          </a:p>
          <a:p>
            <a:r>
              <a:rPr lang="ar-SA" sz="3600" u="sng" dirty="0" smtClean="0">
                <a:solidFill>
                  <a:schemeClr val="tx2">
                    <a:lumMod val="75000"/>
                  </a:schemeClr>
                </a:solidFill>
                <a:cs typeface="DecoType Naskh Variants" pitchFamily="2" charset="-78"/>
              </a:rPr>
              <a:t>الأعضاء المشتركة: </a:t>
            </a:r>
            <a:r>
              <a:rPr lang="ar-SA" sz="3600" dirty="0" smtClean="0">
                <a:solidFill>
                  <a:schemeClr val="tx2">
                    <a:lumMod val="75000"/>
                  </a:schemeClr>
                </a:solidFill>
                <a:cs typeface="DecoType Naskh Variants" pitchFamily="2" charset="-78"/>
              </a:rPr>
              <a:t>من البلدان ذات الاقتصاديات الصغيرة. إنهم يدفعون رسوم مخفضة للعضوية، ولكن يمكن لهم متابعة تطور  المعايير.</a:t>
            </a:r>
          </a:p>
          <a:p>
            <a:r>
              <a:rPr lang="ar-SA" sz="3600" dirty="0" smtClean="0">
                <a:solidFill>
                  <a:schemeClr val="tx2">
                    <a:lumMod val="75000"/>
                  </a:schemeClr>
                </a:solidFill>
                <a:cs typeface="DecoType Naskh Variants" pitchFamily="2" charset="-78"/>
              </a:rPr>
              <a:t>الأعضاء المشاركون يطلق عليهم اسم أعضاء </a:t>
            </a:r>
            <a:r>
              <a:rPr lang="en-US" sz="4400" dirty="0" smtClean="0">
                <a:solidFill>
                  <a:srgbClr val="17375E"/>
                </a:solidFill>
                <a:latin typeface="Gabriola" pitchFamily="82" charset="0"/>
              </a:rPr>
              <a:t>P</a:t>
            </a:r>
            <a:r>
              <a:rPr lang="ar-SA" sz="3600" dirty="0" smtClean="0">
                <a:solidFill>
                  <a:schemeClr val="tx2">
                    <a:lumMod val="75000"/>
                  </a:schemeClr>
                </a:solidFill>
                <a:cs typeface="DecoType Naskh Variants" pitchFamily="2" charset="-78"/>
              </a:rPr>
              <a:t> بدلا من الاسم أعضاء </a:t>
            </a:r>
            <a:r>
              <a:rPr lang="en-US" sz="4400" dirty="0" smtClean="0">
                <a:solidFill>
                  <a:srgbClr val="17375E"/>
                </a:solidFill>
                <a:latin typeface="Gabriola" pitchFamily="82" charset="0"/>
              </a:rPr>
              <a:t>O</a:t>
            </a:r>
            <a:r>
              <a:rPr lang="en-US" sz="3600" dirty="0" smtClean="0">
                <a:solidFill>
                  <a:schemeClr val="tx2">
                    <a:lumMod val="75000"/>
                  </a:schemeClr>
                </a:solidFill>
                <a:cs typeface="DecoType Naskh Variants" pitchFamily="2" charset="-78"/>
              </a:rPr>
              <a:t> </a:t>
            </a:r>
            <a:r>
              <a:rPr lang="ar-SA" sz="3600" dirty="0" smtClean="0">
                <a:solidFill>
                  <a:schemeClr val="tx2">
                    <a:lumMod val="75000"/>
                  </a:schemeClr>
                </a:solidFill>
                <a:cs typeface="DecoType Naskh Variants" pitchFamily="2" charset="-78"/>
              </a:rPr>
              <a:t> المعطى للأفراد المراقبة.</a:t>
            </a:r>
          </a:p>
        </p:txBody>
      </p:sp>
      <p:pic>
        <p:nvPicPr>
          <p:cNvPr id="7"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4953000"/>
            <a:ext cx="1905000" cy="1905000"/>
          </a:xfrm>
          <a:prstGeom prst="rect">
            <a:avLst/>
          </a:prstGeom>
          <a:noFill/>
        </p:spPr>
      </p:pic>
      <p:grpSp>
        <p:nvGrpSpPr>
          <p:cNvPr id="8" name="Group 7"/>
          <p:cNvGrpSpPr>
            <a:grpSpLocks/>
          </p:cNvGrpSpPr>
          <p:nvPr/>
        </p:nvGrpSpPr>
        <p:grpSpPr bwMode="auto">
          <a:xfrm>
            <a:off x="5486400" y="212725"/>
            <a:ext cx="3492499" cy="1539875"/>
            <a:chOff x="3606" y="663"/>
            <a:chExt cx="2059" cy="970"/>
          </a:xfrm>
        </p:grpSpPr>
        <p:pic>
          <p:nvPicPr>
            <p:cNvPr id="11" name="Picture 3" descr="globe01"/>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4876" y="757"/>
              <a:ext cx="789" cy="592"/>
            </a:xfrm>
            <a:prstGeom prst="rect">
              <a:avLst/>
            </a:prstGeom>
            <a:noFill/>
            <a:ln w="9525">
              <a:noFill/>
              <a:miter lim="800000"/>
              <a:headEnd/>
              <a:tailEnd/>
            </a:ln>
          </p:spPr>
        </p:pic>
        <p:sp>
          <p:nvSpPr>
            <p:cNvPr id="12" name="Text Box 4"/>
            <p:cNvSpPr txBox="1">
              <a:spLocks noChangeArrowheads="1"/>
            </p:cNvSpPr>
            <p:nvPr/>
          </p:nvSpPr>
          <p:spPr bwMode="auto">
            <a:xfrm>
              <a:off x="3606" y="663"/>
              <a:ext cx="412" cy="970"/>
            </a:xfrm>
            <a:prstGeom prst="rect">
              <a:avLst/>
            </a:prstGeom>
            <a:noFill/>
            <a:ln w="9525">
              <a:noFill/>
              <a:miter lim="800000"/>
              <a:headEnd/>
              <a:tailEnd/>
            </a:ln>
          </p:spPr>
          <p:txBody>
            <a:bodyPr wrap="none">
              <a:spAutoFit/>
            </a:bodyPr>
            <a:lstStyle/>
            <a:p>
              <a:r>
                <a:rPr lang="en-US" sz="9500">
                  <a:solidFill>
                    <a:srgbClr val="0066FF"/>
                  </a:solidFill>
                  <a:latin typeface="Arial Black" pitchFamily="34" charset="0"/>
                </a:rPr>
                <a:t>I</a:t>
              </a:r>
            </a:p>
          </p:txBody>
        </p:sp>
        <p:sp>
          <p:nvSpPr>
            <p:cNvPr id="13" name="Text Box 5"/>
            <p:cNvSpPr txBox="1">
              <a:spLocks noChangeArrowheads="1"/>
            </p:cNvSpPr>
            <p:nvPr/>
          </p:nvSpPr>
          <p:spPr bwMode="auto">
            <a:xfrm>
              <a:off x="4150" y="663"/>
              <a:ext cx="665" cy="970"/>
            </a:xfrm>
            <a:prstGeom prst="rect">
              <a:avLst/>
            </a:prstGeom>
            <a:noFill/>
            <a:ln w="9525">
              <a:noFill/>
              <a:miter lim="800000"/>
              <a:headEnd/>
              <a:tailEnd/>
            </a:ln>
          </p:spPr>
          <p:txBody>
            <a:bodyPr wrap="none">
              <a:spAutoFit/>
            </a:bodyPr>
            <a:lstStyle/>
            <a:p>
              <a:r>
                <a:rPr lang="en-US" sz="9500" dirty="0">
                  <a:solidFill>
                    <a:srgbClr val="0000FF"/>
                  </a:solidFill>
                  <a:latin typeface="Arial Black" pitchFamily="34" charset="0"/>
                </a:rPr>
                <a:t>S</a:t>
              </a:r>
            </a:p>
          </p:txBody>
        </p:sp>
      </p:grpSp>
    </p:spTree>
    <p:extLst>
      <p:ext uri="{BB962C8B-B14F-4D97-AF65-F5344CB8AC3E}">
        <p14:creationId xmlns:p14="http://schemas.microsoft.com/office/powerpoint/2010/main" val="2427805747"/>
      </p:ext>
    </p:extLst>
  </p:cSld>
  <p:clrMapOvr>
    <a:masterClrMapping/>
  </p:clrMapOvr>
  <p:transition advClick="0"/>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ستطيل 5"/>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endParaRPr lang="en-US" b="1" dirty="0" smtClean="0"/>
          </a:p>
        </p:txBody>
      </p:sp>
      <p:sp>
        <p:nvSpPr>
          <p:cNvPr id="9" name="مربع نص 8"/>
          <p:cNvSpPr txBox="1"/>
          <p:nvPr/>
        </p:nvSpPr>
        <p:spPr>
          <a:xfrm>
            <a:off x="5692414" y="6286520"/>
            <a:ext cx="3451586" cy="584775"/>
          </a:xfrm>
          <a:prstGeom prst="rect">
            <a:avLst/>
          </a:prstGeom>
          <a:noFill/>
        </p:spPr>
        <p:txBody>
          <a:bodyPr wrap="none" rtlCol="1">
            <a:spAutoFit/>
          </a:bodyPr>
          <a:lstStyle/>
          <a:p>
            <a:r>
              <a:rPr lang="ar-SA" sz="3200" dirty="0" smtClean="0">
                <a:solidFill>
                  <a:srgbClr val="4C216D"/>
                </a:solidFill>
                <a:cs typeface="DecoType Naskh Variants" pitchFamily="2" charset="-78"/>
              </a:rPr>
              <a:t>الدكتور هشام عادل </a:t>
            </a:r>
            <a:r>
              <a:rPr lang="ar-SA" sz="3200" dirty="0" err="1" smtClean="0">
                <a:solidFill>
                  <a:srgbClr val="4C216D"/>
                </a:solidFill>
                <a:cs typeface="DecoType Naskh Variants" pitchFamily="2" charset="-78"/>
              </a:rPr>
              <a:t>عبهري</a:t>
            </a:r>
            <a:endParaRPr lang="ar-SA" sz="3200" dirty="0" smtClean="0">
              <a:solidFill>
                <a:srgbClr val="4C216D"/>
              </a:solidFill>
              <a:cs typeface="DecoType Naskh Variants" pitchFamily="2" charset="-78"/>
            </a:endParaRPr>
          </a:p>
        </p:txBody>
      </p:sp>
      <p:sp>
        <p:nvSpPr>
          <p:cNvPr id="10" name="مربع نص 9"/>
          <p:cNvSpPr txBox="1"/>
          <p:nvPr/>
        </p:nvSpPr>
        <p:spPr>
          <a:xfrm>
            <a:off x="5357818" y="1428736"/>
            <a:ext cx="184731" cy="369332"/>
          </a:xfrm>
          <a:prstGeom prst="rect">
            <a:avLst/>
          </a:prstGeom>
          <a:noFill/>
        </p:spPr>
        <p:txBody>
          <a:bodyPr wrap="none" rtlCol="1">
            <a:spAutoFit/>
          </a:bodyPr>
          <a:lstStyle/>
          <a:p>
            <a:endParaRPr lang="ar-SA" dirty="0"/>
          </a:p>
        </p:txBody>
      </p:sp>
      <p:sp>
        <p:nvSpPr>
          <p:cNvPr id="5" name="مربع نص 4"/>
          <p:cNvSpPr txBox="1"/>
          <p:nvPr/>
        </p:nvSpPr>
        <p:spPr>
          <a:xfrm>
            <a:off x="0" y="1714488"/>
            <a:ext cx="9144000" cy="2554545"/>
          </a:xfrm>
          <a:prstGeom prst="rect">
            <a:avLst/>
          </a:prstGeom>
          <a:noFill/>
        </p:spPr>
        <p:txBody>
          <a:bodyPr wrap="square" rtlCol="1">
            <a:spAutoFit/>
          </a:bodyPr>
          <a:lstStyle/>
          <a:p>
            <a:r>
              <a:rPr lang="ar-SA" sz="3600" dirty="0" smtClean="0">
                <a:solidFill>
                  <a:schemeClr val="tx2">
                    <a:lumMod val="75000"/>
                  </a:schemeClr>
                </a:solidFill>
                <a:cs typeface="DecoType Naskh Variants" pitchFamily="2" charset="-78"/>
              </a:rPr>
              <a:t>إن إدارة الجودة هي ضمان فاعلية وكفاءة تطبيق جميع النشاطات اللازمة</a:t>
            </a:r>
          </a:p>
          <a:p>
            <a:r>
              <a:rPr lang="ar-SA" sz="3600" dirty="0" smtClean="0">
                <a:solidFill>
                  <a:schemeClr val="tx2">
                    <a:lumMod val="75000"/>
                  </a:schemeClr>
                </a:solidFill>
                <a:cs typeface="DecoType Naskh Variants" pitchFamily="2" charset="-78"/>
              </a:rPr>
              <a:t> لتصميم وتطوير وبالتالي تحقيق الخدمة (المنتج النهائي) في المؤسسات،</a:t>
            </a:r>
          </a:p>
          <a:p>
            <a:r>
              <a:rPr lang="ar-SA" sz="3600" dirty="0" smtClean="0">
                <a:solidFill>
                  <a:schemeClr val="tx2">
                    <a:lumMod val="75000"/>
                  </a:schemeClr>
                </a:solidFill>
                <a:cs typeface="DecoType Naskh Variants" pitchFamily="2" charset="-78"/>
              </a:rPr>
              <a:t> ولقياس جودة الخدمات أوجدت المنظمة الدولية </a:t>
            </a:r>
            <a:r>
              <a:rPr lang="ar-SA" sz="3600" dirty="0" err="1" smtClean="0">
                <a:solidFill>
                  <a:schemeClr val="tx2">
                    <a:lumMod val="75000"/>
                  </a:schemeClr>
                </a:solidFill>
                <a:cs typeface="DecoType Naskh Variants" pitchFamily="2" charset="-78"/>
              </a:rPr>
              <a:t>للتقييس</a:t>
            </a:r>
            <a:r>
              <a:rPr lang="ar-SA" sz="3600" dirty="0" smtClean="0">
                <a:solidFill>
                  <a:schemeClr val="tx2">
                    <a:lumMod val="75000"/>
                  </a:schemeClr>
                </a:solidFill>
                <a:cs typeface="DecoType Naskh Variants" pitchFamily="2" charset="-78"/>
              </a:rPr>
              <a:t> </a:t>
            </a:r>
            <a:r>
              <a:rPr lang="en-US" sz="4400" dirty="0" smtClean="0">
                <a:solidFill>
                  <a:srgbClr val="17375E"/>
                </a:solidFill>
                <a:latin typeface="Gabriola" pitchFamily="82" charset="0"/>
              </a:rPr>
              <a:t>ISO</a:t>
            </a:r>
            <a:r>
              <a:rPr lang="ar-SA" sz="3600" dirty="0" smtClean="0">
                <a:solidFill>
                  <a:schemeClr val="tx2">
                    <a:lumMod val="75000"/>
                  </a:schemeClr>
                </a:solidFill>
                <a:cs typeface="DecoType Naskh Variants" pitchFamily="2" charset="-78"/>
              </a:rPr>
              <a:t> بإصدار </a:t>
            </a:r>
          </a:p>
          <a:p>
            <a:r>
              <a:rPr lang="ar-SA" sz="3600" dirty="0" smtClean="0">
                <a:solidFill>
                  <a:schemeClr val="tx2">
                    <a:lumMod val="75000"/>
                  </a:schemeClr>
                </a:solidFill>
                <a:cs typeface="DecoType Naskh Variants" pitchFamily="2" charset="-78"/>
              </a:rPr>
              <a:t>مواصفات قياسية لنظام إدارة الجودة </a:t>
            </a:r>
            <a:r>
              <a:rPr lang="en-US" sz="4400" dirty="0" smtClean="0">
                <a:solidFill>
                  <a:srgbClr val="17375E"/>
                </a:solidFill>
                <a:latin typeface="Gabriola" pitchFamily="82" charset="0"/>
              </a:rPr>
              <a:t>QMS</a:t>
            </a:r>
          </a:p>
        </p:txBody>
      </p:sp>
      <p:pic>
        <p:nvPicPr>
          <p:cNvPr id="7"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4953000"/>
            <a:ext cx="1905000" cy="1905000"/>
          </a:xfrm>
          <a:prstGeom prst="rect">
            <a:avLst/>
          </a:prstGeom>
          <a:noFill/>
        </p:spPr>
      </p:pic>
      <p:grpSp>
        <p:nvGrpSpPr>
          <p:cNvPr id="11" name="Group 7"/>
          <p:cNvGrpSpPr>
            <a:grpSpLocks/>
          </p:cNvGrpSpPr>
          <p:nvPr/>
        </p:nvGrpSpPr>
        <p:grpSpPr bwMode="auto">
          <a:xfrm>
            <a:off x="5486400" y="212725"/>
            <a:ext cx="3492499" cy="1539875"/>
            <a:chOff x="3606" y="663"/>
            <a:chExt cx="2059" cy="970"/>
          </a:xfrm>
        </p:grpSpPr>
        <p:pic>
          <p:nvPicPr>
            <p:cNvPr id="12" name="Picture 3" descr="globe01"/>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4876" y="757"/>
              <a:ext cx="789" cy="592"/>
            </a:xfrm>
            <a:prstGeom prst="rect">
              <a:avLst/>
            </a:prstGeom>
            <a:noFill/>
            <a:ln w="9525">
              <a:noFill/>
              <a:miter lim="800000"/>
              <a:headEnd/>
              <a:tailEnd/>
            </a:ln>
          </p:spPr>
        </p:pic>
        <p:sp>
          <p:nvSpPr>
            <p:cNvPr id="13" name="Text Box 4"/>
            <p:cNvSpPr txBox="1">
              <a:spLocks noChangeArrowheads="1"/>
            </p:cNvSpPr>
            <p:nvPr/>
          </p:nvSpPr>
          <p:spPr bwMode="auto">
            <a:xfrm>
              <a:off x="3606" y="663"/>
              <a:ext cx="412" cy="970"/>
            </a:xfrm>
            <a:prstGeom prst="rect">
              <a:avLst/>
            </a:prstGeom>
            <a:noFill/>
            <a:ln w="9525">
              <a:noFill/>
              <a:miter lim="800000"/>
              <a:headEnd/>
              <a:tailEnd/>
            </a:ln>
          </p:spPr>
          <p:txBody>
            <a:bodyPr wrap="none">
              <a:spAutoFit/>
            </a:bodyPr>
            <a:lstStyle/>
            <a:p>
              <a:r>
                <a:rPr lang="en-US" sz="9500">
                  <a:solidFill>
                    <a:srgbClr val="0066FF"/>
                  </a:solidFill>
                  <a:latin typeface="Arial Black" pitchFamily="34" charset="0"/>
                </a:rPr>
                <a:t>I</a:t>
              </a:r>
            </a:p>
          </p:txBody>
        </p:sp>
        <p:sp>
          <p:nvSpPr>
            <p:cNvPr id="14" name="Text Box 5"/>
            <p:cNvSpPr txBox="1">
              <a:spLocks noChangeArrowheads="1"/>
            </p:cNvSpPr>
            <p:nvPr/>
          </p:nvSpPr>
          <p:spPr bwMode="auto">
            <a:xfrm>
              <a:off x="4150" y="663"/>
              <a:ext cx="665" cy="970"/>
            </a:xfrm>
            <a:prstGeom prst="rect">
              <a:avLst/>
            </a:prstGeom>
            <a:noFill/>
            <a:ln w="9525">
              <a:noFill/>
              <a:miter lim="800000"/>
              <a:headEnd/>
              <a:tailEnd/>
            </a:ln>
          </p:spPr>
          <p:txBody>
            <a:bodyPr wrap="none">
              <a:spAutoFit/>
            </a:bodyPr>
            <a:lstStyle/>
            <a:p>
              <a:r>
                <a:rPr lang="en-US" sz="9500" dirty="0">
                  <a:solidFill>
                    <a:srgbClr val="0000FF"/>
                  </a:solidFill>
                  <a:latin typeface="Arial Black" pitchFamily="34" charset="0"/>
                </a:rPr>
                <a:t>S</a:t>
              </a:r>
            </a:p>
          </p:txBody>
        </p:sp>
      </p:grpSp>
    </p:spTree>
    <p:extLst>
      <p:ext uri="{BB962C8B-B14F-4D97-AF65-F5344CB8AC3E}">
        <p14:creationId xmlns:p14="http://schemas.microsoft.com/office/powerpoint/2010/main" val="2704134180"/>
      </p:ext>
    </p:extLst>
  </p:cSld>
  <p:clrMapOvr>
    <a:masterClrMapping/>
  </p:clrMapOvr>
  <p:transition advClick="0"/>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endParaRPr lang="en-US" b="1" dirty="0" smtClean="0"/>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pic>
        <p:nvPicPr>
          <p:cNvPr id="40962" name="Picture 2" descr="http://www.fexquality.com.ar/images/publicaciones/pagina/EvolucinISO9001.png"/>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828800" y="1600200"/>
            <a:ext cx="5334000" cy="4089400"/>
          </a:xfrm>
          <a:prstGeom prst="rect">
            <a:avLst/>
          </a:prstGeom>
          <a:noFill/>
        </p:spPr>
      </p:pic>
      <p:pic>
        <p:nvPicPr>
          <p:cNvPr id="6" name="Picture 8" descr="http://keytothecity.co.uk/images/back-button.png">
            <a:hlinkClick r:id="rId3" action="ppaction://hlinksldjump"/>
          </p:cNvPr>
          <p:cNvPicPr>
            <a:picLocks noChangeAspect="1" noChangeArrowheads="1"/>
          </p:cNvPicPr>
          <p:nvPr/>
        </p:nvPicPr>
        <p:blipFill>
          <a:blip r:embed="rId4"/>
          <a:srcRect/>
          <a:stretch>
            <a:fillRect/>
          </a:stretch>
        </p:blipFill>
        <p:spPr bwMode="auto">
          <a:xfrm flipH="1">
            <a:off x="0" y="5410200"/>
            <a:ext cx="1447800" cy="1447800"/>
          </a:xfrm>
          <a:prstGeom prst="rect">
            <a:avLst/>
          </a:prstGeom>
          <a:noFill/>
        </p:spPr>
      </p:pic>
      <p:grpSp>
        <p:nvGrpSpPr>
          <p:cNvPr id="7" name="Group 7"/>
          <p:cNvGrpSpPr>
            <a:grpSpLocks/>
          </p:cNvGrpSpPr>
          <p:nvPr/>
        </p:nvGrpSpPr>
        <p:grpSpPr bwMode="auto">
          <a:xfrm>
            <a:off x="5486400" y="212725"/>
            <a:ext cx="3492499" cy="1539875"/>
            <a:chOff x="3606" y="663"/>
            <a:chExt cx="2059" cy="970"/>
          </a:xfrm>
        </p:grpSpPr>
        <p:pic>
          <p:nvPicPr>
            <p:cNvPr id="8" name="Picture 3" descr="globe01"/>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4876" y="757"/>
              <a:ext cx="789" cy="592"/>
            </a:xfrm>
            <a:prstGeom prst="rect">
              <a:avLst/>
            </a:prstGeom>
            <a:noFill/>
            <a:ln w="9525">
              <a:noFill/>
              <a:miter lim="800000"/>
              <a:headEnd/>
              <a:tailEnd/>
            </a:ln>
          </p:spPr>
        </p:pic>
        <p:sp>
          <p:nvSpPr>
            <p:cNvPr id="9" name="Text Box 4"/>
            <p:cNvSpPr txBox="1">
              <a:spLocks noChangeArrowheads="1"/>
            </p:cNvSpPr>
            <p:nvPr/>
          </p:nvSpPr>
          <p:spPr bwMode="auto">
            <a:xfrm>
              <a:off x="3606" y="663"/>
              <a:ext cx="412" cy="970"/>
            </a:xfrm>
            <a:prstGeom prst="rect">
              <a:avLst/>
            </a:prstGeom>
            <a:noFill/>
            <a:ln w="9525">
              <a:noFill/>
              <a:miter lim="800000"/>
              <a:headEnd/>
              <a:tailEnd/>
            </a:ln>
          </p:spPr>
          <p:txBody>
            <a:bodyPr wrap="none">
              <a:spAutoFit/>
            </a:bodyPr>
            <a:lstStyle/>
            <a:p>
              <a:r>
                <a:rPr lang="en-US" sz="9500">
                  <a:solidFill>
                    <a:srgbClr val="0066FF"/>
                  </a:solidFill>
                  <a:latin typeface="Arial Black" pitchFamily="34" charset="0"/>
                </a:rPr>
                <a:t>I</a:t>
              </a:r>
            </a:p>
          </p:txBody>
        </p:sp>
        <p:sp>
          <p:nvSpPr>
            <p:cNvPr id="10" name="Text Box 5"/>
            <p:cNvSpPr txBox="1">
              <a:spLocks noChangeArrowheads="1"/>
            </p:cNvSpPr>
            <p:nvPr/>
          </p:nvSpPr>
          <p:spPr bwMode="auto">
            <a:xfrm>
              <a:off x="4150" y="663"/>
              <a:ext cx="665" cy="970"/>
            </a:xfrm>
            <a:prstGeom prst="rect">
              <a:avLst/>
            </a:prstGeom>
            <a:noFill/>
            <a:ln w="9525">
              <a:noFill/>
              <a:miter lim="800000"/>
              <a:headEnd/>
              <a:tailEnd/>
            </a:ln>
          </p:spPr>
          <p:txBody>
            <a:bodyPr wrap="none">
              <a:spAutoFit/>
            </a:bodyPr>
            <a:lstStyle/>
            <a:p>
              <a:r>
                <a:rPr lang="en-US" sz="9500" dirty="0">
                  <a:solidFill>
                    <a:srgbClr val="0000FF"/>
                  </a:solidFill>
                  <a:latin typeface="Arial Black" pitchFamily="34" charset="0"/>
                </a:rPr>
                <a:t>S</a:t>
              </a:r>
            </a:p>
          </p:txBody>
        </p:sp>
      </p:grpSp>
    </p:spTree>
    <p:extLst>
      <p:ext uri="{BB962C8B-B14F-4D97-AF65-F5344CB8AC3E}">
        <p14:creationId xmlns:p14="http://schemas.microsoft.com/office/powerpoint/2010/main" val="3864603089"/>
      </p:ext>
    </p:extLst>
  </p:cSld>
  <p:clrMapOvr>
    <a:masterClrMapping/>
  </p:clrMapOvr>
  <p:transition advClick="0"/>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endParaRPr lang="en-US" b="1" dirty="0" smtClean="0"/>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pic>
        <p:nvPicPr>
          <p:cNvPr id="40962" name="Picture 2" descr="http://www.fexquality.com.ar/images/publicaciones/pagina/EvolucinISO9001.png"/>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828800" y="1600200"/>
            <a:ext cx="5334000" cy="4089400"/>
          </a:xfrm>
          <a:prstGeom prst="rect">
            <a:avLst/>
          </a:prstGeom>
          <a:noFill/>
        </p:spPr>
      </p:pic>
      <p:pic>
        <p:nvPicPr>
          <p:cNvPr id="6" name="Picture 8" descr="http://keytothecity.co.uk/images/back-button.png">
            <a:hlinkClick r:id="rId3" action="ppaction://hlinksldjump"/>
          </p:cNvPr>
          <p:cNvPicPr>
            <a:picLocks noChangeAspect="1" noChangeArrowheads="1"/>
          </p:cNvPicPr>
          <p:nvPr/>
        </p:nvPicPr>
        <p:blipFill>
          <a:blip r:embed="rId4"/>
          <a:srcRect/>
          <a:stretch>
            <a:fillRect/>
          </a:stretch>
        </p:blipFill>
        <p:spPr bwMode="auto">
          <a:xfrm flipH="1">
            <a:off x="0" y="5410200"/>
            <a:ext cx="1447800" cy="1447800"/>
          </a:xfrm>
          <a:prstGeom prst="rect">
            <a:avLst/>
          </a:prstGeom>
          <a:noFill/>
        </p:spPr>
      </p:pic>
      <p:grpSp>
        <p:nvGrpSpPr>
          <p:cNvPr id="7" name="Group 7"/>
          <p:cNvGrpSpPr>
            <a:grpSpLocks/>
          </p:cNvGrpSpPr>
          <p:nvPr/>
        </p:nvGrpSpPr>
        <p:grpSpPr bwMode="auto">
          <a:xfrm>
            <a:off x="5486400" y="212725"/>
            <a:ext cx="3492499" cy="1539875"/>
            <a:chOff x="3606" y="663"/>
            <a:chExt cx="2059" cy="970"/>
          </a:xfrm>
        </p:grpSpPr>
        <p:pic>
          <p:nvPicPr>
            <p:cNvPr id="8" name="Picture 3" descr="globe01"/>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4876" y="757"/>
              <a:ext cx="789" cy="592"/>
            </a:xfrm>
            <a:prstGeom prst="rect">
              <a:avLst/>
            </a:prstGeom>
            <a:noFill/>
            <a:ln w="9525">
              <a:noFill/>
              <a:miter lim="800000"/>
              <a:headEnd/>
              <a:tailEnd/>
            </a:ln>
          </p:spPr>
        </p:pic>
        <p:sp>
          <p:nvSpPr>
            <p:cNvPr id="9" name="Text Box 4"/>
            <p:cNvSpPr txBox="1">
              <a:spLocks noChangeArrowheads="1"/>
            </p:cNvSpPr>
            <p:nvPr/>
          </p:nvSpPr>
          <p:spPr bwMode="auto">
            <a:xfrm>
              <a:off x="3606" y="663"/>
              <a:ext cx="412" cy="970"/>
            </a:xfrm>
            <a:prstGeom prst="rect">
              <a:avLst/>
            </a:prstGeom>
            <a:noFill/>
            <a:ln w="9525">
              <a:noFill/>
              <a:miter lim="800000"/>
              <a:headEnd/>
              <a:tailEnd/>
            </a:ln>
          </p:spPr>
          <p:txBody>
            <a:bodyPr wrap="none">
              <a:spAutoFit/>
            </a:bodyPr>
            <a:lstStyle/>
            <a:p>
              <a:r>
                <a:rPr lang="en-US" sz="9500">
                  <a:solidFill>
                    <a:srgbClr val="0066FF"/>
                  </a:solidFill>
                  <a:latin typeface="Arial Black" pitchFamily="34" charset="0"/>
                </a:rPr>
                <a:t>I</a:t>
              </a:r>
            </a:p>
          </p:txBody>
        </p:sp>
        <p:sp>
          <p:nvSpPr>
            <p:cNvPr id="10" name="Text Box 5"/>
            <p:cNvSpPr txBox="1">
              <a:spLocks noChangeArrowheads="1"/>
            </p:cNvSpPr>
            <p:nvPr/>
          </p:nvSpPr>
          <p:spPr bwMode="auto">
            <a:xfrm>
              <a:off x="4150" y="663"/>
              <a:ext cx="665" cy="970"/>
            </a:xfrm>
            <a:prstGeom prst="rect">
              <a:avLst/>
            </a:prstGeom>
            <a:noFill/>
            <a:ln w="9525">
              <a:noFill/>
              <a:miter lim="800000"/>
              <a:headEnd/>
              <a:tailEnd/>
            </a:ln>
          </p:spPr>
          <p:txBody>
            <a:bodyPr wrap="none">
              <a:spAutoFit/>
            </a:bodyPr>
            <a:lstStyle/>
            <a:p>
              <a:r>
                <a:rPr lang="en-US" sz="9500" dirty="0">
                  <a:solidFill>
                    <a:srgbClr val="0000FF"/>
                  </a:solidFill>
                  <a:latin typeface="Arial Black" pitchFamily="34" charset="0"/>
                </a:rPr>
                <a:t>S</a:t>
              </a:r>
            </a:p>
          </p:txBody>
        </p:sp>
      </p:grpSp>
    </p:spTree>
    <p:extLst>
      <p:ext uri="{BB962C8B-B14F-4D97-AF65-F5344CB8AC3E}">
        <p14:creationId xmlns:p14="http://schemas.microsoft.com/office/powerpoint/2010/main" val="3548626079"/>
      </p:ext>
    </p:extLst>
  </p:cSld>
  <p:clrMapOvr>
    <a:masterClrMapping/>
  </p:clrMapOvr>
  <p:transition advClick="0"/>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endParaRPr lang="en-US" b="1" dirty="0" smtClean="0"/>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7" name="مستطيل 6"/>
          <p:cNvSpPr/>
          <p:nvPr/>
        </p:nvSpPr>
        <p:spPr>
          <a:xfrm>
            <a:off x="0" y="2971800"/>
            <a:ext cx="9144000" cy="1015663"/>
          </a:xfrm>
          <a:prstGeom prst="rect">
            <a:avLst/>
          </a:prstGeom>
        </p:spPr>
        <p:txBody>
          <a:bodyPr wrap="square">
            <a:spAutoFit/>
          </a:bodyPr>
          <a:lstStyle/>
          <a:p>
            <a:pPr algn="ctr"/>
            <a:r>
              <a:rPr lang="ar-SA" sz="5400" dirty="0" smtClean="0">
                <a:solidFill>
                  <a:schemeClr val="tx2">
                    <a:lumMod val="75000"/>
                  </a:schemeClr>
                </a:solidFill>
                <a:cs typeface="DecoType Naskh Variants" pitchFamily="2" charset="-78"/>
              </a:rPr>
              <a:t>فلسفة إصدارات المواصفة الدولية </a:t>
            </a:r>
            <a:r>
              <a:rPr lang="en-US" sz="6000" dirty="0" smtClean="0">
                <a:solidFill>
                  <a:srgbClr val="17375E"/>
                </a:solidFill>
                <a:latin typeface="Gabriola" pitchFamily="82" charset="0"/>
              </a:rPr>
              <a:t>ISO 9001</a:t>
            </a:r>
            <a:endParaRPr lang="ar-SA" sz="4400" dirty="0" smtClean="0">
              <a:solidFill>
                <a:srgbClr val="17375E"/>
              </a:solidFill>
              <a:latin typeface="Gabriola" pitchFamily="82" charset="0"/>
            </a:endParaRPr>
          </a:p>
        </p:txBody>
      </p:sp>
      <p:pic>
        <p:nvPicPr>
          <p:cNvPr id="8"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4953000"/>
            <a:ext cx="1905000" cy="1905000"/>
          </a:xfrm>
          <a:prstGeom prst="rect">
            <a:avLst/>
          </a:prstGeom>
          <a:noFill/>
        </p:spPr>
      </p:pic>
      <p:grpSp>
        <p:nvGrpSpPr>
          <p:cNvPr id="9" name="Group 7"/>
          <p:cNvGrpSpPr>
            <a:grpSpLocks/>
          </p:cNvGrpSpPr>
          <p:nvPr/>
        </p:nvGrpSpPr>
        <p:grpSpPr bwMode="auto">
          <a:xfrm>
            <a:off x="5486400" y="212725"/>
            <a:ext cx="3492499" cy="1539875"/>
            <a:chOff x="3606" y="663"/>
            <a:chExt cx="2059" cy="970"/>
          </a:xfrm>
        </p:grpSpPr>
        <p:pic>
          <p:nvPicPr>
            <p:cNvPr id="10" name="Picture 3" descr="globe01"/>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4876" y="757"/>
              <a:ext cx="789" cy="592"/>
            </a:xfrm>
            <a:prstGeom prst="rect">
              <a:avLst/>
            </a:prstGeom>
            <a:noFill/>
            <a:ln w="9525">
              <a:noFill/>
              <a:miter lim="800000"/>
              <a:headEnd/>
              <a:tailEnd/>
            </a:ln>
          </p:spPr>
        </p:pic>
        <p:sp>
          <p:nvSpPr>
            <p:cNvPr id="11" name="Text Box 4"/>
            <p:cNvSpPr txBox="1">
              <a:spLocks noChangeArrowheads="1"/>
            </p:cNvSpPr>
            <p:nvPr/>
          </p:nvSpPr>
          <p:spPr bwMode="auto">
            <a:xfrm>
              <a:off x="3606" y="663"/>
              <a:ext cx="412" cy="970"/>
            </a:xfrm>
            <a:prstGeom prst="rect">
              <a:avLst/>
            </a:prstGeom>
            <a:noFill/>
            <a:ln w="9525">
              <a:noFill/>
              <a:miter lim="800000"/>
              <a:headEnd/>
              <a:tailEnd/>
            </a:ln>
          </p:spPr>
          <p:txBody>
            <a:bodyPr wrap="none">
              <a:spAutoFit/>
            </a:bodyPr>
            <a:lstStyle/>
            <a:p>
              <a:r>
                <a:rPr lang="en-US" sz="9500">
                  <a:solidFill>
                    <a:srgbClr val="0066FF"/>
                  </a:solidFill>
                  <a:latin typeface="Arial Black" pitchFamily="34" charset="0"/>
                </a:rPr>
                <a:t>I</a:t>
              </a:r>
            </a:p>
          </p:txBody>
        </p:sp>
        <p:sp>
          <p:nvSpPr>
            <p:cNvPr id="12" name="Text Box 5"/>
            <p:cNvSpPr txBox="1">
              <a:spLocks noChangeArrowheads="1"/>
            </p:cNvSpPr>
            <p:nvPr/>
          </p:nvSpPr>
          <p:spPr bwMode="auto">
            <a:xfrm>
              <a:off x="4150" y="663"/>
              <a:ext cx="665" cy="970"/>
            </a:xfrm>
            <a:prstGeom prst="rect">
              <a:avLst/>
            </a:prstGeom>
            <a:noFill/>
            <a:ln w="9525">
              <a:noFill/>
              <a:miter lim="800000"/>
              <a:headEnd/>
              <a:tailEnd/>
            </a:ln>
          </p:spPr>
          <p:txBody>
            <a:bodyPr wrap="none">
              <a:spAutoFit/>
            </a:bodyPr>
            <a:lstStyle/>
            <a:p>
              <a:r>
                <a:rPr lang="en-US" sz="9500" dirty="0">
                  <a:solidFill>
                    <a:srgbClr val="0000FF"/>
                  </a:solidFill>
                  <a:latin typeface="Arial Black" pitchFamily="34" charset="0"/>
                </a:rPr>
                <a:t>S</a:t>
              </a:r>
            </a:p>
          </p:txBody>
        </p:sp>
      </p:grpSp>
    </p:spTree>
    <p:extLst>
      <p:ext uri="{BB962C8B-B14F-4D97-AF65-F5344CB8AC3E}">
        <p14:creationId xmlns:p14="http://schemas.microsoft.com/office/powerpoint/2010/main" val="4162767380"/>
      </p:ext>
    </p:extLst>
  </p:cSld>
  <p:clrMapOvr>
    <a:masterClrMapping/>
  </p:clrMapOvr>
  <p:transition advClick="0"/>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ستطيل 5"/>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endParaRPr lang="en-US" b="1" dirty="0" smtClean="0"/>
          </a:p>
        </p:txBody>
      </p:sp>
      <p:sp>
        <p:nvSpPr>
          <p:cNvPr id="9" name="مربع نص 8"/>
          <p:cNvSpPr txBox="1"/>
          <p:nvPr/>
        </p:nvSpPr>
        <p:spPr>
          <a:xfrm>
            <a:off x="5692414" y="6286520"/>
            <a:ext cx="3451586" cy="584775"/>
          </a:xfrm>
          <a:prstGeom prst="rect">
            <a:avLst/>
          </a:prstGeom>
          <a:noFill/>
        </p:spPr>
        <p:txBody>
          <a:bodyPr wrap="none" rtlCol="1">
            <a:spAutoFit/>
          </a:bodyPr>
          <a:lstStyle/>
          <a:p>
            <a:r>
              <a:rPr lang="ar-SA" sz="3200" dirty="0" smtClean="0">
                <a:solidFill>
                  <a:srgbClr val="4C216D"/>
                </a:solidFill>
                <a:cs typeface="DecoType Naskh Variants" pitchFamily="2" charset="-78"/>
              </a:rPr>
              <a:t>الدكتور هشام عادل </a:t>
            </a:r>
            <a:r>
              <a:rPr lang="ar-SA" sz="3200" dirty="0" err="1" smtClean="0">
                <a:solidFill>
                  <a:srgbClr val="4C216D"/>
                </a:solidFill>
                <a:cs typeface="DecoType Naskh Variants" pitchFamily="2" charset="-78"/>
              </a:rPr>
              <a:t>عبهري</a:t>
            </a:r>
            <a:endParaRPr lang="ar-SA" sz="3200" dirty="0" smtClean="0">
              <a:solidFill>
                <a:srgbClr val="4C216D"/>
              </a:solidFill>
              <a:cs typeface="DecoType Naskh Variants" pitchFamily="2" charset="-78"/>
            </a:endParaRPr>
          </a:p>
        </p:txBody>
      </p:sp>
      <p:sp>
        <p:nvSpPr>
          <p:cNvPr id="10" name="مربع نص 9"/>
          <p:cNvSpPr txBox="1"/>
          <p:nvPr/>
        </p:nvSpPr>
        <p:spPr>
          <a:xfrm>
            <a:off x="5357818" y="1428736"/>
            <a:ext cx="184731" cy="369332"/>
          </a:xfrm>
          <a:prstGeom prst="rect">
            <a:avLst/>
          </a:prstGeom>
          <a:noFill/>
        </p:spPr>
        <p:txBody>
          <a:bodyPr wrap="none" rtlCol="1">
            <a:spAutoFit/>
          </a:bodyPr>
          <a:lstStyle/>
          <a:p>
            <a:endParaRPr lang="ar-SA" dirty="0"/>
          </a:p>
        </p:txBody>
      </p:sp>
      <p:sp>
        <p:nvSpPr>
          <p:cNvPr id="5" name="مربع نص 4"/>
          <p:cNvSpPr txBox="1"/>
          <p:nvPr/>
        </p:nvSpPr>
        <p:spPr>
          <a:xfrm>
            <a:off x="0" y="1643050"/>
            <a:ext cx="9144000" cy="3785652"/>
          </a:xfrm>
          <a:prstGeom prst="rect">
            <a:avLst/>
          </a:prstGeom>
          <a:noFill/>
        </p:spPr>
        <p:txBody>
          <a:bodyPr wrap="square" rtlCol="1">
            <a:spAutoFit/>
          </a:bodyPr>
          <a:lstStyle/>
          <a:p>
            <a:r>
              <a:rPr lang="ar-SA" sz="3600" dirty="0" smtClean="0">
                <a:solidFill>
                  <a:schemeClr val="tx2">
                    <a:lumMod val="75000"/>
                  </a:schemeClr>
                </a:solidFill>
                <a:cs typeface="DecoType Naskh Variants" pitchFamily="2" charset="-78"/>
              </a:rPr>
              <a:t>ففي عام </a:t>
            </a:r>
            <a:r>
              <a:rPr lang="ar-SA" sz="4000" dirty="0" smtClean="0">
                <a:solidFill>
                  <a:schemeClr val="tx2">
                    <a:lumMod val="75000"/>
                  </a:schemeClr>
                </a:solidFill>
                <a:cs typeface="DecoType Naskh Variants" pitchFamily="2" charset="-78"/>
              </a:rPr>
              <a:t>1987 </a:t>
            </a:r>
            <a:r>
              <a:rPr lang="ar-SA" sz="3600" dirty="0" smtClean="0">
                <a:solidFill>
                  <a:schemeClr val="tx2">
                    <a:lumMod val="75000"/>
                  </a:schemeClr>
                </a:solidFill>
                <a:cs typeface="DecoType Naskh Variants" pitchFamily="2" charset="-78"/>
              </a:rPr>
              <a:t>أصدرت المنظمة الإصدار الأول عائلة الـ </a:t>
            </a:r>
            <a:r>
              <a:rPr lang="ar-SA" sz="4000" dirty="0" smtClean="0">
                <a:solidFill>
                  <a:schemeClr val="tx2">
                    <a:lumMod val="75000"/>
                  </a:schemeClr>
                </a:solidFill>
                <a:cs typeface="DecoType Naskh Variants" pitchFamily="2" charset="-78"/>
              </a:rPr>
              <a:t>9000 </a:t>
            </a:r>
            <a:r>
              <a:rPr lang="ar-SA" sz="3600" dirty="0" smtClean="0">
                <a:solidFill>
                  <a:schemeClr val="tx2">
                    <a:lumMod val="75000"/>
                  </a:schemeClr>
                </a:solidFill>
                <a:cs typeface="DecoType Naskh Variants" pitchFamily="2" charset="-78"/>
              </a:rPr>
              <a:t>المكونة</a:t>
            </a:r>
          </a:p>
          <a:p>
            <a:r>
              <a:rPr lang="ar-SA" sz="3600" dirty="0" smtClean="0">
                <a:solidFill>
                  <a:schemeClr val="tx2">
                    <a:lumMod val="75000"/>
                  </a:schemeClr>
                </a:solidFill>
                <a:cs typeface="DecoType Naskh Variants" pitchFamily="2" charset="-78"/>
              </a:rPr>
              <a:t> من( </a:t>
            </a:r>
            <a:r>
              <a:rPr lang="ar-SA" sz="4000" dirty="0" smtClean="0">
                <a:solidFill>
                  <a:schemeClr val="tx2">
                    <a:lumMod val="75000"/>
                  </a:schemeClr>
                </a:solidFill>
                <a:cs typeface="DecoType Naskh Variants" pitchFamily="2" charset="-78"/>
              </a:rPr>
              <a:t>9001 </a:t>
            </a:r>
            <a:r>
              <a:rPr lang="ar-SA" sz="3600" dirty="0" smtClean="0">
                <a:solidFill>
                  <a:schemeClr val="tx2">
                    <a:lumMod val="75000"/>
                  </a:schemeClr>
                </a:solidFill>
                <a:cs typeface="DecoType Naskh Variants" pitchFamily="2" charset="-78"/>
              </a:rPr>
              <a:t>و </a:t>
            </a:r>
            <a:r>
              <a:rPr lang="ar-SA" sz="4000" dirty="0" smtClean="0">
                <a:solidFill>
                  <a:schemeClr val="tx2">
                    <a:lumMod val="75000"/>
                  </a:schemeClr>
                </a:solidFill>
                <a:cs typeface="DecoType Naskh Variants" pitchFamily="2" charset="-78"/>
              </a:rPr>
              <a:t>9002 </a:t>
            </a:r>
            <a:r>
              <a:rPr lang="ar-SA" sz="3600" dirty="0" smtClean="0">
                <a:solidFill>
                  <a:schemeClr val="tx2">
                    <a:lumMod val="75000"/>
                  </a:schemeClr>
                </a:solidFill>
                <a:cs typeface="DecoType Naskh Variants" pitchFamily="2" charset="-78"/>
              </a:rPr>
              <a:t>و </a:t>
            </a:r>
            <a:r>
              <a:rPr lang="ar-SA" sz="4000" dirty="0" smtClean="0">
                <a:solidFill>
                  <a:schemeClr val="tx2">
                    <a:lumMod val="75000"/>
                  </a:schemeClr>
                </a:solidFill>
                <a:cs typeface="DecoType Naskh Variants" pitchFamily="2" charset="-78"/>
              </a:rPr>
              <a:t>9003</a:t>
            </a:r>
            <a:r>
              <a:rPr lang="ar-SA" sz="3600" dirty="0" smtClean="0">
                <a:solidFill>
                  <a:schemeClr val="tx2">
                    <a:lumMod val="75000"/>
                  </a:schemeClr>
                </a:solidFill>
                <a:cs typeface="DecoType Naskh Variants" pitchFamily="2" charset="-78"/>
              </a:rPr>
              <a:t>) المبنية على فلسفة الفحص النهائي للمنتجات تحت</a:t>
            </a:r>
          </a:p>
          <a:p>
            <a:r>
              <a:rPr lang="ar-SA" sz="3600" dirty="0" smtClean="0">
                <a:solidFill>
                  <a:schemeClr val="tx2">
                    <a:lumMod val="75000"/>
                  </a:schemeClr>
                </a:solidFill>
                <a:cs typeface="DecoType Naskh Variants" pitchFamily="2" charset="-78"/>
              </a:rPr>
              <a:t> مسمى (</a:t>
            </a:r>
            <a:r>
              <a:rPr lang="en-US" sz="4400" dirty="0" smtClean="0">
                <a:solidFill>
                  <a:srgbClr val="17375E"/>
                </a:solidFill>
                <a:latin typeface="Gabriola" pitchFamily="82" charset="0"/>
              </a:rPr>
              <a:t>ISO 9000 : 1987 </a:t>
            </a:r>
            <a:r>
              <a:rPr lang="ar-SA" sz="3600" dirty="0" smtClean="0">
                <a:solidFill>
                  <a:schemeClr val="tx2">
                    <a:lumMod val="75000"/>
                  </a:schemeClr>
                </a:solidFill>
                <a:cs typeface="DecoType Naskh Variants" pitchFamily="2" charset="-78"/>
              </a:rPr>
              <a:t>)</a:t>
            </a:r>
            <a:r>
              <a:rPr lang="en-US" sz="3600" dirty="0" smtClean="0">
                <a:solidFill>
                  <a:schemeClr val="tx2">
                    <a:lumMod val="75000"/>
                  </a:schemeClr>
                </a:solidFill>
                <a:cs typeface="DecoType Naskh Variants" pitchFamily="2" charset="-78"/>
              </a:rPr>
              <a:t> </a:t>
            </a:r>
            <a:r>
              <a:rPr lang="ar-SA" sz="3600" dirty="0" smtClean="0">
                <a:solidFill>
                  <a:schemeClr val="tx2">
                    <a:lumMod val="75000"/>
                  </a:schemeClr>
                </a:solidFill>
                <a:cs typeface="DecoType Naskh Variants" pitchFamily="2" charset="-78"/>
              </a:rPr>
              <a:t>الصالحة للتطبيق على أنواع مختلفة </a:t>
            </a:r>
          </a:p>
          <a:p>
            <a:r>
              <a:rPr lang="ar-SA" sz="3600" dirty="0" smtClean="0">
                <a:solidFill>
                  <a:schemeClr val="tx2">
                    <a:lumMod val="75000"/>
                  </a:schemeClr>
                </a:solidFill>
                <a:cs typeface="DecoType Naskh Variants" pitchFamily="2" charset="-78"/>
              </a:rPr>
              <a:t>من المؤسسات الصناعية كلاً حسب نشاطها، فالمؤسسات التي تتركز</a:t>
            </a:r>
          </a:p>
          <a:p>
            <a:r>
              <a:rPr lang="ar-SA" sz="3600" dirty="0" smtClean="0">
                <a:solidFill>
                  <a:schemeClr val="tx2">
                    <a:lumMod val="75000"/>
                  </a:schemeClr>
                </a:solidFill>
                <a:cs typeface="DecoType Naskh Variants" pitchFamily="2" charset="-78"/>
              </a:rPr>
              <a:t> نشاطاتها في مجال التصميم والتطوير والإنتاج والتركيب، والخدمة</a:t>
            </a:r>
          </a:p>
          <a:p>
            <a:r>
              <a:rPr lang="ar-SA" sz="3600" dirty="0" smtClean="0">
                <a:solidFill>
                  <a:schemeClr val="tx2">
                    <a:lumMod val="75000"/>
                  </a:schemeClr>
                </a:solidFill>
                <a:cs typeface="DecoType Naskh Variants" pitchFamily="2" charset="-78"/>
              </a:rPr>
              <a:t> كانت تطبق المواصفة (</a:t>
            </a:r>
            <a:r>
              <a:rPr lang="en-US" sz="4400" dirty="0" smtClean="0">
                <a:solidFill>
                  <a:srgbClr val="17375E"/>
                </a:solidFill>
                <a:latin typeface="Gabriola" pitchFamily="82" charset="0"/>
              </a:rPr>
              <a:t>ISO 9001 : 1987</a:t>
            </a:r>
            <a:r>
              <a:rPr lang="ar-SA" sz="3600" dirty="0" smtClean="0">
                <a:solidFill>
                  <a:schemeClr val="tx2">
                    <a:lumMod val="75000"/>
                  </a:schemeClr>
                </a:solidFill>
                <a:cs typeface="DecoType Naskh Variants" pitchFamily="2" charset="-78"/>
              </a:rPr>
              <a:t>)</a:t>
            </a:r>
            <a:endParaRPr lang="ar-SA" dirty="0">
              <a:solidFill>
                <a:schemeClr val="tx2">
                  <a:lumMod val="75000"/>
                </a:schemeClr>
              </a:solidFill>
            </a:endParaRPr>
          </a:p>
        </p:txBody>
      </p:sp>
      <p:pic>
        <p:nvPicPr>
          <p:cNvPr id="7"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4953000"/>
            <a:ext cx="1905000" cy="1905000"/>
          </a:xfrm>
          <a:prstGeom prst="rect">
            <a:avLst/>
          </a:prstGeom>
          <a:noFill/>
        </p:spPr>
      </p:pic>
      <p:grpSp>
        <p:nvGrpSpPr>
          <p:cNvPr id="8" name="Group 7"/>
          <p:cNvGrpSpPr>
            <a:grpSpLocks/>
          </p:cNvGrpSpPr>
          <p:nvPr/>
        </p:nvGrpSpPr>
        <p:grpSpPr bwMode="auto">
          <a:xfrm>
            <a:off x="5486400" y="212725"/>
            <a:ext cx="3492499" cy="1539875"/>
            <a:chOff x="3606" y="663"/>
            <a:chExt cx="2059" cy="970"/>
          </a:xfrm>
        </p:grpSpPr>
        <p:pic>
          <p:nvPicPr>
            <p:cNvPr id="11" name="Picture 3" descr="globe01"/>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4876" y="757"/>
              <a:ext cx="789" cy="592"/>
            </a:xfrm>
            <a:prstGeom prst="rect">
              <a:avLst/>
            </a:prstGeom>
            <a:noFill/>
            <a:ln w="9525">
              <a:noFill/>
              <a:miter lim="800000"/>
              <a:headEnd/>
              <a:tailEnd/>
            </a:ln>
          </p:spPr>
        </p:pic>
        <p:sp>
          <p:nvSpPr>
            <p:cNvPr id="12" name="Text Box 4"/>
            <p:cNvSpPr txBox="1">
              <a:spLocks noChangeArrowheads="1"/>
            </p:cNvSpPr>
            <p:nvPr/>
          </p:nvSpPr>
          <p:spPr bwMode="auto">
            <a:xfrm>
              <a:off x="3606" y="663"/>
              <a:ext cx="412" cy="970"/>
            </a:xfrm>
            <a:prstGeom prst="rect">
              <a:avLst/>
            </a:prstGeom>
            <a:noFill/>
            <a:ln w="9525">
              <a:noFill/>
              <a:miter lim="800000"/>
              <a:headEnd/>
              <a:tailEnd/>
            </a:ln>
          </p:spPr>
          <p:txBody>
            <a:bodyPr wrap="none">
              <a:spAutoFit/>
            </a:bodyPr>
            <a:lstStyle/>
            <a:p>
              <a:r>
                <a:rPr lang="en-US" sz="9500">
                  <a:solidFill>
                    <a:srgbClr val="0066FF"/>
                  </a:solidFill>
                  <a:latin typeface="Arial Black" pitchFamily="34" charset="0"/>
                </a:rPr>
                <a:t>I</a:t>
              </a:r>
            </a:p>
          </p:txBody>
        </p:sp>
        <p:sp>
          <p:nvSpPr>
            <p:cNvPr id="13" name="Text Box 5"/>
            <p:cNvSpPr txBox="1">
              <a:spLocks noChangeArrowheads="1"/>
            </p:cNvSpPr>
            <p:nvPr/>
          </p:nvSpPr>
          <p:spPr bwMode="auto">
            <a:xfrm>
              <a:off x="4150" y="663"/>
              <a:ext cx="665" cy="970"/>
            </a:xfrm>
            <a:prstGeom prst="rect">
              <a:avLst/>
            </a:prstGeom>
            <a:noFill/>
            <a:ln w="9525">
              <a:noFill/>
              <a:miter lim="800000"/>
              <a:headEnd/>
              <a:tailEnd/>
            </a:ln>
          </p:spPr>
          <p:txBody>
            <a:bodyPr wrap="none">
              <a:spAutoFit/>
            </a:bodyPr>
            <a:lstStyle/>
            <a:p>
              <a:r>
                <a:rPr lang="en-US" sz="9500" dirty="0">
                  <a:solidFill>
                    <a:srgbClr val="0000FF"/>
                  </a:solidFill>
                  <a:latin typeface="Arial Black" pitchFamily="34" charset="0"/>
                </a:rPr>
                <a:t>S</a:t>
              </a:r>
            </a:p>
          </p:txBody>
        </p:sp>
      </p:grpSp>
    </p:spTree>
    <p:extLst>
      <p:ext uri="{BB962C8B-B14F-4D97-AF65-F5344CB8AC3E}">
        <p14:creationId xmlns:p14="http://schemas.microsoft.com/office/powerpoint/2010/main" val="2753592296"/>
      </p:ext>
    </p:extLst>
  </p:cSld>
  <p:clrMapOvr>
    <a:masterClrMapping/>
  </p:clrMapOvr>
  <p:transition advClick="0"/>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ستطيل 5"/>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endParaRPr lang="en-US" b="1" dirty="0" smtClean="0"/>
          </a:p>
        </p:txBody>
      </p:sp>
      <p:sp>
        <p:nvSpPr>
          <p:cNvPr id="9" name="مربع نص 8"/>
          <p:cNvSpPr txBox="1"/>
          <p:nvPr/>
        </p:nvSpPr>
        <p:spPr>
          <a:xfrm>
            <a:off x="5692414" y="6286520"/>
            <a:ext cx="3451586" cy="584775"/>
          </a:xfrm>
          <a:prstGeom prst="rect">
            <a:avLst/>
          </a:prstGeom>
          <a:noFill/>
        </p:spPr>
        <p:txBody>
          <a:bodyPr wrap="none" rtlCol="1">
            <a:spAutoFit/>
          </a:bodyPr>
          <a:lstStyle/>
          <a:p>
            <a:r>
              <a:rPr lang="ar-SA" sz="3200" dirty="0" smtClean="0">
                <a:solidFill>
                  <a:srgbClr val="4C216D"/>
                </a:solidFill>
                <a:cs typeface="DecoType Naskh Variants" pitchFamily="2" charset="-78"/>
              </a:rPr>
              <a:t>الدكتور هشام عادل </a:t>
            </a:r>
            <a:r>
              <a:rPr lang="ar-SA" sz="3200" dirty="0" err="1" smtClean="0">
                <a:solidFill>
                  <a:srgbClr val="4C216D"/>
                </a:solidFill>
                <a:cs typeface="DecoType Naskh Variants" pitchFamily="2" charset="-78"/>
              </a:rPr>
              <a:t>عبهري</a:t>
            </a:r>
            <a:endParaRPr lang="ar-SA" sz="3200" dirty="0" smtClean="0">
              <a:solidFill>
                <a:srgbClr val="4C216D"/>
              </a:solidFill>
              <a:cs typeface="DecoType Naskh Variants" pitchFamily="2" charset="-78"/>
            </a:endParaRPr>
          </a:p>
        </p:txBody>
      </p:sp>
      <p:sp>
        <p:nvSpPr>
          <p:cNvPr id="10" name="مربع نص 9"/>
          <p:cNvSpPr txBox="1"/>
          <p:nvPr/>
        </p:nvSpPr>
        <p:spPr>
          <a:xfrm>
            <a:off x="5357818" y="1428736"/>
            <a:ext cx="184731" cy="369332"/>
          </a:xfrm>
          <a:prstGeom prst="rect">
            <a:avLst/>
          </a:prstGeom>
          <a:noFill/>
        </p:spPr>
        <p:txBody>
          <a:bodyPr wrap="none" rtlCol="1">
            <a:spAutoFit/>
          </a:bodyPr>
          <a:lstStyle/>
          <a:p>
            <a:endParaRPr lang="ar-SA" dirty="0"/>
          </a:p>
        </p:txBody>
      </p:sp>
      <p:sp>
        <p:nvSpPr>
          <p:cNvPr id="5" name="مربع نص 4"/>
          <p:cNvSpPr txBox="1"/>
          <p:nvPr/>
        </p:nvSpPr>
        <p:spPr>
          <a:xfrm>
            <a:off x="1" y="1857364"/>
            <a:ext cx="9143999" cy="3108543"/>
          </a:xfrm>
          <a:prstGeom prst="rect">
            <a:avLst/>
          </a:prstGeom>
          <a:noFill/>
        </p:spPr>
        <p:txBody>
          <a:bodyPr wrap="square" rtlCol="1">
            <a:spAutoFit/>
          </a:bodyPr>
          <a:lstStyle/>
          <a:p>
            <a:r>
              <a:rPr lang="ar-SA" sz="3600" dirty="0" smtClean="0">
                <a:solidFill>
                  <a:schemeClr val="tx2">
                    <a:lumMod val="75000"/>
                  </a:schemeClr>
                </a:solidFill>
                <a:cs typeface="DecoType Naskh Variants" pitchFamily="2" charset="-78"/>
              </a:rPr>
              <a:t>أما المؤسسات التي يتركز نشاطها في الإنتاج والتركيب، وتقديم الخدمات </a:t>
            </a:r>
          </a:p>
          <a:p>
            <a:r>
              <a:rPr lang="ar-SA" sz="3600" dirty="0" smtClean="0">
                <a:solidFill>
                  <a:schemeClr val="tx2">
                    <a:lumMod val="75000"/>
                  </a:schemeClr>
                </a:solidFill>
                <a:cs typeface="DecoType Naskh Variants" pitchFamily="2" charset="-78"/>
              </a:rPr>
              <a:t>فكانت تطبق المواصفة (</a:t>
            </a:r>
            <a:r>
              <a:rPr lang="en-US" sz="4400" dirty="0" smtClean="0">
                <a:solidFill>
                  <a:srgbClr val="17375E"/>
                </a:solidFill>
                <a:latin typeface="Gabriola" pitchFamily="82" charset="0"/>
              </a:rPr>
              <a:t>ISO 9002 : 1987</a:t>
            </a:r>
            <a:r>
              <a:rPr lang="ar-SA" sz="3600" dirty="0" smtClean="0">
                <a:solidFill>
                  <a:schemeClr val="tx2">
                    <a:lumMod val="75000"/>
                  </a:schemeClr>
                </a:solidFill>
                <a:cs typeface="DecoType Naskh Variants" pitchFamily="2" charset="-78"/>
              </a:rPr>
              <a:t>)</a:t>
            </a:r>
          </a:p>
          <a:p>
            <a:endParaRPr lang="en-US" sz="3600" dirty="0" smtClean="0">
              <a:solidFill>
                <a:schemeClr val="tx2">
                  <a:lumMod val="75000"/>
                </a:schemeClr>
              </a:solidFill>
              <a:cs typeface="DecoType Naskh Variants" pitchFamily="2" charset="-78"/>
            </a:endParaRPr>
          </a:p>
          <a:p>
            <a:r>
              <a:rPr lang="en-US" sz="3600" dirty="0" smtClean="0">
                <a:solidFill>
                  <a:schemeClr val="tx2">
                    <a:lumMod val="75000"/>
                  </a:schemeClr>
                </a:solidFill>
                <a:cs typeface="DecoType Naskh Variants" pitchFamily="2" charset="-78"/>
              </a:rPr>
              <a:t> </a:t>
            </a:r>
            <a:r>
              <a:rPr lang="ar-SA" sz="3600" dirty="0" smtClean="0">
                <a:solidFill>
                  <a:schemeClr val="tx2">
                    <a:lumMod val="75000"/>
                  </a:schemeClr>
                </a:solidFill>
                <a:cs typeface="DecoType Naskh Variants" pitchFamily="2" charset="-78"/>
              </a:rPr>
              <a:t>وللتفتيش النهائي والاختبار كانت تطبق المواصفة</a:t>
            </a:r>
          </a:p>
          <a:p>
            <a:r>
              <a:rPr lang="ar-SA" sz="3600" dirty="0" smtClean="0">
                <a:solidFill>
                  <a:schemeClr val="tx2">
                    <a:lumMod val="75000"/>
                  </a:schemeClr>
                </a:solidFill>
                <a:cs typeface="DecoType Naskh Variants" pitchFamily="2" charset="-78"/>
              </a:rPr>
              <a:t>(</a:t>
            </a:r>
            <a:r>
              <a:rPr lang="en-US" sz="4400" dirty="0" smtClean="0">
                <a:solidFill>
                  <a:srgbClr val="17375E"/>
                </a:solidFill>
                <a:latin typeface="Gabriola" pitchFamily="82" charset="0"/>
              </a:rPr>
              <a:t>ISO 9003 : 1987</a:t>
            </a:r>
            <a:r>
              <a:rPr lang="ar-SA" sz="4400" dirty="0" smtClean="0">
                <a:solidFill>
                  <a:srgbClr val="17375E"/>
                </a:solidFill>
                <a:latin typeface="Gabriola" pitchFamily="82" charset="0"/>
              </a:rPr>
              <a:t> </a:t>
            </a:r>
            <a:r>
              <a:rPr lang="ar-SA" sz="3600" dirty="0" smtClean="0">
                <a:solidFill>
                  <a:schemeClr val="tx2">
                    <a:lumMod val="75000"/>
                  </a:schemeClr>
                </a:solidFill>
                <a:cs typeface="DecoType Naskh Variants" pitchFamily="2" charset="-78"/>
              </a:rPr>
              <a:t>)</a:t>
            </a:r>
            <a:r>
              <a:rPr lang="en-US" sz="3600" dirty="0" smtClean="0">
                <a:solidFill>
                  <a:schemeClr val="tx2">
                    <a:lumMod val="75000"/>
                  </a:schemeClr>
                </a:solidFill>
                <a:cs typeface="DecoType Naskh Variants" pitchFamily="2" charset="-78"/>
              </a:rPr>
              <a:t>.</a:t>
            </a:r>
            <a:endParaRPr lang="ar-SA" sz="3600" dirty="0" smtClean="0">
              <a:solidFill>
                <a:schemeClr val="tx2">
                  <a:lumMod val="75000"/>
                </a:schemeClr>
              </a:solidFill>
              <a:cs typeface="DecoType Naskh Variants" pitchFamily="2" charset="-78"/>
            </a:endParaRPr>
          </a:p>
        </p:txBody>
      </p:sp>
      <p:pic>
        <p:nvPicPr>
          <p:cNvPr id="7"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4953000"/>
            <a:ext cx="1905000" cy="1905000"/>
          </a:xfrm>
          <a:prstGeom prst="rect">
            <a:avLst/>
          </a:prstGeom>
          <a:noFill/>
        </p:spPr>
      </p:pic>
      <p:grpSp>
        <p:nvGrpSpPr>
          <p:cNvPr id="8" name="Group 7"/>
          <p:cNvGrpSpPr>
            <a:grpSpLocks/>
          </p:cNvGrpSpPr>
          <p:nvPr/>
        </p:nvGrpSpPr>
        <p:grpSpPr bwMode="auto">
          <a:xfrm>
            <a:off x="5486400" y="212725"/>
            <a:ext cx="3492499" cy="1539875"/>
            <a:chOff x="3606" y="663"/>
            <a:chExt cx="2059" cy="970"/>
          </a:xfrm>
        </p:grpSpPr>
        <p:pic>
          <p:nvPicPr>
            <p:cNvPr id="11" name="Picture 3" descr="globe01"/>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4876" y="757"/>
              <a:ext cx="789" cy="592"/>
            </a:xfrm>
            <a:prstGeom prst="rect">
              <a:avLst/>
            </a:prstGeom>
            <a:noFill/>
            <a:ln w="9525">
              <a:noFill/>
              <a:miter lim="800000"/>
              <a:headEnd/>
              <a:tailEnd/>
            </a:ln>
          </p:spPr>
        </p:pic>
        <p:sp>
          <p:nvSpPr>
            <p:cNvPr id="12" name="Text Box 4"/>
            <p:cNvSpPr txBox="1">
              <a:spLocks noChangeArrowheads="1"/>
            </p:cNvSpPr>
            <p:nvPr/>
          </p:nvSpPr>
          <p:spPr bwMode="auto">
            <a:xfrm>
              <a:off x="3606" y="663"/>
              <a:ext cx="412" cy="970"/>
            </a:xfrm>
            <a:prstGeom prst="rect">
              <a:avLst/>
            </a:prstGeom>
            <a:noFill/>
            <a:ln w="9525">
              <a:noFill/>
              <a:miter lim="800000"/>
              <a:headEnd/>
              <a:tailEnd/>
            </a:ln>
          </p:spPr>
          <p:txBody>
            <a:bodyPr wrap="none">
              <a:spAutoFit/>
            </a:bodyPr>
            <a:lstStyle/>
            <a:p>
              <a:r>
                <a:rPr lang="en-US" sz="9500">
                  <a:solidFill>
                    <a:srgbClr val="0066FF"/>
                  </a:solidFill>
                  <a:latin typeface="Arial Black" pitchFamily="34" charset="0"/>
                </a:rPr>
                <a:t>I</a:t>
              </a:r>
            </a:p>
          </p:txBody>
        </p:sp>
        <p:sp>
          <p:nvSpPr>
            <p:cNvPr id="13" name="Text Box 5"/>
            <p:cNvSpPr txBox="1">
              <a:spLocks noChangeArrowheads="1"/>
            </p:cNvSpPr>
            <p:nvPr/>
          </p:nvSpPr>
          <p:spPr bwMode="auto">
            <a:xfrm>
              <a:off x="4150" y="663"/>
              <a:ext cx="665" cy="970"/>
            </a:xfrm>
            <a:prstGeom prst="rect">
              <a:avLst/>
            </a:prstGeom>
            <a:noFill/>
            <a:ln w="9525">
              <a:noFill/>
              <a:miter lim="800000"/>
              <a:headEnd/>
              <a:tailEnd/>
            </a:ln>
          </p:spPr>
          <p:txBody>
            <a:bodyPr wrap="none">
              <a:spAutoFit/>
            </a:bodyPr>
            <a:lstStyle/>
            <a:p>
              <a:r>
                <a:rPr lang="en-US" sz="9500" dirty="0">
                  <a:solidFill>
                    <a:srgbClr val="0000FF"/>
                  </a:solidFill>
                  <a:latin typeface="Arial Black" pitchFamily="34" charset="0"/>
                </a:rPr>
                <a:t>S</a:t>
              </a:r>
            </a:p>
          </p:txBody>
        </p:sp>
      </p:grpSp>
    </p:spTree>
    <p:extLst>
      <p:ext uri="{BB962C8B-B14F-4D97-AF65-F5344CB8AC3E}">
        <p14:creationId xmlns:p14="http://schemas.microsoft.com/office/powerpoint/2010/main" val="514882371"/>
      </p:ext>
    </p:extLst>
  </p:cSld>
  <p:clrMapOvr>
    <a:masterClrMapping/>
  </p:clrMapOvr>
  <p:transition advClick="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4" name="مربع نص 3"/>
          <p:cNvSpPr txBox="1"/>
          <p:nvPr/>
        </p:nvSpPr>
        <p:spPr>
          <a:xfrm>
            <a:off x="0" y="1905000"/>
            <a:ext cx="9144000" cy="3139321"/>
          </a:xfrm>
          <a:prstGeom prst="rect">
            <a:avLst/>
          </a:prstGeom>
          <a:noFill/>
        </p:spPr>
        <p:txBody>
          <a:bodyPr wrap="square" rtlCol="1">
            <a:spAutoFit/>
          </a:bodyPr>
          <a:lstStyle/>
          <a:p>
            <a:pPr algn="ctr"/>
            <a:r>
              <a:rPr lang="ar-SA" sz="6600" dirty="0" smtClean="0">
                <a:solidFill>
                  <a:srgbClr val="17375E"/>
                </a:solidFill>
                <a:cs typeface="DecoType Naskh Variants" pitchFamily="2" charset="-78"/>
              </a:rPr>
              <a:t>توقعات المستفيدين</a:t>
            </a:r>
          </a:p>
          <a:p>
            <a:pPr>
              <a:buFont typeface="Wingdings" pitchFamily="2" charset="2"/>
              <a:buChar char="v"/>
            </a:pPr>
            <a:r>
              <a:rPr lang="ar-SA" sz="6600" dirty="0" smtClean="0">
                <a:solidFill>
                  <a:srgbClr val="17375E"/>
                </a:solidFill>
                <a:cs typeface="DecoType Naskh Variants" pitchFamily="2" charset="-78"/>
              </a:rPr>
              <a:t>من المنتجات</a:t>
            </a:r>
          </a:p>
          <a:p>
            <a:pPr>
              <a:buFont typeface="Wingdings" pitchFamily="2" charset="2"/>
              <a:buChar char="v"/>
            </a:pPr>
            <a:r>
              <a:rPr lang="ar-SA" sz="6600" dirty="0" smtClean="0">
                <a:solidFill>
                  <a:srgbClr val="17375E"/>
                </a:solidFill>
                <a:cs typeface="DecoType Naskh Variants" pitchFamily="2" charset="-78"/>
              </a:rPr>
              <a:t>من الخدمات</a:t>
            </a:r>
          </a:p>
        </p:txBody>
      </p:sp>
      <p:pic>
        <p:nvPicPr>
          <p:cNvPr id="5"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4953000"/>
            <a:ext cx="1905000" cy="1905000"/>
          </a:xfrm>
          <a:prstGeom prst="rect">
            <a:avLst/>
          </a:prstGeom>
          <a:noFill/>
        </p:spPr>
      </p:pic>
    </p:spTree>
  </p:cSld>
  <p:clrMapOvr>
    <a:masterClrMapping/>
  </p:clrMapOvr>
  <p:transition advClick="0"/>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ستطيل 5"/>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endParaRPr lang="en-US" b="1" dirty="0" smtClean="0"/>
          </a:p>
        </p:txBody>
      </p:sp>
      <p:sp>
        <p:nvSpPr>
          <p:cNvPr id="9" name="مربع نص 8"/>
          <p:cNvSpPr txBox="1"/>
          <p:nvPr/>
        </p:nvSpPr>
        <p:spPr>
          <a:xfrm>
            <a:off x="5692414" y="6286520"/>
            <a:ext cx="3451586" cy="584775"/>
          </a:xfrm>
          <a:prstGeom prst="rect">
            <a:avLst/>
          </a:prstGeom>
          <a:noFill/>
        </p:spPr>
        <p:txBody>
          <a:bodyPr wrap="none" rtlCol="1">
            <a:spAutoFit/>
          </a:bodyPr>
          <a:lstStyle/>
          <a:p>
            <a:r>
              <a:rPr lang="ar-SA" sz="3200" dirty="0" smtClean="0">
                <a:solidFill>
                  <a:srgbClr val="4C216D"/>
                </a:solidFill>
                <a:cs typeface="DecoType Naskh Variants" pitchFamily="2" charset="-78"/>
              </a:rPr>
              <a:t>الدكتور هشام عادل </a:t>
            </a:r>
            <a:r>
              <a:rPr lang="ar-SA" sz="3200" dirty="0" err="1" smtClean="0">
                <a:solidFill>
                  <a:srgbClr val="4C216D"/>
                </a:solidFill>
                <a:cs typeface="DecoType Naskh Variants" pitchFamily="2" charset="-78"/>
              </a:rPr>
              <a:t>عبهري</a:t>
            </a:r>
            <a:endParaRPr lang="ar-SA" sz="3200" dirty="0" smtClean="0">
              <a:solidFill>
                <a:srgbClr val="4C216D"/>
              </a:solidFill>
              <a:cs typeface="DecoType Naskh Variants" pitchFamily="2" charset="-78"/>
            </a:endParaRPr>
          </a:p>
        </p:txBody>
      </p:sp>
      <p:sp>
        <p:nvSpPr>
          <p:cNvPr id="10" name="مربع نص 9"/>
          <p:cNvSpPr txBox="1"/>
          <p:nvPr/>
        </p:nvSpPr>
        <p:spPr>
          <a:xfrm>
            <a:off x="5357818" y="1428736"/>
            <a:ext cx="184731" cy="369332"/>
          </a:xfrm>
          <a:prstGeom prst="rect">
            <a:avLst/>
          </a:prstGeom>
          <a:noFill/>
        </p:spPr>
        <p:txBody>
          <a:bodyPr wrap="none" rtlCol="1">
            <a:spAutoFit/>
          </a:bodyPr>
          <a:lstStyle/>
          <a:p>
            <a:endParaRPr lang="ar-SA" dirty="0"/>
          </a:p>
        </p:txBody>
      </p:sp>
      <p:sp>
        <p:nvSpPr>
          <p:cNvPr id="5" name="مربع نص 4"/>
          <p:cNvSpPr txBox="1"/>
          <p:nvPr/>
        </p:nvSpPr>
        <p:spPr>
          <a:xfrm>
            <a:off x="0" y="2357430"/>
            <a:ext cx="9144000" cy="2708434"/>
          </a:xfrm>
          <a:prstGeom prst="rect">
            <a:avLst/>
          </a:prstGeom>
          <a:noFill/>
        </p:spPr>
        <p:txBody>
          <a:bodyPr wrap="square" rtlCol="1">
            <a:spAutoFit/>
          </a:bodyPr>
          <a:lstStyle/>
          <a:p>
            <a:r>
              <a:rPr lang="ar-SA" sz="3600" dirty="0" smtClean="0">
                <a:solidFill>
                  <a:schemeClr val="tx2">
                    <a:lumMod val="75000"/>
                  </a:schemeClr>
                </a:solidFill>
                <a:cs typeface="DecoType Naskh Variants" pitchFamily="2" charset="-78"/>
              </a:rPr>
              <a:t>وفي عام </a:t>
            </a:r>
            <a:r>
              <a:rPr lang="ar-SA" sz="4000" dirty="0" smtClean="0">
                <a:solidFill>
                  <a:schemeClr val="tx2">
                    <a:lumMod val="75000"/>
                  </a:schemeClr>
                </a:solidFill>
                <a:cs typeface="DecoType Naskh Variants" pitchFamily="2" charset="-78"/>
              </a:rPr>
              <a:t>1994 </a:t>
            </a:r>
            <a:r>
              <a:rPr lang="ar-SA" sz="3600" dirty="0" smtClean="0">
                <a:solidFill>
                  <a:schemeClr val="tx2">
                    <a:lumMod val="75000"/>
                  </a:schemeClr>
                </a:solidFill>
                <a:cs typeface="DecoType Naskh Variants" pitchFamily="2" charset="-78"/>
              </a:rPr>
              <a:t>تم إصدار الثاني لعائلة </a:t>
            </a:r>
            <a:r>
              <a:rPr lang="en-US" sz="4400" dirty="0" smtClean="0">
                <a:solidFill>
                  <a:srgbClr val="17375E"/>
                </a:solidFill>
                <a:latin typeface="Gabriola" pitchFamily="82" charset="0"/>
              </a:rPr>
              <a:t>ISO 9000 </a:t>
            </a:r>
            <a:r>
              <a:rPr lang="ar-SA" sz="3600" dirty="0" smtClean="0">
                <a:solidFill>
                  <a:schemeClr val="tx2">
                    <a:lumMod val="75000"/>
                  </a:schemeClr>
                </a:solidFill>
                <a:cs typeface="DecoType Naskh Variants" pitchFamily="2" charset="-78"/>
              </a:rPr>
              <a:t>مؤكدة على</a:t>
            </a:r>
          </a:p>
          <a:p>
            <a:r>
              <a:rPr lang="ar-SA" sz="3600" dirty="0" smtClean="0">
                <a:solidFill>
                  <a:schemeClr val="tx2">
                    <a:lumMod val="75000"/>
                  </a:schemeClr>
                </a:solidFill>
                <a:cs typeface="DecoType Naskh Variants" pitchFamily="2" charset="-78"/>
              </a:rPr>
              <a:t> ضمان الجودة عن طريق </a:t>
            </a:r>
            <a:r>
              <a:rPr lang="ar-SA" sz="5400" dirty="0" smtClean="0">
                <a:solidFill>
                  <a:schemeClr val="tx2">
                    <a:lumMod val="75000"/>
                  </a:schemeClr>
                </a:solidFill>
                <a:cs typeface="DecoType Naskh Variants" pitchFamily="2" charset="-78"/>
              </a:rPr>
              <a:t>اتخاذ إجراءات وقائية </a:t>
            </a:r>
            <a:r>
              <a:rPr lang="ar-SA" sz="3600" dirty="0" smtClean="0">
                <a:solidFill>
                  <a:schemeClr val="tx2">
                    <a:lumMod val="75000"/>
                  </a:schemeClr>
                </a:solidFill>
                <a:cs typeface="DecoType Naskh Variants" pitchFamily="2" charset="-78"/>
              </a:rPr>
              <a:t>بدلا من مجرد فحص</a:t>
            </a:r>
          </a:p>
          <a:p>
            <a:r>
              <a:rPr lang="ar-SA" sz="3600" dirty="0" smtClean="0">
                <a:solidFill>
                  <a:schemeClr val="tx2">
                    <a:lumMod val="75000"/>
                  </a:schemeClr>
                </a:solidFill>
                <a:cs typeface="DecoType Naskh Variants" pitchFamily="2" charset="-78"/>
              </a:rPr>
              <a:t> المخرجات النهائية للمؤسسة </a:t>
            </a:r>
          </a:p>
          <a:p>
            <a:endParaRPr lang="ar-SA" sz="3600" dirty="0" smtClean="0">
              <a:solidFill>
                <a:schemeClr val="tx2">
                  <a:lumMod val="75000"/>
                </a:schemeClr>
              </a:solidFill>
              <a:cs typeface="DecoType Naskh Variants" pitchFamily="2" charset="-78"/>
            </a:endParaRPr>
          </a:p>
        </p:txBody>
      </p:sp>
      <p:pic>
        <p:nvPicPr>
          <p:cNvPr id="7"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4953000"/>
            <a:ext cx="1905000" cy="1905000"/>
          </a:xfrm>
          <a:prstGeom prst="rect">
            <a:avLst/>
          </a:prstGeom>
          <a:noFill/>
        </p:spPr>
      </p:pic>
      <p:grpSp>
        <p:nvGrpSpPr>
          <p:cNvPr id="8" name="Group 7"/>
          <p:cNvGrpSpPr>
            <a:grpSpLocks/>
          </p:cNvGrpSpPr>
          <p:nvPr/>
        </p:nvGrpSpPr>
        <p:grpSpPr bwMode="auto">
          <a:xfrm>
            <a:off x="5486400" y="212725"/>
            <a:ext cx="3492499" cy="1539875"/>
            <a:chOff x="3606" y="663"/>
            <a:chExt cx="2059" cy="970"/>
          </a:xfrm>
        </p:grpSpPr>
        <p:pic>
          <p:nvPicPr>
            <p:cNvPr id="11" name="Picture 3" descr="globe01"/>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4876" y="757"/>
              <a:ext cx="789" cy="592"/>
            </a:xfrm>
            <a:prstGeom prst="rect">
              <a:avLst/>
            </a:prstGeom>
            <a:noFill/>
            <a:ln w="9525">
              <a:noFill/>
              <a:miter lim="800000"/>
              <a:headEnd/>
              <a:tailEnd/>
            </a:ln>
          </p:spPr>
        </p:pic>
        <p:sp>
          <p:nvSpPr>
            <p:cNvPr id="12" name="Text Box 4"/>
            <p:cNvSpPr txBox="1">
              <a:spLocks noChangeArrowheads="1"/>
            </p:cNvSpPr>
            <p:nvPr/>
          </p:nvSpPr>
          <p:spPr bwMode="auto">
            <a:xfrm>
              <a:off x="3606" y="663"/>
              <a:ext cx="412" cy="970"/>
            </a:xfrm>
            <a:prstGeom prst="rect">
              <a:avLst/>
            </a:prstGeom>
            <a:noFill/>
            <a:ln w="9525">
              <a:noFill/>
              <a:miter lim="800000"/>
              <a:headEnd/>
              <a:tailEnd/>
            </a:ln>
          </p:spPr>
          <p:txBody>
            <a:bodyPr wrap="none">
              <a:spAutoFit/>
            </a:bodyPr>
            <a:lstStyle/>
            <a:p>
              <a:r>
                <a:rPr lang="en-US" sz="9500">
                  <a:solidFill>
                    <a:srgbClr val="0066FF"/>
                  </a:solidFill>
                  <a:latin typeface="Arial Black" pitchFamily="34" charset="0"/>
                </a:rPr>
                <a:t>I</a:t>
              </a:r>
            </a:p>
          </p:txBody>
        </p:sp>
        <p:sp>
          <p:nvSpPr>
            <p:cNvPr id="13" name="Text Box 5"/>
            <p:cNvSpPr txBox="1">
              <a:spLocks noChangeArrowheads="1"/>
            </p:cNvSpPr>
            <p:nvPr/>
          </p:nvSpPr>
          <p:spPr bwMode="auto">
            <a:xfrm>
              <a:off x="4150" y="663"/>
              <a:ext cx="665" cy="970"/>
            </a:xfrm>
            <a:prstGeom prst="rect">
              <a:avLst/>
            </a:prstGeom>
            <a:noFill/>
            <a:ln w="9525">
              <a:noFill/>
              <a:miter lim="800000"/>
              <a:headEnd/>
              <a:tailEnd/>
            </a:ln>
          </p:spPr>
          <p:txBody>
            <a:bodyPr wrap="none">
              <a:spAutoFit/>
            </a:bodyPr>
            <a:lstStyle/>
            <a:p>
              <a:r>
                <a:rPr lang="en-US" sz="9500" dirty="0">
                  <a:solidFill>
                    <a:srgbClr val="0000FF"/>
                  </a:solidFill>
                  <a:latin typeface="Arial Black" pitchFamily="34" charset="0"/>
                </a:rPr>
                <a:t>S</a:t>
              </a:r>
            </a:p>
          </p:txBody>
        </p:sp>
      </p:grpSp>
    </p:spTree>
    <p:extLst>
      <p:ext uri="{BB962C8B-B14F-4D97-AF65-F5344CB8AC3E}">
        <p14:creationId xmlns:p14="http://schemas.microsoft.com/office/powerpoint/2010/main" val="3983888670"/>
      </p:ext>
    </p:extLst>
  </p:cSld>
  <p:clrMapOvr>
    <a:masterClrMapping/>
  </p:clrMapOvr>
  <p:transition advClick="0"/>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ستطيل 5"/>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endParaRPr lang="en-US" b="1" dirty="0" smtClean="0"/>
          </a:p>
        </p:txBody>
      </p:sp>
      <p:sp>
        <p:nvSpPr>
          <p:cNvPr id="9" name="مربع نص 8"/>
          <p:cNvSpPr txBox="1"/>
          <p:nvPr/>
        </p:nvSpPr>
        <p:spPr>
          <a:xfrm>
            <a:off x="5692414" y="6286520"/>
            <a:ext cx="3451586" cy="584775"/>
          </a:xfrm>
          <a:prstGeom prst="rect">
            <a:avLst/>
          </a:prstGeom>
          <a:noFill/>
        </p:spPr>
        <p:txBody>
          <a:bodyPr wrap="none" rtlCol="1">
            <a:spAutoFit/>
          </a:bodyPr>
          <a:lstStyle/>
          <a:p>
            <a:r>
              <a:rPr lang="ar-SA" sz="3200" dirty="0" smtClean="0">
                <a:solidFill>
                  <a:srgbClr val="4C216D"/>
                </a:solidFill>
                <a:cs typeface="DecoType Naskh Variants" pitchFamily="2" charset="-78"/>
              </a:rPr>
              <a:t>الدكتور هشام عادل </a:t>
            </a:r>
            <a:r>
              <a:rPr lang="ar-SA" sz="3200" dirty="0" err="1" smtClean="0">
                <a:solidFill>
                  <a:srgbClr val="4C216D"/>
                </a:solidFill>
                <a:cs typeface="DecoType Naskh Variants" pitchFamily="2" charset="-78"/>
              </a:rPr>
              <a:t>عبهري</a:t>
            </a:r>
            <a:endParaRPr lang="ar-SA" sz="3200" dirty="0" smtClean="0">
              <a:solidFill>
                <a:srgbClr val="4C216D"/>
              </a:solidFill>
              <a:cs typeface="DecoType Naskh Variants" pitchFamily="2" charset="-78"/>
            </a:endParaRPr>
          </a:p>
        </p:txBody>
      </p:sp>
      <p:sp>
        <p:nvSpPr>
          <p:cNvPr id="10" name="مربع نص 9"/>
          <p:cNvSpPr txBox="1"/>
          <p:nvPr/>
        </p:nvSpPr>
        <p:spPr>
          <a:xfrm>
            <a:off x="5357818" y="1428736"/>
            <a:ext cx="184731" cy="369332"/>
          </a:xfrm>
          <a:prstGeom prst="rect">
            <a:avLst/>
          </a:prstGeom>
          <a:noFill/>
        </p:spPr>
        <p:txBody>
          <a:bodyPr wrap="none" rtlCol="1">
            <a:spAutoFit/>
          </a:bodyPr>
          <a:lstStyle/>
          <a:p>
            <a:endParaRPr lang="ar-SA" dirty="0"/>
          </a:p>
        </p:txBody>
      </p:sp>
      <p:sp>
        <p:nvSpPr>
          <p:cNvPr id="5" name="مربع نص 4"/>
          <p:cNvSpPr txBox="1"/>
          <p:nvPr/>
        </p:nvSpPr>
        <p:spPr>
          <a:xfrm>
            <a:off x="0" y="1928802"/>
            <a:ext cx="9144000" cy="2862322"/>
          </a:xfrm>
          <a:prstGeom prst="rect">
            <a:avLst/>
          </a:prstGeom>
          <a:noFill/>
        </p:spPr>
        <p:txBody>
          <a:bodyPr wrap="square" rtlCol="1">
            <a:spAutoFit/>
          </a:bodyPr>
          <a:lstStyle/>
          <a:p>
            <a:r>
              <a:rPr lang="ar-SA" sz="3600" dirty="0" smtClean="0">
                <a:solidFill>
                  <a:schemeClr val="tx2">
                    <a:lumMod val="75000"/>
                  </a:schemeClr>
                </a:solidFill>
                <a:cs typeface="DecoType Naskh Variants" pitchFamily="2" charset="-78"/>
              </a:rPr>
              <a:t>ومع بداية القرن الحالي أصدرت المنظمة الدولية</a:t>
            </a:r>
            <a:r>
              <a:rPr lang="ar-SA" sz="4400" dirty="0" smtClean="0">
                <a:solidFill>
                  <a:srgbClr val="17375E"/>
                </a:solidFill>
                <a:latin typeface="Gabriola" pitchFamily="82" charset="0"/>
              </a:rPr>
              <a:t> </a:t>
            </a:r>
            <a:r>
              <a:rPr lang="ar-SA" sz="3600" dirty="0" smtClean="0">
                <a:solidFill>
                  <a:schemeClr val="tx2">
                    <a:lumMod val="75000"/>
                  </a:schemeClr>
                </a:solidFill>
                <a:cs typeface="DecoType Naskh Variants" pitchFamily="2" charset="-78"/>
              </a:rPr>
              <a:t>(</a:t>
            </a:r>
            <a:r>
              <a:rPr lang="en-US" sz="4400" dirty="0" smtClean="0">
                <a:solidFill>
                  <a:srgbClr val="17375E"/>
                </a:solidFill>
                <a:latin typeface="Gabriola" pitchFamily="82" charset="0"/>
              </a:rPr>
              <a:t>ISO</a:t>
            </a:r>
            <a:r>
              <a:rPr lang="ar-SA" sz="3600" dirty="0" smtClean="0">
                <a:solidFill>
                  <a:schemeClr val="tx2">
                    <a:lumMod val="75000"/>
                  </a:schemeClr>
                </a:solidFill>
                <a:cs typeface="DecoType Naskh Variants" pitchFamily="2" charset="-78"/>
              </a:rPr>
              <a:t>) إصدارها الثالث</a:t>
            </a:r>
          </a:p>
          <a:p>
            <a:r>
              <a:rPr lang="ar-SA" sz="3600" dirty="0" smtClean="0">
                <a:solidFill>
                  <a:schemeClr val="tx2">
                    <a:lumMod val="75000"/>
                  </a:schemeClr>
                </a:solidFill>
                <a:cs typeface="DecoType Naskh Variants" pitchFamily="2" charset="-78"/>
              </a:rPr>
              <a:t> (</a:t>
            </a:r>
            <a:r>
              <a:rPr lang="en-US" sz="4400" dirty="0" smtClean="0">
                <a:solidFill>
                  <a:srgbClr val="17375E"/>
                </a:solidFill>
                <a:latin typeface="Gabriola" pitchFamily="82" charset="0"/>
              </a:rPr>
              <a:t>ISO 9001 : 2000 </a:t>
            </a:r>
            <a:r>
              <a:rPr lang="ar-SA" sz="3600" dirty="0" smtClean="0">
                <a:solidFill>
                  <a:schemeClr val="tx2">
                    <a:lumMod val="75000"/>
                  </a:schemeClr>
                </a:solidFill>
                <a:cs typeface="DecoType Naskh Variants" pitchFamily="2" charset="-78"/>
              </a:rPr>
              <a:t>) حيث تم الجمع بين المعايير الثلاثة </a:t>
            </a:r>
          </a:p>
          <a:p>
            <a:r>
              <a:rPr lang="en-US" sz="3600" dirty="0" smtClean="0">
                <a:solidFill>
                  <a:schemeClr val="tx2">
                    <a:lumMod val="75000"/>
                  </a:schemeClr>
                </a:solidFill>
                <a:cs typeface="DecoType Naskh Variants" pitchFamily="2" charset="-78"/>
              </a:rPr>
              <a:t> </a:t>
            </a:r>
            <a:r>
              <a:rPr lang="en-US" sz="4400" dirty="0" smtClean="0">
                <a:solidFill>
                  <a:srgbClr val="17375E"/>
                </a:solidFill>
                <a:latin typeface="Gabriola" pitchFamily="82" charset="0"/>
              </a:rPr>
              <a:t>ISO 9001 </a:t>
            </a:r>
            <a:r>
              <a:rPr lang="ar-SA" sz="3600" dirty="0" smtClean="0">
                <a:solidFill>
                  <a:schemeClr val="tx2">
                    <a:lumMod val="75000"/>
                  </a:schemeClr>
                </a:solidFill>
                <a:cs typeface="DecoType Naskh Variants" pitchFamily="2" charset="-78"/>
              </a:rPr>
              <a:t>و </a:t>
            </a:r>
            <a:r>
              <a:rPr lang="en-US" sz="4400" dirty="0" smtClean="0">
                <a:solidFill>
                  <a:srgbClr val="17375E"/>
                </a:solidFill>
                <a:latin typeface="Gabriola" pitchFamily="82" charset="0"/>
              </a:rPr>
              <a:t>ISO 9002 </a:t>
            </a:r>
            <a:r>
              <a:rPr lang="ar-SA" sz="4400" dirty="0" smtClean="0">
                <a:solidFill>
                  <a:srgbClr val="17375E"/>
                </a:solidFill>
                <a:latin typeface="Gabriola" pitchFamily="82" charset="0"/>
              </a:rPr>
              <a:t> </a:t>
            </a:r>
            <a:r>
              <a:rPr lang="ar-SA" sz="3600" dirty="0" smtClean="0">
                <a:solidFill>
                  <a:schemeClr val="tx2">
                    <a:lumMod val="75000"/>
                  </a:schemeClr>
                </a:solidFill>
                <a:cs typeface="DecoType Naskh Variants" pitchFamily="2" charset="-78"/>
              </a:rPr>
              <a:t>و</a:t>
            </a:r>
            <a:r>
              <a:rPr lang="en-US" sz="4400" dirty="0" smtClean="0">
                <a:solidFill>
                  <a:srgbClr val="17375E"/>
                </a:solidFill>
                <a:latin typeface="Gabriola" pitchFamily="82" charset="0"/>
              </a:rPr>
              <a:t>ISO 9003 </a:t>
            </a:r>
            <a:endParaRPr lang="ar-SA" sz="4400" dirty="0" smtClean="0">
              <a:solidFill>
                <a:srgbClr val="17375E"/>
              </a:solidFill>
              <a:latin typeface="Gabriola" pitchFamily="82" charset="0"/>
            </a:endParaRPr>
          </a:p>
          <a:p>
            <a:r>
              <a:rPr lang="ar-SA" sz="3600" dirty="0" smtClean="0">
                <a:solidFill>
                  <a:schemeClr val="tx2">
                    <a:lumMod val="75000"/>
                  </a:schemeClr>
                </a:solidFill>
                <a:cs typeface="DecoType Naskh Variants" pitchFamily="2" charset="-78"/>
              </a:rPr>
              <a:t>وقد اتخذت هذه المواصفة </a:t>
            </a:r>
            <a:r>
              <a:rPr lang="ar-SA" sz="4800" dirty="0" smtClean="0">
                <a:solidFill>
                  <a:schemeClr val="tx2">
                    <a:lumMod val="75000"/>
                  </a:schemeClr>
                </a:solidFill>
                <a:cs typeface="DecoType Naskh Variants" pitchFamily="2" charset="-78"/>
              </a:rPr>
              <a:t>منهج العملية فلسفة لها</a:t>
            </a:r>
            <a:r>
              <a:rPr lang="ar-SA" sz="3600" dirty="0" smtClean="0">
                <a:solidFill>
                  <a:schemeClr val="tx2">
                    <a:lumMod val="75000"/>
                  </a:schemeClr>
                </a:solidFill>
                <a:cs typeface="DecoType Naskh Variants" pitchFamily="2" charset="-78"/>
              </a:rPr>
              <a:t>، </a:t>
            </a:r>
          </a:p>
        </p:txBody>
      </p:sp>
      <p:pic>
        <p:nvPicPr>
          <p:cNvPr id="7"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4953000"/>
            <a:ext cx="1905000" cy="1905000"/>
          </a:xfrm>
          <a:prstGeom prst="rect">
            <a:avLst/>
          </a:prstGeom>
          <a:noFill/>
        </p:spPr>
      </p:pic>
      <p:grpSp>
        <p:nvGrpSpPr>
          <p:cNvPr id="8" name="Group 7"/>
          <p:cNvGrpSpPr>
            <a:grpSpLocks/>
          </p:cNvGrpSpPr>
          <p:nvPr/>
        </p:nvGrpSpPr>
        <p:grpSpPr bwMode="auto">
          <a:xfrm>
            <a:off x="5486400" y="212725"/>
            <a:ext cx="3492499" cy="1539875"/>
            <a:chOff x="3606" y="663"/>
            <a:chExt cx="2059" cy="970"/>
          </a:xfrm>
        </p:grpSpPr>
        <p:pic>
          <p:nvPicPr>
            <p:cNvPr id="11" name="Picture 3" descr="globe01"/>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4876" y="757"/>
              <a:ext cx="789" cy="592"/>
            </a:xfrm>
            <a:prstGeom prst="rect">
              <a:avLst/>
            </a:prstGeom>
            <a:noFill/>
            <a:ln w="9525">
              <a:noFill/>
              <a:miter lim="800000"/>
              <a:headEnd/>
              <a:tailEnd/>
            </a:ln>
          </p:spPr>
        </p:pic>
        <p:sp>
          <p:nvSpPr>
            <p:cNvPr id="12" name="Text Box 4"/>
            <p:cNvSpPr txBox="1">
              <a:spLocks noChangeArrowheads="1"/>
            </p:cNvSpPr>
            <p:nvPr/>
          </p:nvSpPr>
          <p:spPr bwMode="auto">
            <a:xfrm>
              <a:off x="3606" y="663"/>
              <a:ext cx="412" cy="970"/>
            </a:xfrm>
            <a:prstGeom prst="rect">
              <a:avLst/>
            </a:prstGeom>
            <a:noFill/>
            <a:ln w="9525">
              <a:noFill/>
              <a:miter lim="800000"/>
              <a:headEnd/>
              <a:tailEnd/>
            </a:ln>
          </p:spPr>
          <p:txBody>
            <a:bodyPr wrap="none">
              <a:spAutoFit/>
            </a:bodyPr>
            <a:lstStyle/>
            <a:p>
              <a:r>
                <a:rPr lang="en-US" sz="9500">
                  <a:solidFill>
                    <a:srgbClr val="0066FF"/>
                  </a:solidFill>
                  <a:latin typeface="Arial Black" pitchFamily="34" charset="0"/>
                </a:rPr>
                <a:t>I</a:t>
              </a:r>
            </a:p>
          </p:txBody>
        </p:sp>
        <p:sp>
          <p:nvSpPr>
            <p:cNvPr id="13" name="Text Box 5"/>
            <p:cNvSpPr txBox="1">
              <a:spLocks noChangeArrowheads="1"/>
            </p:cNvSpPr>
            <p:nvPr/>
          </p:nvSpPr>
          <p:spPr bwMode="auto">
            <a:xfrm>
              <a:off x="4150" y="663"/>
              <a:ext cx="665" cy="970"/>
            </a:xfrm>
            <a:prstGeom prst="rect">
              <a:avLst/>
            </a:prstGeom>
            <a:noFill/>
            <a:ln w="9525">
              <a:noFill/>
              <a:miter lim="800000"/>
              <a:headEnd/>
              <a:tailEnd/>
            </a:ln>
          </p:spPr>
          <p:txBody>
            <a:bodyPr wrap="none">
              <a:spAutoFit/>
            </a:bodyPr>
            <a:lstStyle/>
            <a:p>
              <a:r>
                <a:rPr lang="en-US" sz="9500" dirty="0">
                  <a:solidFill>
                    <a:srgbClr val="0000FF"/>
                  </a:solidFill>
                  <a:latin typeface="Arial Black" pitchFamily="34" charset="0"/>
                </a:rPr>
                <a:t>S</a:t>
              </a:r>
            </a:p>
          </p:txBody>
        </p:sp>
      </p:grpSp>
    </p:spTree>
    <p:extLst>
      <p:ext uri="{BB962C8B-B14F-4D97-AF65-F5344CB8AC3E}">
        <p14:creationId xmlns:p14="http://schemas.microsoft.com/office/powerpoint/2010/main" val="4006913806"/>
      </p:ext>
    </p:extLst>
  </p:cSld>
  <p:clrMapOvr>
    <a:masterClrMapping/>
  </p:clrMapOvr>
  <p:transition advClick="0"/>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ستطيل 5"/>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endParaRPr lang="en-US" b="1" dirty="0" smtClean="0"/>
          </a:p>
        </p:txBody>
      </p:sp>
      <p:sp>
        <p:nvSpPr>
          <p:cNvPr id="9" name="مربع نص 8"/>
          <p:cNvSpPr txBox="1"/>
          <p:nvPr/>
        </p:nvSpPr>
        <p:spPr>
          <a:xfrm>
            <a:off x="5692414" y="6286520"/>
            <a:ext cx="3451586" cy="584775"/>
          </a:xfrm>
          <a:prstGeom prst="rect">
            <a:avLst/>
          </a:prstGeom>
          <a:noFill/>
        </p:spPr>
        <p:txBody>
          <a:bodyPr wrap="none" rtlCol="1">
            <a:spAutoFit/>
          </a:bodyPr>
          <a:lstStyle/>
          <a:p>
            <a:r>
              <a:rPr lang="ar-SA" sz="3200" dirty="0" smtClean="0">
                <a:solidFill>
                  <a:srgbClr val="4C216D"/>
                </a:solidFill>
                <a:cs typeface="DecoType Naskh Variants" pitchFamily="2" charset="-78"/>
              </a:rPr>
              <a:t>الدكتور هشام عادل </a:t>
            </a:r>
            <a:r>
              <a:rPr lang="ar-SA" sz="3200" dirty="0" err="1" smtClean="0">
                <a:solidFill>
                  <a:srgbClr val="4C216D"/>
                </a:solidFill>
                <a:cs typeface="DecoType Naskh Variants" pitchFamily="2" charset="-78"/>
              </a:rPr>
              <a:t>عبهري</a:t>
            </a:r>
            <a:endParaRPr lang="ar-SA" sz="3200" dirty="0" smtClean="0">
              <a:solidFill>
                <a:srgbClr val="4C216D"/>
              </a:solidFill>
              <a:cs typeface="DecoType Naskh Variants" pitchFamily="2" charset="-78"/>
            </a:endParaRPr>
          </a:p>
        </p:txBody>
      </p:sp>
      <p:sp>
        <p:nvSpPr>
          <p:cNvPr id="10" name="مربع نص 9"/>
          <p:cNvSpPr txBox="1"/>
          <p:nvPr/>
        </p:nvSpPr>
        <p:spPr>
          <a:xfrm>
            <a:off x="5357818" y="1428736"/>
            <a:ext cx="184731" cy="369332"/>
          </a:xfrm>
          <a:prstGeom prst="rect">
            <a:avLst/>
          </a:prstGeom>
          <a:noFill/>
        </p:spPr>
        <p:txBody>
          <a:bodyPr wrap="none" rtlCol="1">
            <a:spAutoFit/>
          </a:bodyPr>
          <a:lstStyle/>
          <a:p>
            <a:endParaRPr lang="ar-SA" dirty="0"/>
          </a:p>
        </p:txBody>
      </p:sp>
      <p:sp>
        <p:nvSpPr>
          <p:cNvPr id="5" name="مربع نص 4"/>
          <p:cNvSpPr txBox="1"/>
          <p:nvPr/>
        </p:nvSpPr>
        <p:spPr>
          <a:xfrm>
            <a:off x="0" y="1714488"/>
            <a:ext cx="9144000" cy="3231654"/>
          </a:xfrm>
          <a:prstGeom prst="rect">
            <a:avLst/>
          </a:prstGeom>
          <a:noFill/>
        </p:spPr>
        <p:txBody>
          <a:bodyPr wrap="square" rtlCol="1">
            <a:spAutoFit/>
          </a:bodyPr>
          <a:lstStyle/>
          <a:p>
            <a:r>
              <a:rPr lang="ar-SA" sz="3600" dirty="0" smtClean="0">
                <a:solidFill>
                  <a:schemeClr val="tx2">
                    <a:lumMod val="75000"/>
                  </a:schemeClr>
                </a:solidFill>
                <a:cs typeface="DecoType Naskh Variants" pitchFamily="2" charset="-78"/>
              </a:rPr>
              <a:t>وقد تلازم هذا الإصدار  مع إصدار المواصفة (</a:t>
            </a:r>
            <a:r>
              <a:rPr lang="en-US" sz="4400" dirty="0" smtClean="0">
                <a:solidFill>
                  <a:srgbClr val="17375E"/>
                </a:solidFill>
                <a:latin typeface="Gabriola" pitchFamily="82" charset="0"/>
              </a:rPr>
              <a:t>ISO 9000 : 2000</a:t>
            </a:r>
            <a:r>
              <a:rPr lang="ar-SA" sz="3600" dirty="0" smtClean="0">
                <a:solidFill>
                  <a:schemeClr val="tx2">
                    <a:lumMod val="75000"/>
                  </a:schemeClr>
                </a:solidFill>
                <a:cs typeface="DecoType Naskh Variants" pitchFamily="2" charset="-78"/>
              </a:rPr>
              <a:t>)</a:t>
            </a:r>
          </a:p>
          <a:p>
            <a:r>
              <a:rPr lang="ar-SA" sz="3600" dirty="0" smtClean="0">
                <a:solidFill>
                  <a:schemeClr val="tx2">
                    <a:lumMod val="75000"/>
                  </a:schemeClr>
                </a:solidFill>
                <a:cs typeface="DecoType Naskh Variants" pitchFamily="2" charset="-78"/>
              </a:rPr>
              <a:t>للعناية بالأسس  والمصطلحات لنظم إدارة الجودة،</a:t>
            </a:r>
          </a:p>
          <a:p>
            <a:r>
              <a:rPr lang="ar-SA" sz="3600" dirty="0" smtClean="0">
                <a:solidFill>
                  <a:schemeClr val="tx2">
                    <a:lumMod val="75000"/>
                  </a:schemeClr>
                </a:solidFill>
                <a:cs typeface="DecoType Naskh Variants" pitchFamily="2" charset="-78"/>
              </a:rPr>
              <a:t> والمواصفة (</a:t>
            </a:r>
            <a:r>
              <a:rPr lang="en-US" sz="4400" dirty="0" smtClean="0">
                <a:solidFill>
                  <a:srgbClr val="17375E"/>
                </a:solidFill>
                <a:latin typeface="Gabriola" pitchFamily="82" charset="0"/>
              </a:rPr>
              <a:t>ISO 9004 : 2000</a:t>
            </a:r>
            <a:r>
              <a:rPr lang="ar-SA" sz="3600" dirty="0" smtClean="0">
                <a:solidFill>
                  <a:schemeClr val="tx2">
                    <a:lumMod val="75000"/>
                  </a:schemeClr>
                </a:solidFill>
                <a:cs typeface="DecoType Naskh Variants" pitchFamily="2" charset="-78"/>
              </a:rPr>
              <a:t>)</a:t>
            </a:r>
          </a:p>
          <a:p>
            <a:r>
              <a:rPr lang="ar-SA" sz="3600" dirty="0" smtClean="0">
                <a:solidFill>
                  <a:schemeClr val="tx2">
                    <a:lumMod val="75000"/>
                  </a:schemeClr>
                </a:solidFill>
                <a:cs typeface="DecoType Naskh Variants" pitchFamily="2" charset="-78"/>
              </a:rPr>
              <a:t>التي تشكل دليلا لتطوير الأداء بشكل يفوق المتطلبات الأساسية للمواصفة</a:t>
            </a:r>
          </a:p>
          <a:p>
            <a:r>
              <a:rPr lang="ar-SA" sz="3600" dirty="0" smtClean="0">
                <a:solidFill>
                  <a:schemeClr val="tx2">
                    <a:lumMod val="75000"/>
                  </a:schemeClr>
                </a:solidFill>
                <a:cs typeface="DecoType Naskh Variants" pitchFamily="2" charset="-78"/>
              </a:rPr>
              <a:t> الدولية          (</a:t>
            </a:r>
            <a:r>
              <a:rPr lang="en-US" sz="4400" dirty="0" smtClean="0">
                <a:solidFill>
                  <a:srgbClr val="17375E"/>
                </a:solidFill>
                <a:latin typeface="Gabriola" pitchFamily="82" charset="0"/>
              </a:rPr>
              <a:t>ISO 9001 : 2000</a:t>
            </a:r>
            <a:r>
              <a:rPr lang="ar-SA" sz="4400" dirty="0" smtClean="0">
                <a:solidFill>
                  <a:srgbClr val="17375E"/>
                </a:solidFill>
                <a:latin typeface="Gabriola" pitchFamily="82" charset="0"/>
              </a:rPr>
              <a:t> </a:t>
            </a:r>
            <a:r>
              <a:rPr lang="ar-SA" sz="3600" dirty="0" smtClean="0">
                <a:solidFill>
                  <a:schemeClr val="tx2">
                    <a:lumMod val="75000"/>
                  </a:schemeClr>
                </a:solidFill>
                <a:cs typeface="DecoType Naskh Variants" pitchFamily="2" charset="-78"/>
              </a:rPr>
              <a:t>)</a:t>
            </a:r>
            <a:endParaRPr lang="en-US" sz="3600" dirty="0" smtClean="0">
              <a:solidFill>
                <a:schemeClr val="tx2">
                  <a:lumMod val="75000"/>
                </a:schemeClr>
              </a:solidFill>
              <a:cs typeface="DecoType Naskh Variants" pitchFamily="2" charset="-78"/>
            </a:endParaRPr>
          </a:p>
        </p:txBody>
      </p:sp>
      <p:pic>
        <p:nvPicPr>
          <p:cNvPr id="7"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4953000"/>
            <a:ext cx="1905000" cy="1905000"/>
          </a:xfrm>
          <a:prstGeom prst="rect">
            <a:avLst/>
          </a:prstGeom>
          <a:noFill/>
        </p:spPr>
      </p:pic>
      <p:grpSp>
        <p:nvGrpSpPr>
          <p:cNvPr id="8" name="Group 7"/>
          <p:cNvGrpSpPr>
            <a:grpSpLocks/>
          </p:cNvGrpSpPr>
          <p:nvPr/>
        </p:nvGrpSpPr>
        <p:grpSpPr bwMode="auto">
          <a:xfrm>
            <a:off x="5486400" y="212725"/>
            <a:ext cx="3492499" cy="1539875"/>
            <a:chOff x="3606" y="663"/>
            <a:chExt cx="2059" cy="970"/>
          </a:xfrm>
        </p:grpSpPr>
        <p:pic>
          <p:nvPicPr>
            <p:cNvPr id="11" name="Picture 3" descr="globe01"/>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4876" y="757"/>
              <a:ext cx="789" cy="592"/>
            </a:xfrm>
            <a:prstGeom prst="rect">
              <a:avLst/>
            </a:prstGeom>
            <a:noFill/>
            <a:ln w="9525">
              <a:noFill/>
              <a:miter lim="800000"/>
              <a:headEnd/>
              <a:tailEnd/>
            </a:ln>
          </p:spPr>
        </p:pic>
        <p:sp>
          <p:nvSpPr>
            <p:cNvPr id="12" name="Text Box 4"/>
            <p:cNvSpPr txBox="1">
              <a:spLocks noChangeArrowheads="1"/>
            </p:cNvSpPr>
            <p:nvPr/>
          </p:nvSpPr>
          <p:spPr bwMode="auto">
            <a:xfrm>
              <a:off x="3606" y="663"/>
              <a:ext cx="412" cy="970"/>
            </a:xfrm>
            <a:prstGeom prst="rect">
              <a:avLst/>
            </a:prstGeom>
            <a:noFill/>
            <a:ln w="9525">
              <a:noFill/>
              <a:miter lim="800000"/>
              <a:headEnd/>
              <a:tailEnd/>
            </a:ln>
          </p:spPr>
          <p:txBody>
            <a:bodyPr wrap="none">
              <a:spAutoFit/>
            </a:bodyPr>
            <a:lstStyle/>
            <a:p>
              <a:r>
                <a:rPr lang="en-US" sz="9500">
                  <a:solidFill>
                    <a:srgbClr val="0066FF"/>
                  </a:solidFill>
                  <a:latin typeface="Arial Black" pitchFamily="34" charset="0"/>
                </a:rPr>
                <a:t>I</a:t>
              </a:r>
            </a:p>
          </p:txBody>
        </p:sp>
        <p:sp>
          <p:nvSpPr>
            <p:cNvPr id="13" name="Text Box 5"/>
            <p:cNvSpPr txBox="1">
              <a:spLocks noChangeArrowheads="1"/>
            </p:cNvSpPr>
            <p:nvPr/>
          </p:nvSpPr>
          <p:spPr bwMode="auto">
            <a:xfrm>
              <a:off x="4150" y="663"/>
              <a:ext cx="665" cy="970"/>
            </a:xfrm>
            <a:prstGeom prst="rect">
              <a:avLst/>
            </a:prstGeom>
            <a:noFill/>
            <a:ln w="9525">
              <a:noFill/>
              <a:miter lim="800000"/>
              <a:headEnd/>
              <a:tailEnd/>
            </a:ln>
          </p:spPr>
          <p:txBody>
            <a:bodyPr wrap="none">
              <a:spAutoFit/>
            </a:bodyPr>
            <a:lstStyle/>
            <a:p>
              <a:r>
                <a:rPr lang="en-US" sz="9500" dirty="0">
                  <a:solidFill>
                    <a:srgbClr val="0000FF"/>
                  </a:solidFill>
                  <a:latin typeface="Arial Black" pitchFamily="34" charset="0"/>
                </a:rPr>
                <a:t>S</a:t>
              </a:r>
            </a:p>
          </p:txBody>
        </p:sp>
      </p:grpSp>
    </p:spTree>
    <p:extLst>
      <p:ext uri="{BB962C8B-B14F-4D97-AF65-F5344CB8AC3E}">
        <p14:creationId xmlns:p14="http://schemas.microsoft.com/office/powerpoint/2010/main" val="2719448982"/>
      </p:ext>
    </p:extLst>
  </p:cSld>
  <p:clrMapOvr>
    <a:masterClrMapping/>
  </p:clrMapOvr>
  <p:transition advClick="0"/>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ستطيل 5"/>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endParaRPr lang="en-US" b="1" dirty="0" smtClean="0"/>
          </a:p>
        </p:txBody>
      </p:sp>
      <p:sp>
        <p:nvSpPr>
          <p:cNvPr id="9" name="مربع نص 8"/>
          <p:cNvSpPr txBox="1"/>
          <p:nvPr/>
        </p:nvSpPr>
        <p:spPr>
          <a:xfrm>
            <a:off x="5692414" y="6286520"/>
            <a:ext cx="3451586" cy="584775"/>
          </a:xfrm>
          <a:prstGeom prst="rect">
            <a:avLst/>
          </a:prstGeom>
          <a:noFill/>
        </p:spPr>
        <p:txBody>
          <a:bodyPr wrap="none" rtlCol="1">
            <a:spAutoFit/>
          </a:bodyPr>
          <a:lstStyle/>
          <a:p>
            <a:r>
              <a:rPr lang="ar-SA" sz="3200" dirty="0" smtClean="0">
                <a:solidFill>
                  <a:srgbClr val="4C216D"/>
                </a:solidFill>
                <a:cs typeface="DecoType Naskh Variants" pitchFamily="2" charset="-78"/>
              </a:rPr>
              <a:t>الدكتور هشام عادل </a:t>
            </a:r>
            <a:r>
              <a:rPr lang="ar-SA" sz="3200" dirty="0" err="1" smtClean="0">
                <a:solidFill>
                  <a:srgbClr val="4C216D"/>
                </a:solidFill>
                <a:cs typeface="DecoType Naskh Variants" pitchFamily="2" charset="-78"/>
              </a:rPr>
              <a:t>عبهري</a:t>
            </a:r>
            <a:endParaRPr lang="ar-SA" sz="3200" dirty="0" smtClean="0">
              <a:solidFill>
                <a:srgbClr val="4C216D"/>
              </a:solidFill>
              <a:cs typeface="DecoType Naskh Variants" pitchFamily="2" charset="-78"/>
            </a:endParaRPr>
          </a:p>
        </p:txBody>
      </p:sp>
      <p:sp>
        <p:nvSpPr>
          <p:cNvPr id="10" name="مربع نص 9"/>
          <p:cNvSpPr txBox="1"/>
          <p:nvPr/>
        </p:nvSpPr>
        <p:spPr>
          <a:xfrm>
            <a:off x="5357818" y="1428736"/>
            <a:ext cx="184731" cy="369332"/>
          </a:xfrm>
          <a:prstGeom prst="rect">
            <a:avLst/>
          </a:prstGeom>
          <a:noFill/>
        </p:spPr>
        <p:txBody>
          <a:bodyPr wrap="none" rtlCol="1">
            <a:spAutoFit/>
          </a:bodyPr>
          <a:lstStyle/>
          <a:p>
            <a:endParaRPr lang="ar-SA" dirty="0"/>
          </a:p>
        </p:txBody>
      </p:sp>
      <p:sp>
        <p:nvSpPr>
          <p:cNvPr id="5" name="مربع نص 4"/>
          <p:cNvSpPr txBox="1"/>
          <p:nvPr/>
        </p:nvSpPr>
        <p:spPr>
          <a:xfrm>
            <a:off x="0" y="2143116"/>
            <a:ext cx="9144000" cy="2431435"/>
          </a:xfrm>
          <a:prstGeom prst="rect">
            <a:avLst/>
          </a:prstGeom>
          <a:noFill/>
        </p:spPr>
        <p:txBody>
          <a:bodyPr wrap="square" rtlCol="1">
            <a:spAutoFit/>
          </a:bodyPr>
          <a:lstStyle/>
          <a:p>
            <a:r>
              <a:rPr lang="ar-SA" sz="3600" dirty="0" smtClean="0">
                <a:solidFill>
                  <a:schemeClr val="tx2">
                    <a:lumMod val="75000"/>
                  </a:schemeClr>
                </a:solidFill>
                <a:cs typeface="DecoType Naskh Variants" pitchFamily="2" charset="-78"/>
              </a:rPr>
              <a:t>إن المواصفة</a:t>
            </a:r>
            <a:r>
              <a:rPr lang="en-US" sz="4400" dirty="0" smtClean="0">
                <a:solidFill>
                  <a:srgbClr val="17375E"/>
                </a:solidFill>
                <a:latin typeface="Gabriola" pitchFamily="82" charset="0"/>
              </a:rPr>
              <a:t>ISO 9001 </a:t>
            </a:r>
            <a:r>
              <a:rPr lang="en-US" sz="3200" dirty="0" smtClean="0">
                <a:solidFill>
                  <a:schemeClr val="tx2">
                    <a:lumMod val="75000"/>
                  </a:schemeClr>
                </a:solidFill>
                <a:cs typeface="DecoType Naskh Variants" pitchFamily="2" charset="-78"/>
              </a:rPr>
              <a:t> </a:t>
            </a:r>
            <a:r>
              <a:rPr lang="ar-SA" sz="3600" dirty="0" smtClean="0">
                <a:solidFill>
                  <a:schemeClr val="tx2">
                    <a:lumMod val="75000"/>
                  </a:schemeClr>
                </a:solidFill>
                <a:cs typeface="DecoType Naskh Variants" pitchFamily="2" charset="-78"/>
              </a:rPr>
              <a:t> تحدد متطلبات نظام إدارة الجودة التي يمكن</a:t>
            </a:r>
          </a:p>
          <a:p>
            <a:r>
              <a:rPr lang="ar-SA" sz="3600" dirty="0" smtClean="0">
                <a:solidFill>
                  <a:schemeClr val="tx2">
                    <a:lumMod val="75000"/>
                  </a:schemeClr>
                </a:solidFill>
                <a:cs typeface="DecoType Naskh Variants" pitchFamily="2" charset="-78"/>
              </a:rPr>
              <a:t> استخدامها داخل المؤسسات أو منح الشهادات أو الأغراض التعاقدية</a:t>
            </a:r>
          </a:p>
          <a:p>
            <a:r>
              <a:rPr lang="ar-SA" sz="3600" dirty="0" smtClean="0">
                <a:solidFill>
                  <a:schemeClr val="tx2">
                    <a:lumMod val="75000"/>
                  </a:schemeClr>
                </a:solidFill>
                <a:cs typeface="DecoType Naskh Variants" pitchFamily="2" charset="-78"/>
              </a:rPr>
              <a:t> وتركز هذه المواصفة على فاعلية نظام إدارة الجودة في الوفاء بمتطلبات</a:t>
            </a:r>
          </a:p>
          <a:p>
            <a:r>
              <a:rPr lang="ar-SA" sz="3600" dirty="0" smtClean="0">
                <a:solidFill>
                  <a:schemeClr val="tx2">
                    <a:lumMod val="75000"/>
                  </a:schemeClr>
                </a:solidFill>
                <a:cs typeface="DecoType Naskh Variants" pitchFamily="2" charset="-78"/>
              </a:rPr>
              <a:t> العميل،</a:t>
            </a:r>
          </a:p>
        </p:txBody>
      </p:sp>
      <p:pic>
        <p:nvPicPr>
          <p:cNvPr id="7"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4953000"/>
            <a:ext cx="1905000" cy="1905000"/>
          </a:xfrm>
          <a:prstGeom prst="rect">
            <a:avLst/>
          </a:prstGeom>
          <a:noFill/>
        </p:spPr>
      </p:pic>
      <p:grpSp>
        <p:nvGrpSpPr>
          <p:cNvPr id="8" name="Group 7"/>
          <p:cNvGrpSpPr>
            <a:grpSpLocks/>
          </p:cNvGrpSpPr>
          <p:nvPr/>
        </p:nvGrpSpPr>
        <p:grpSpPr bwMode="auto">
          <a:xfrm>
            <a:off x="5486400" y="212725"/>
            <a:ext cx="3492499" cy="1539875"/>
            <a:chOff x="3606" y="663"/>
            <a:chExt cx="2059" cy="970"/>
          </a:xfrm>
        </p:grpSpPr>
        <p:pic>
          <p:nvPicPr>
            <p:cNvPr id="11" name="Picture 3" descr="globe01"/>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4876" y="757"/>
              <a:ext cx="789" cy="592"/>
            </a:xfrm>
            <a:prstGeom prst="rect">
              <a:avLst/>
            </a:prstGeom>
            <a:noFill/>
            <a:ln w="9525">
              <a:noFill/>
              <a:miter lim="800000"/>
              <a:headEnd/>
              <a:tailEnd/>
            </a:ln>
          </p:spPr>
        </p:pic>
        <p:sp>
          <p:nvSpPr>
            <p:cNvPr id="12" name="Text Box 4"/>
            <p:cNvSpPr txBox="1">
              <a:spLocks noChangeArrowheads="1"/>
            </p:cNvSpPr>
            <p:nvPr/>
          </p:nvSpPr>
          <p:spPr bwMode="auto">
            <a:xfrm>
              <a:off x="3606" y="663"/>
              <a:ext cx="412" cy="970"/>
            </a:xfrm>
            <a:prstGeom prst="rect">
              <a:avLst/>
            </a:prstGeom>
            <a:noFill/>
            <a:ln w="9525">
              <a:noFill/>
              <a:miter lim="800000"/>
              <a:headEnd/>
              <a:tailEnd/>
            </a:ln>
          </p:spPr>
          <p:txBody>
            <a:bodyPr wrap="none">
              <a:spAutoFit/>
            </a:bodyPr>
            <a:lstStyle/>
            <a:p>
              <a:r>
                <a:rPr lang="en-US" sz="9500">
                  <a:solidFill>
                    <a:srgbClr val="0066FF"/>
                  </a:solidFill>
                  <a:latin typeface="Arial Black" pitchFamily="34" charset="0"/>
                </a:rPr>
                <a:t>I</a:t>
              </a:r>
            </a:p>
          </p:txBody>
        </p:sp>
        <p:sp>
          <p:nvSpPr>
            <p:cNvPr id="13" name="Text Box 5"/>
            <p:cNvSpPr txBox="1">
              <a:spLocks noChangeArrowheads="1"/>
            </p:cNvSpPr>
            <p:nvPr/>
          </p:nvSpPr>
          <p:spPr bwMode="auto">
            <a:xfrm>
              <a:off x="4150" y="663"/>
              <a:ext cx="665" cy="970"/>
            </a:xfrm>
            <a:prstGeom prst="rect">
              <a:avLst/>
            </a:prstGeom>
            <a:noFill/>
            <a:ln w="9525">
              <a:noFill/>
              <a:miter lim="800000"/>
              <a:headEnd/>
              <a:tailEnd/>
            </a:ln>
          </p:spPr>
          <p:txBody>
            <a:bodyPr wrap="none">
              <a:spAutoFit/>
            </a:bodyPr>
            <a:lstStyle/>
            <a:p>
              <a:r>
                <a:rPr lang="en-US" sz="9500" dirty="0">
                  <a:solidFill>
                    <a:srgbClr val="0000FF"/>
                  </a:solidFill>
                  <a:latin typeface="Arial Black" pitchFamily="34" charset="0"/>
                </a:rPr>
                <a:t>S</a:t>
              </a:r>
            </a:p>
          </p:txBody>
        </p:sp>
      </p:grpSp>
    </p:spTree>
    <p:extLst>
      <p:ext uri="{BB962C8B-B14F-4D97-AF65-F5344CB8AC3E}">
        <p14:creationId xmlns:p14="http://schemas.microsoft.com/office/powerpoint/2010/main" val="838864103"/>
      </p:ext>
    </p:extLst>
  </p:cSld>
  <p:clrMapOvr>
    <a:masterClrMapping/>
  </p:clrMapOvr>
  <p:transition advClick="0"/>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ستطيل 5"/>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endParaRPr lang="en-US" b="1" dirty="0" smtClean="0"/>
          </a:p>
        </p:txBody>
      </p:sp>
      <p:sp>
        <p:nvSpPr>
          <p:cNvPr id="9" name="مربع نص 8"/>
          <p:cNvSpPr txBox="1"/>
          <p:nvPr/>
        </p:nvSpPr>
        <p:spPr>
          <a:xfrm>
            <a:off x="5692414" y="6286520"/>
            <a:ext cx="3451586" cy="584775"/>
          </a:xfrm>
          <a:prstGeom prst="rect">
            <a:avLst/>
          </a:prstGeom>
          <a:noFill/>
        </p:spPr>
        <p:txBody>
          <a:bodyPr wrap="none" rtlCol="1">
            <a:spAutoFit/>
          </a:bodyPr>
          <a:lstStyle/>
          <a:p>
            <a:r>
              <a:rPr lang="ar-SA" sz="3200" dirty="0" smtClean="0">
                <a:solidFill>
                  <a:srgbClr val="4C216D"/>
                </a:solidFill>
                <a:cs typeface="DecoType Naskh Variants" pitchFamily="2" charset="-78"/>
              </a:rPr>
              <a:t>الدكتور هشام عادل </a:t>
            </a:r>
            <a:r>
              <a:rPr lang="ar-SA" sz="3200" dirty="0" err="1" smtClean="0">
                <a:solidFill>
                  <a:srgbClr val="4C216D"/>
                </a:solidFill>
                <a:cs typeface="DecoType Naskh Variants" pitchFamily="2" charset="-78"/>
              </a:rPr>
              <a:t>عبهري</a:t>
            </a:r>
            <a:endParaRPr lang="ar-SA" sz="3200" dirty="0" smtClean="0">
              <a:solidFill>
                <a:srgbClr val="4C216D"/>
              </a:solidFill>
              <a:cs typeface="DecoType Naskh Variants" pitchFamily="2" charset="-78"/>
            </a:endParaRPr>
          </a:p>
        </p:txBody>
      </p:sp>
      <p:sp>
        <p:nvSpPr>
          <p:cNvPr id="10" name="مربع نص 9"/>
          <p:cNvSpPr txBox="1"/>
          <p:nvPr/>
        </p:nvSpPr>
        <p:spPr>
          <a:xfrm>
            <a:off x="5357818" y="1428736"/>
            <a:ext cx="184731" cy="369332"/>
          </a:xfrm>
          <a:prstGeom prst="rect">
            <a:avLst/>
          </a:prstGeom>
          <a:noFill/>
        </p:spPr>
        <p:txBody>
          <a:bodyPr wrap="none" rtlCol="1">
            <a:spAutoFit/>
          </a:bodyPr>
          <a:lstStyle/>
          <a:p>
            <a:endParaRPr lang="ar-SA" dirty="0"/>
          </a:p>
        </p:txBody>
      </p:sp>
      <p:sp>
        <p:nvSpPr>
          <p:cNvPr id="5" name="مربع نص 4"/>
          <p:cNvSpPr txBox="1"/>
          <p:nvPr/>
        </p:nvSpPr>
        <p:spPr>
          <a:xfrm>
            <a:off x="0" y="1785926"/>
            <a:ext cx="9144000" cy="3108543"/>
          </a:xfrm>
          <a:prstGeom prst="rect">
            <a:avLst/>
          </a:prstGeom>
          <a:noFill/>
        </p:spPr>
        <p:txBody>
          <a:bodyPr wrap="square" rtlCol="1">
            <a:spAutoFit/>
          </a:bodyPr>
          <a:lstStyle/>
          <a:p>
            <a:r>
              <a:rPr lang="ar-SA" sz="3600" dirty="0" smtClean="0">
                <a:solidFill>
                  <a:schemeClr val="tx2">
                    <a:lumMod val="75000"/>
                  </a:schemeClr>
                </a:solidFill>
                <a:cs typeface="DecoType Naskh Variants" pitchFamily="2" charset="-78"/>
              </a:rPr>
              <a:t> بينما تركز المواصفة الدولية (</a:t>
            </a:r>
            <a:r>
              <a:rPr lang="en-US" sz="4400" dirty="0" smtClean="0">
                <a:solidFill>
                  <a:srgbClr val="17375E"/>
                </a:solidFill>
                <a:latin typeface="Gabriola" pitchFamily="82" charset="0"/>
              </a:rPr>
              <a:t>ISO 9004</a:t>
            </a:r>
            <a:r>
              <a:rPr lang="ar-SA" sz="3600" dirty="0" smtClean="0">
                <a:solidFill>
                  <a:schemeClr val="tx2">
                    <a:lumMod val="75000"/>
                  </a:schemeClr>
                </a:solidFill>
                <a:cs typeface="DecoType Naskh Variants" pitchFamily="2" charset="-78"/>
              </a:rPr>
              <a:t>) حيث تُقَدِم هذه المُواصفَة</a:t>
            </a:r>
          </a:p>
          <a:p>
            <a:r>
              <a:rPr lang="ar-SA" sz="3600" dirty="0" smtClean="0">
                <a:solidFill>
                  <a:schemeClr val="tx2">
                    <a:lumMod val="75000"/>
                  </a:schemeClr>
                </a:solidFill>
                <a:cs typeface="DecoType Naskh Variants" pitchFamily="2" charset="-78"/>
              </a:rPr>
              <a:t> القياسية إرشادات عَملية لتَطبيق نظام إدارة الجودة من أجل تَحقيق النَجَاح</a:t>
            </a:r>
          </a:p>
          <a:p>
            <a:r>
              <a:rPr lang="ar-SA" sz="3600" dirty="0" smtClean="0">
                <a:solidFill>
                  <a:schemeClr val="tx2">
                    <a:lumMod val="75000"/>
                  </a:schemeClr>
                </a:solidFill>
                <a:cs typeface="DecoType Naskh Variants" pitchFamily="2" charset="-78"/>
              </a:rPr>
              <a:t> المُستَدَام للمُنشأة في ظل بيئة مُعقَدَة كثيرة المُتطلبَات، دائمة التنوع والتغيير،</a:t>
            </a:r>
          </a:p>
          <a:p>
            <a:r>
              <a:rPr lang="ar-SA" sz="3600" dirty="0" smtClean="0">
                <a:solidFill>
                  <a:schemeClr val="tx2">
                    <a:lumMod val="75000"/>
                  </a:schemeClr>
                </a:solidFill>
                <a:cs typeface="DecoType Naskh Variants" pitchFamily="2" charset="-78"/>
              </a:rPr>
              <a:t> ومن الجدير بالذكر فإن المواصفة (</a:t>
            </a:r>
            <a:r>
              <a:rPr lang="en-US" sz="4400" dirty="0" smtClean="0">
                <a:solidFill>
                  <a:srgbClr val="17375E"/>
                </a:solidFill>
                <a:latin typeface="Gabriola" pitchFamily="82" charset="0"/>
              </a:rPr>
              <a:t>ISO 9004</a:t>
            </a:r>
            <a:r>
              <a:rPr lang="ar-SA" sz="3600" dirty="0" smtClean="0">
                <a:solidFill>
                  <a:schemeClr val="tx2">
                    <a:lumMod val="75000"/>
                  </a:schemeClr>
                </a:solidFill>
                <a:cs typeface="DecoType Naskh Variants" pitchFamily="2" charset="-78"/>
              </a:rPr>
              <a:t>) لا تستخدم في</a:t>
            </a:r>
          </a:p>
          <a:p>
            <a:r>
              <a:rPr lang="ar-SA" sz="3600" dirty="0" smtClean="0">
                <a:solidFill>
                  <a:schemeClr val="tx2">
                    <a:lumMod val="75000"/>
                  </a:schemeClr>
                </a:solidFill>
                <a:cs typeface="DecoType Naskh Variants" pitchFamily="2" charset="-78"/>
              </a:rPr>
              <a:t> منح الشهادات ولا في الأغراض التنظيمية ولا التعاقدية،</a:t>
            </a:r>
          </a:p>
        </p:txBody>
      </p:sp>
      <p:pic>
        <p:nvPicPr>
          <p:cNvPr id="7"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4953000"/>
            <a:ext cx="1905000" cy="1905000"/>
          </a:xfrm>
          <a:prstGeom prst="rect">
            <a:avLst/>
          </a:prstGeom>
          <a:noFill/>
        </p:spPr>
      </p:pic>
      <p:grpSp>
        <p:nvGrpSpPr>
          <p:cNvPr id="8" name="Group 7"/>
          <p:cNvGrpSpPr>
            <a:grpSpLocks/>
          </p:cNvGrpSpPr>
          <p:nvPr/>
        </p:nvGrpSpPr>
        <p:grpSpPr bwMode="auto">
          <a:xfrm>
            <a:off x="5486400" y="212725"/>
            <a:ext cx="3492499" cy="1539875"/>
            <a:chOff x="3606" y="663"/>
            <a:chExt cx="2059" cy="970"/>
          </a:xfrm>
        </p:grpSpPr>
        <p:pic>
          <p:nvPicPr>
            <p:cNvPr id="11" name="Picture 3" descr="globe01"/>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4876" y="757"/>
              <a:ext cx="789" cy="592"/>
            </a:xfrm>
            <a:prstGeom prst="rect">
              <a:avLst/>
            </a:prstGeom>
            <a:noFill/>
            <a:ln w="9525">
              <a:noFill/>
              <a:miter lim="800000"/>
              <a:headEnd/>
              <a:tailEnd/>
            </a:ln>
          </p:spPr>
        </p:pic>
        <p:sp>
          <p:nvSpPr>
            <p:cNvPr id="12" name="Text Box 4"/>
            <p:cNvSpPr txBox="1">
              <a:spLocks noChangeArrowheads="1"/>
            </p:cNvSpPr>
            <p:nvPr/>
          </p:nvSpPr>
          <p:spPr bwMode="auto">
            <a:xfrm>
              <a:off x="3606" y="663"/>
              <a:ext cx="412" cy="970"/>
            </a:xfrm>
            <a:prstGeom prst="rect">
              <a:avLst/>
            </a:prstGeom>
            <a:noFill/>
            <a:ln w="9525">
              <a:noFill/>
              <a:miter lim="800000"/>
              <a:headEnd/>
              <a:tailEnd/>
            </a:ln>
          </p:spPr>
          <p:txBody>
            <a:bodyPr wrap="none">
              <a:spAutoFit/>
            </a:bodyPr>
            <a:lstStyle/>
            <a:p>
              <a:r>
                <a:rPr lang="en-US" sz="9500">
                  <a:solidFill>
                    <a:srgbClr val="0066FF"/>
                  </a:solidFill>
                  <a:latin typeface="Arial Black" pitchFamily="34" charset="0"/>
                </a:rPr>
                <a:t>I</a:t>
              </a:r>
            </a:p>
          </p:txBody>
        </p:sp>
        <p:sp>
          <p:nvSpPr>
            <p:cNvPr id="13" name="Text Box 5"/>
            <p:cNvSpPr txBox="1">
              <a:spLocks noChangeArrowheads="1"/>
            </p:cNvSpPr>
            <p:nvPr/>
          </p:nvSpPr>
          <p:spPr bwMode="auto">
            <a:xfrm>
              <a:off x="4150" y="663"/>
              <a:ext cx="665" cy="970"/>
            </a:xfrm>
            <a:prstGeom prst="rect">
              <a:avLst/>
            </a:prstGeom>
            <a:noFill/>
            <a:ln w="9525">
              <a:noFill/>
              <a:miter lim="800000"/>
              <a:headEnd/>
              <a:tailEnd/>
            </a:ln>
          </p:spPr>
          <p:txBody>
            <a:bodyPr wrap="none">
              <a:spAutoFit/>
            </a:bodyPr>
            <a:lstStyle/>
            <a:p>
              <a:r>
                <a:rPr lang="en-US" sz="9500" dirty="0">
                  <a:solidFill>
                    <a:srgbClr val="0000FF"/>
                  </a:solidFill>
                  <a:latin typeface="Arial Black" pitchFamily="34" charset="0"/>
                </a:rPr>
                <a:t>S</a:t>
              </a:r>
            </a:p>
          </p:txBody>
        </p:sp>
      </p:grpSp>
    </p:spTree>
    <p:extLst>
      <p:ext uri="{BB962C8B-B14F-4D97-AF65-F5344CB8AC3E}">
        <p14:creationId xmlns:p14="http://schemas.microsoft.com/office/powerpoint/2010/main" val="2786976485"/>
      </p:ext>
    </p:extLst>
  </p:cSld>
  <p:clrMapOvr>
    <a:masterClrMapping/>
  </p:clrMapOvr>
  <p:transition advClick="0"/>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ستطيل 5"/>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endParaRPr lang="en-US" b="1" dirty="0" smtClean="0"/>
          </a:p>
        </p:txBody>
      </p:sp>
      <p:sp>
        <p:nvSpPr>
          <p:cNvPr id="9" name="مربع نص 8"/>
          <p:cNvSpPr txBox="1"/>
          <p:nvPr/>
        </p:nvSpPr>
        <p:spPr>
          <a:xfrm>
            <a:off x="5692414" y="6286520"/>
            <a:ext cx="3451586" cy="584775"/>
          </a:xfrm>
          <a:prstGeom prst="rect">
            <a:avLst/>
          </a:prstGeom>
          <a:noFill/>
        </p:spPr>
        <p:txBody>
          <a:bodyPr wrap="none" rtlCol="1">
            <a:spAutoFit/>
          </a:bodyPr>
          <a:lstStyle/>
          <a:p>
            <a:r>
              <a:rPr lang="ar-SA" sz="3200" dirty="0" smtClean="0">
                <a:solidFill>
                  <a:srgbClr val="4C216D"/>
                </a:solidFill>
                <a:cs typeface="DecoType Naskh Variants" pitchFamily="2" charset="-78"/>
              </a:rPr>
              <a:t>الدكتور هشام عادل </a:t>
            </a:r>
            <a:r>
              <a:rPr lang="ar-SA" sz="3200" dirty="0" err="1" smtClean="0">
                <a:solidFill>
                  <a:srgbClr val="4C216D"/>
                </a:solidFill>
                <a:cs typeface="DecoType Naskh Variants" pitchFamily="2" charset="-78"/>
              </a:rPr>
              <a:t>عبهري</a:t>
            </a:r>
            <a:endParaRPr lang="ar-SA" sz="3200" dirty="0" smtClean="0">
              <a:solidFill>
                <a:srgbClr val="4C216D"/>
              </a:solidFill>
              <a:cs typeface="DecoType Naskh Variants" pitchFamily="2" charset="-78"/>
            </a:endParaRPr>
          </a:p>
        </p:txBody>
      </p:sp>
      <p:sp>
        <p:nvSpPr>
          <p:cNvPr id="10" name="مربع نص 9"/>
          <p:cNvSpPr txBox="1"/>
          <p:nvPr/>
        </p:nvSpPr>
        <p:spPr>
          <a:xfrm>
            <a:off x="5357818" y="1428736"/>
            <a:ext cx="184731" cy="369332"/>
          </a:xfrm>
          <a:prstGeom prst="rect">
            <a:avLst/>
          </a:prstGeom>
          <a:noFill/>
        </p:spPr>
        <p:txBody>
          <a:bodyPr wrap="none" rtlCol="1">
            <a:spAutoFit/>
          </a:bodyPr>
          <a:lstStyle/>
          <a:p>
            <a:endParaRPr lang="ar-SA" dirty="0"/>
          </a:p>
        </p:txBody>
      </p:sp>
      <p:sp>
        <p:nvSpPr>
          <p:cNvPr id="5" name="مربع نص 4"/>
          <p:cNvSpPr txBox="1"/>
          <p:nvPr/>
        </p:nvSpPr>
        <p:spPr>
          <a:xfrm>
            <a:off x="7107" y="1500174"/>
            <a:ext cx="9136893" cy="3847207"/>
          </a:xfrm>
          <a:prstGeom prst="rect">
            <a:avLst/>
          </a:prstGeom>
          <a:noFill/>
        </p:spPr>
        <p:txBody>
          <a:bodyPr wrap="square" rtlCol="1">
            <a:spAutoFit/>
          </a:bodyPr>
          <a:lstStyle/>
          <a:p>
            <a:r>
              <a:rPr lang="ar-SA" sz="3600" dirty="0" smtClean="0">
                <a:solidFill>
                  <a:schemeClr val="tx2">
                    <a:lumMod val="75000"/>
                  </a:schemeClr>
                </a:solidFill>
                <a:cs typeface="DecoType Naskh Variants" pitchFamily="2" charset="-78"/>
              </a:rPr>
              <a:t>قامت المنظمة الدولية بإجراء تعديل على مواصفة </a:t>
            </a:r>
            <a:r>
              <a:rPr lang="en-US" sz="4400" dirty="0" smtClean="0">
                <a:solidFill>
                  <a:srgbClr val="17375E"/>
                </a:solidFill>
                <a:latin typeface="Gabriola" pitchFamily="82" charset="0"/>
              </a:rPr>
              <a:t>ISO 9000 </a:t>
            </a:r>
            <a:endParaRPr lang="ar-SA" sz="4400" dirty="0" smtClean="0">
              <a:solidFill>
                <a:srgbClr val="17375E"/>
              </a:solidFill>
              <a:latin typeface="Gabriola" pitchFamily="82" charset="0"/>
            </a:endParaRPr>
          </a:p>
          <a:p>
            <a:r>
              <a:rPr lang="ar-SA" sz="3600" dirty="0" smtClean="0">
                <a:solidFill>
                  <a:schemeClr val="tx2">
                    <a:lumMod val="75000"/>
                  </a:schemeClr>
                </a:solidFill>
                <a:cs typeface="DecoType Naskh Variants" pitchFamily="2" charset="-78"/>
              </a:rPr>
              <a:t>في سنة </a:t>
            </a:r>
            <a:r>
              <a:rPr lang="ar-SA" sz="4000" dirty="0" smtClean="0">
                <a:solidFill>
                  <a:schemeClr val="tx2">
                    <a:lumMod val="75000"/>
                  </a:schemeClr>
                </a:solidFill>
                <a:cs typeface="DecoType Naskh Variants" pitchFamily="2" charset="-78"/>
              </a:rPr>
              <a:t>2005</a:t>
            </a:r>
            <a:r>
              <a:rPr lang="ar-SA" sz="3600" dirty="0" smtClean="0">
                <a:solidFill>
                  <a:schemeClr val="tx2">
                    <a:lumMod val="75000"/>
                  </a:schemeClr>
                </a:solidFill>
                <a:cs typeface="DecoType Naskh Variants" pitchFamily="2" charset="-78"/>
              </a:rPr>
              <a:t> لتوضيح بعض التعريفات بصورة أفضل.</a:t>
            </a:r>
          </a:p>
          <a:p>
            <a:r>
              <a:rPr lang="ar-SA" sz="3600" dirty="0" smtClean="0">
                <a:solidFill>
                  <a:schemeClr val="tx2">
                    <a:lumMod val="75000"/>
                  </a:schemeClr>
                </a:solidFill>
                <a:cs typeface="DecoType Naskh Variants" pitchFamily="2" charset="-78"/>
              </a:rPr>
              <a:t>وفي نوفمبر عام </a:t>
            </a:r>
            <a:r>
              <a:rPr lang="ar-SA" sz="4000" dirty="0" smtClean="0">
                <a:solidFill>
                  <a:schemeClr val="tx2">
                    <a:lumMod val="75000"/>
                  </a:schemeClr>
                </a:solidFill>
                <a:cs typeface="DecoType Naskh Variants" pitchFamily="2" charset="-78"/>
              </a:rPr>
              <a:t>2008</a:t>
            </a:r>
            <a:r>
              <a:rPr lang="ar-SA" sz="3600" dirty="0" smtClean="0">
                <a:solidFill>
                  <a:schemeClr val="tx2">
                    <a:lumMod val="75000"/>
                  </a:schemeClr>
                </a:solidFill>
                <a:cs typeface="DecoType Naskh Variants" pitchFamily="2" charset="-78"/>
              </a:rPr>
              <a:t> قامت المنظمة الدولية بإصدار الإصدار الرابع </a:t>
            </a:r>
          </a:p>
          <a:p>
            <a:r>
              <a:rPr lang="ar-SA" sz="3600" dirty="0" smtClean="0">
                <a:solidFill>
                  <a:schemeClr val="tx2">
                    <a:lumMod val="75000"/>
                  </a:schemeClr>
                </a:solidFill>
                <a:cs typeface="DecoType Naskh Variants" pitchFamily="2" charset="-78"/>
              </a:rPr>
              <a:t>للمواصفة الدولية (</a:t>
            </a:r>
            <a:r>
              <a:rPr lang="en-US" sz="4400" dirty="0" smtClean="0">
                <a:solidFill>
                  <a:srgbClr val="17375E"/>
                </a:solidFill>
                <a:latin typeface="Gabriola" pitchFamily="82" charset="0"/>
              </a:rPr>
              <a:t>ISO 9001</a:t>
            </a:r>
            <a:r>
              <a:rPr lang="ar-SA" sz="4400" dirty="0" smtClean="0">
                <a:solidFill>
                  <a:srgbClr val="17375E"/>
                </a:solidFill>
                <a:latin typeface="Gabriola" pitchFamily="82" charset="0"/>
              </a:rPr>
              <a:t> </a:t>
            </a:r>
            <a:r>
              <a:rPr lang="ar-SA" sz="3600" dirty="0" smtClean="0">
                <a:solidFill>
                  <a:schemeClr val="tx2">
                    <a:lumMod val="75000"/>
                  </a:schemeClr>
                </a:solidFill>
                <a:cs typeface="DecoType Naskh Variants" pitchFamily="2" charset="-78"/>
              </a:rPr>
              <a:t>)</a:t>
            </a:r>
            <a:r>
              <a:rPr lang="en-US" sz="3600" dirty="0" smtClean="0">
                <a:solidFill>
                  <a:schemeClr val="tx2">
                    <a:lumMod val="75000"/>
                  </a:schemeClr>
                </a:solidFill>
                <a:cs typeface="DecoType Naskh Variants" pitchFamily="2" charset="-78"/>
              </a:rPr>
              <a:t> </a:t>
            </a:r>
            <a:r>
              <a:rPr lang="ar-SA" sz="3600" dirty="0" smtClean="0">
                <a:solidFill>
                  <a:schemeClr val="tx2">
                    <a:lumMod val="75000"/>
                  </a:schemeClr>
                </a:solidFill>
                <a:cs typeface="DecoType Naskh Variants" pitchFamily="2" charset="-78"/>
              </a:rPr>
              <a:t>حيث تم إجراء بعض التعديلات التي</a:t>
            </a:r>
          </a:p>
          <a:p>
            <a:r>
              <a:rPr lang="ar-SA" sz="3600" dirty="0" smtClean="0">
                <a:solidFill>
                  <a:schemeClr val="tx2">
                    <a:lumMod val="75000"/>
                  </a:schemeClr>
                </a:solidFill>
                <a:cs typeface="DecoType Naskh Variants" pitchFamily="2" charset="-78"/>
              </a:rPr>
              <a:t> شملت فقط على إعطاء بعض التوضيحات لبعض المتطلبات دون تغيير جذري</a:t>
            </a:r>
          </a:p>
          <a:p>
            <a:r>
              <a:rPr lang="ar-SA" sz="3600" dirty="0" smtClean="0">
                <a:solidFill>
                  <a:schemeClr val="tx2">
                    <a:lumMod val="75000"/>
                  </a:schemeClr>
                </a:solidFill>
                <a:cs typeface="DecoType Naskh Variants" pitchFamily="2" charset="-78"/>
              </a:rPr>
              <a:t> في المتطلبات المحددة في إصدار </a:t>
            </a:r>
            <a:r>
              <a:rPr lang="ar-SA" sz="4000" dirty="0" smtClean="0">
                <a:solidFill>
                  <a:schemeClr val="tx2">
                    <a:lumMod val="75000"/>
                  </a:schemeClr>
                </a:solidFill>
                <a:cs typeface="DecoType Naskh Variants" pitchFamily="2" charset="-78"/>
              </a:rPr>
              <a:t>2000</a:t>
            </a:r>
            <a:r>
              <a:rPr lang="ar-SA" sz="3600" dirty="0" smtClean="0">
                <a:solidFill>
                  <a:schemeClr val="tx2">
                    <a:lumMod val="75000"/>
                  </a:schemeClr>
                </a:solidFill>
                <a:cs typeface="DecoType Naskh Variants" pitchFamily="2" charset="-78"/>
              </a:rPr>
              <a:t>.</a:t>
            </a:r>
          </a:p>
        </p:txBody>
      </p:sp>
      <p:pic>
        <p:nvPicPr>
          <p:cNvPr id="7"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4953000"/>
            <a:ext cx="1905000" cy="1905000"/>
          </a:xfrm>
          <a:prstGeom prst="rect">
            <a:avLst/>
          </a:prstGeom>
          <a:noFill/>
        </p:spPr>
      </p:pic>
      <p:grpSp>
        <p:nvGrpSpPr>
          <p:cNvPr id="8" name="Group 7"/>
          <p:cNvGrpSpPr>
            <a:grpSpLocks/>
          </p:cNvGrpSpPr>
          <p:nvPr/>
        </p:nvGrpSpPr>
        <p:grpSpPr bwMode="auto">
          <a:xfrm>
            <a:off x="5486400" y="212725"/>
            <a:ext cx="3492499" cy="1539875"/>
            <a:chOff x="3606" y="663"/>
            <a:chExt cx="2059" cy="970"/>
          </a:xfrm>
        </p:grpSpPr>
        <p:pic>
          <p:nvPicPr>
            <p:cNvPr id="11" name="Picture 3" descr="globe01"/>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4876" y="757"/>
              <a:ext cx="789" cy="592"/>
            </a:xfrm>
            <a:prstGeom prst="rect">
              <a:avLst/>
            </a:prstGeom>
            <a:noFill/>
            <a:ln w="9525">
              <a:noFill/>
              <a:miter lim="800000"/>
              <a:headEnd/>
              <a:tailEnd/>
            </a:ln>
          </p:spPr>
        </p:pic>
        <p:sp>
          <p:nvSpPr>
            <p:cNvPr id="12" name="Text Box 4"/>
            <p:cNvSpPr txBox="1">
              <a:spLocks noChangeArrowheads="1"/>
            </p:cNvSpPr>
            <p:nvPr/>
          </p:nvSpPr>
          <p:spPr bwMode="auto">
            <a:xfrm>
              <a:off x="3606" y="663"/>
              <a:ext cx="412" cy="970"/>
            </a:xfrm>
            <a:prstGeom prst="rect">
              <a:avLst/>
            </a:prstGeom>
            <a:noFill/>
            <a:ln w="9525">
              <a:noFill/>
              <a:miter lim="800000"/>
              <a:headEnd/>
              <a:tailEnd/>
            </a:ln>
          </p:spPr>
          <p:txBody>
            <a:bodyPr wrap="none">
              <a:spAutoFit/>
            </a:bodyPr>
            <a:lstStyle/>
            <a:p>
              <a:r>
                <a:rPr lang="en-US" sz="9500">
                  <a:solidFill>
                    <a:srgbClr val="0066FF"/>
                  </a:solidFill>
                  <a:latin typeface="Arial Black" pitchFamily="34" charset="0"/>
                </a:rPr>
                <a:t>I</a:t>
              </a:r>
            </a:p>
          </p:txBody>
        </p:sp>
        <p:sp>
          <p:nvSpPr>
            <p:cNvPr id="13" name="Text Box 5"/>
            <p:cNvSpPr txBox="1">
              <a:spLocks noChangeArrowheads="1"/>
            </p:cNvSpPr>
            <p:nvPr/>
          </p:nvSpPr>
          <p:spPr bwMode="auto">
            <a:xfrm>
              <a:off x="4150" y="663"/>
              <a:ext cx="665" cy="970"/>
            </a:xfrm>
            <a:prstGeom prst="rect">
              <a:avLst/>
            </a:prstGeom>
            <a:noFill/>
            <a:ln w="9525">
              <a:noFill/>
              <a:miter lim="800000"/>
              <a:headEnd/>
              <a:tailEnd/>
            </a:ln>
          </p:spPr>
          <p:txBody>
            <a:bodyPr wrap="none">
              <a:spAutoFit/>
            </a:bodyPr>
            <a:lstStyle/>
            <a:p>
              <a:r>
                <a:rPr lang="en-US" sz="9500" dirty="0">
                  <a:solidFill>
                    <a:srgbClr val="0000FF"/>
                  </a:solidFill>
                  <a:latin typeface="Arial Black" pitchFamily="34" charset="0"/>
                </a:rPr>
                <a:t>S</a:t>
              </a:r>
            </a:p>
          </p:txBody>
        </p:sp>
      </p:grpSp>
    </p:spTree>
    <p:extLst>
      <p:ext uri="{BB962C8B-B14F-4D97-AF65-F5344CB8AC3E}">
        <p14:creationId xmlns:p14="http://schemas.microsoft.com/office/powerpoint/2010/main" val="2563373404"/>
      </p:ext>
    </p:extLst>
  </p:cSld>
  <p:clrMapOvr>
    <a:masterClrMapping/>
  </p:clrMapOvr>
  <p:transition advClick="0"/>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ستطيل 5"/>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endParaRPr lang="en-US" b="1" dirty="0" smtClean="0"/>
          </a:p>
        </p:txBody>
      </p:sp>
      <p:sp>
        <p:nvSpPr>
          <p:cNvPr id="9" name="مربع نص 8"/>
          <p:cNvSpPr txBox="1"/>
          <p:nvPr/>
        </p:nvSpPr>
        <p:spPr>
          <a:xfrm>
            <a:off x="5692414" y="6286520"/>
            <a:ext cx="3451586" cy="584775"/>
          </a:xfrm>
          <a:prstGeom prst="rect">
            <a:avLst/>
          </a:prstGeom>
          <a:noFill/>
        </p:spPr>
        <p:txBody>
          <a:bodyPr wrap="none" rtlCol="1">
            <a:spAutoFit/>
          </a:bodyPr>
          <a:lstStyle/>
          <a:p>
            <a:r>
              <a:rPr lang="ar-SA" sz="3200" dirty="0" smtClean="0">
                <a:solidFill>
                  <a:srgbClr val="4C216D"/>
                </a:solidFill>
                <a:cs typeface="DecoType Naskh Variants" pitchFamily="2" charset="-78"/>
              </a:rPr>
              <a:t>الدكتور هشام عادل </a:t>
            </a:r>
            <a:r>
              <a:rPr lang="ar-SA" sz="3200" dirty="0" err="1" smtClean="0">
                <a:solidFill>
                  <a:srgbClr val="4C216D"/>
                </a:solidFill>
                <a:cs typeface="DecoType Naskh Variants" pitchFamily="2" charset="-78"/>
              </a:rPr>
              <a:t>عبهري</a:t>
            </a:r>
            <a:endParaRPr lang="ar-SA" sz="3200" dirty="0" smtClean="0">
              <a:solidFill>
                <a:srgbClr val="4C216D"/>
              </a:solidFill>
              <a:cs typeface="DecoType Naskh Variants" pitchFamily="2" charset="-78"/>
            </a:endParaRPr>
          </a:p>
        </p:txBody>
      </p:sp>
      <p:sp>
        <p:nvSpPr>
          <p:cNvPr id="10" name="مربع نص 9"/>
          <p:cNvSpPr txBox="1"/>
          <p:nvPr/>
        </p:nvSpPr>
        <p:spPr>
          <a:xfrm>
            <a:off x="5357818" y="1428736"/>
            <a:ext cx="184731" cy="369332"/>
          </a:xfrm>
          <a:prstGeom prst="rect">
            <a:avLst/>
          </a:prstGeom>
          <a:noFill/>
        </p:spPr>
        <p:txBody>
          <a:bodyPr wrap="none" rtlCol="1">
            <a:spAutoFit/>
          </a:bodyPr>
          <a:lstStyle/>
          <a:p>
            <a:endParaRPr lang="ar-SA" dirty="0"/>
          </a:p>
        </p:txBody>
      </p:sp>
      <p:sp>
        <p:nvSpPr>
          <p:cNvPr id="5" name="مربع نص 4"/>
          <p:cNvSpPr txBox="1"/>
          <p:nvPr/>
        </p:nvSpPr>
        <p:spPr>
          <a:xfrm>
            <a:off x="0" y="2214554"/>
            <a:ext cx="9144000" cy="2215991"/>
          </a:xfrm>
          <a:prstGeom prst="rect">
            <a:avLst/>
          </a:prstGeom>
          <a:noFill/>
        </p:spPr>
        <p:txBody>
          <a:bodyPr wrap="square" rtlCol="1">
            <a:spAutoFit/>
          </a:bodyPr>
          <a:lstStyle/>
          <a:p>
            <a:r>
              <a:rPr lang="ar-SA" sz="3600" dirty="0" smtClean="0">
                <a:solidFill>
                  <a:schemeClr val="tx2">
                    <a:lumMod val="75000"/>
                  </a:schemeClr>
                </a:solidFill>
                <a:cs typeface="DecoType Naskh Variants" pitchFamily="2" charset="-78"/>
              </a:rPr>
              <a:t>في 15 سبتمبر عام </a:t>
            </a:r>
            <a:r>
              <a:rPr lang="ar-SA" sz="4000" dirty="0" smtClean="0">
                <a:solidFill>
                  <a:schemeClr val="tx2">
                    <a:lumMod val="75000"/>
                  </a:schemeClr>
                </a:solidFill>
                <a:cs typeface="DecoType Naskh Variants" pitchFamily="2" charset="-78"/>
              </a:rPr>
              <a:t>2015</a:t>
            </a:r>
            <a:r>
              <a:rPr lang="ar-SA" sz="3600" dirty="0" smtClean="0">
                <a:solidFill>
                  <a:schemeClr val="tx2">
                    <a:lumMod val="75000"/>
                  </a:schemeClr>
                </a:solidFill>
                <a:cs typeface="DecoType Naskh Variants" pitchFamily="2" charset="-78"/>
              </a:rPr>
              <a:t> تم إصدار الإصدار الخامس للمواصفة الدولية </a:t>
            </a:r>
          </a:p>
          <a:p>
            <a:pPr algn="just"/>
            <a:r>
              <a:rPr lang="ar-SA" sz="3600" dirty="0" smtClean="0">
                <a:solidFill>
                  <a:schemeClr val="tx2">
                    <a:lumMod val="75000"/>
                  </a:schemeClr>
                </a:solidFill>
                <a:cs typeface="DecoType Naskh Variants" pitchFamily="2" charset="-78"/>
              </a:rPr>
              <a:t>(</a:t>
            </a:r>
            <a:r>
              <a:rPr lang="en-US" sz="4400" dirty="0" smtClean="0">
                <a:solidFill>
                  <a:srgbClr val="17375E"/>
                </a:solidFill>
                <a:latin typeface="Gabriola" pitchFamily="82" charset="0"/>
              </a:rPr>
              <a:t>ISO 9001 </a:t>
            </a:r>
            <a:r>
              <a:rPr lang="ar-SA" sz="3600" dirty="0" smtClean="0">
                <a:solidFill>
                  <a:schemeClr val="tx2">
                    <a:lumMod val="75000"/>
                  </a:schemeClr>
                </a:solidFill>
                <a:cs typeface="DecoType Naskh Variants" pitchFamily="2" charset="-78"/>
              </a:rPr>
              <a:t>)حيث تم إدخال تعديلات جوهرية من أبرزها تبني</a:t>
            </a:r>
          </a:p>
          <a:p>
            <a:r>
              <a:rPr lang="ar-SA" sz="3600" dirty="0" smtClean="0">
                <a:solidFill>
                  <a:schemeClr val="tx2">
                    <a:lumMod val="75000"/>
                  </a:schemeClr>
                </a:solidFill>
                <a:cs typeface="DecoType Naskh Variants" pitchFamily="2" charset="-78"/>
              </a:rPr>
              <a:t> و </a:t>
            </a:r>
            <a:r>
              <a:rPr lang="ar-SA" sz="3600" dirty="0" err="1" smtClean="0">
                <a:solidFill>
                  <a:schemeClr val="tx2">
                    <a:lumMod val="75000"/>
                  </a:schemeClr>
                </a:solidFill>
                <a:cs typeface="DecoType Naskh Variants" pitchFamily="2" charset="-78"/>
              </a:rPr>
              <a:t>تفعيل</a:t>
            </a:r>
            <a:r>
              <a:rPr lang="ar-SA" sz="3600" dirty="0" smtClean="0">
                <a:solidFill>
                  <a:schemeClr val="tx2">
                    <a:lumMod val="75000"/>
                  </a:schemeClr>
                </a:solidFill>
                <a:cs typeface="DecoType Naskh Variants" pitchFamily="2" charset="-78"/>
              </a:rPr>
              <a:t> دور إدارة المخاطر.</a:t>
            </a:r>
          </a:p>
          <a:p>
            <a:endParaRPr lang="ar-SA" dirty="0">
              <a:solidFill>
                <a:schemeClr val="tx2">
                  <a:lumMod val="75000"/>
                </a:schemeClr>
              </a:solidFill>
            </a:endParaRPr>
          </a:p>
        </p:txBody>
      </p:sp>
      <p:pic>
        <p:nvPicPr>
          <p:cNvPr id="7"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4953000"/>
            <a:ext cx="1905000" cy="1905000"/>
          </a:xfrm>
          <a:prstGeom prst="rect">
            <a:avLst/>
          </a:prstGeom>
          <a:noFill/>
        </p:spPr>
      </p:pic>
      <p:grpSp>
        <p:nvGrpSpPr>
          <p:cNvPr id="8" name="Group 7"/>
          <p:cNvGrpSpPr>
            <a:grpSpLocks/>
          </p:cNvGrpSpPr>
          <p:nvPr/>
        </p:nvGrpSpPr>
        <p:grpSpPr bwMode="auto">
          <a:xfrm>
            <a:off x="5486400" y="212725"/>
            <a:ext cx="3492499" cy="1539875"/>
            <a:chOff x="3606" y="663"/>
            <a:chExt cx="2059" cy="970"/>
          </a:xfrm>
        </p:grpSpPr>
        <p:pic>
          <p:nvPicPr>
            <p:cNvPr id="11" name="Picture 3" descr="globe01"/>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4876" y="757"/>
              <a:ext cx="789" cy="592"/>
            </a:xfrm>
            <a:prstGeom prst="rect">
              <a:avLst/>
            </a:prstGeom>
            <a:noFill/>
            <a:ln w="9525">
              <a:noFill/>
              <a:miter lim="800000"/>
              <a:headEnd/>
              <a:tailEnd/>
            </a:ln>
          </p:spPr>
        </p:pic>
        <p:sp>
          <p:nvSpPr>
            <p:cNvPr id="12" name="Text Box 4"/>
            <p:cNvSpPr txBox="1">
              <a:spLocks noChangeArrowheads="1"/>
            </p:cNvSpPr>
            <p:nvPr/>
          </p:nvSpPr>
          <p:spPr bwMode="auto">
            <a:xfrm>
              <a:off x="3606" y="663"/>
              <a:ext cx="412" cy="970"/>
            </a:xfrm>
            <a:prstGeom prst="rect">
              <a:avLst/>
            </a:prstGeom>
            <a:noFill/>
            <a:ln w="9525">
              <a:noFill/>
              <a:miter lim="800000"/>
              <a:headEnd/>
              <a:tailEnd/>
            </a:ln>
          </p:spPr>
          <p:txBody>
            <a:bodyPr wrap="none">
              <a:spAutoFit/>
            </a:bodyPr>
            <a:lstStyle/>
            <a:p>
              <a:r>
                <a:rPr lang="en-US" sz="9500">
                  <a:solidFill>
                    <a:srgbClr val="0066FF"/>
                  </a:solidFill>
                  <a:latin typeface="Arial Black" pitchFamily="34" charset="0"/>
                </a:rPr>
                <a:t>I</a:t>
              </a:r>
            </a:p>
          </p:txBody>
        </p:sp>
        <p:sp>
          <p:nvSpPr>
            <p:cNvPr id="13" name="Text Box 5"/>
            <p:cNvSpPr txBox="1">
              <a:spLocks noChangeArrowheads="1"/>
            </p:cNvSpPr>
            <p:nvPr/>
          </p:nvSpPr>
          <p:spPr bwMode="auto">
            <a:xfrm>
              <a:off x="4150" y="663"/>
              <a:ext cx="665" cy="970"/>
            </a:xfrm>
            <a:prstGeom prst="rect">
              <a:avLst/>
            </a:prstGeom>
            <a:noFill/>
            <a:ln w="9525">
              <a:noFill/>
              <a:miter lim="800000"/>
              <a:headEnd/>
              <a:tailEnd/>
            </a:ln>
          </p:spPr>
          <p:txBody>
            <a:bodyPr wrap="none">
              <a:spAutoFit/>
            </a:bodyPr>
            <a:lstStyle/>
            <a:p>
              <a:r>
                <a:rPr lang="en-US" sz="9500" dirty="0">
                  <a:solidFill>
                    <a:srgbClr val="0000FF"/>
                  </a:solidFill>
                  <a:latin typeface="Arial Black" pitchFamily="34" charset="0"/>
                </a:rPr>
                <a:t>S</a:t>
              </a:r>
            </a:p>
          </p:txBody>
        </p:sp>
      </p:grpSp>
    </p:spTree>
    <p:extLst>
      <p:ext uri="{BB962C8B-B14F-4D97-AF65-F5344CB8AC3E}">
        <p14:creationId xmlns:p14="http://schemas.microsoft.com/office/powerpoint/2010/main" val="4159050789"/>
      </p:ext>
    </p:extLst>
  </p:cSld>
  <p:clrMapOvr>
    <a:masterClrMapping/>
  </p:clrMapOvr>
  <p:transition advClick="0"/>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endParaRPr lang="en-US" b="1" dirty="0" smtClean="0"/>
          </a:p>
        </p:txBody>
      </p:sp>
      <p:grpSp>
        <p:nvGrpSpPr>
          <p:cNvPr id="2" name="Group 7"/>
          <p:cNvGrpSpPr>
            <a:grpSpLocks/>
          </p:cNvGrpSpPr>
          <p:nvPr/>
        </p:nvGrpSpPr>
        <p:grpSpPr bwMode="auto">
          <a:xfrm>
            <a:off x="5486400" y="212725"/>
            <a:ext cx="3492499" cy="1539875"/>
            <a:chOff x="3606" y="663"/>
            <a:chExt cx="2059" cy="970"/>
          </a:xfrm>
        </p:grpSpPr>
        <p:pic>
          <p:nvPicPr>
            <p:cNvPr id="4107" name="Picture 3" descr="globe0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4876" y="757"/>
              <a:ext cx="789" cy="592"/>
            </a:xfrm>
            <a:prstGeom prst="rect">
              <a:avLst/>
            </a:prstGeom>
            <a:noFill/>
            <a:ln w="9525">
              <a:noFill/>
              <a:miter lim="800000"/>
              <a:headEnd/>
              <a:tailEnd/>
            </a:ln>
          </p:spPr>
        </p:pic>
        <p:sp>
          <p:nvSpPr>
            <p:cNvPr id="4108" name="Text Box 4"/>
            <p:cNvSpPr txBox="1">
              <a:spLocks noChangeArrowheads="1"/>
            </p:cNvSpPr>
            <p:nvPr/>
          </p:nvSpPr>
          <p:spPr bwMode="auto">
            <a:xfrm>
              <a:off x="3606" y="663"/>
              <a:ext cx="412" cy="970"/>
            </a:xfrm>
            <a:prstGeom prst="rect">
              <a:avLst/>
            </a:prstGeom>
            <a:noFill/>
            <a:ln w="9525">
              <a:noFill/>
              <a:miter lim="800000"/>
              <a:headEnd/>
              <a:tailEnd/>
            </a:ln>
          </p:spPr>
          <p:txBody>
            <a:bodyPr wrap="none">
              <a:spAutoFit/>
            </a:bodyPr>
            <a:lstStyle/>
            <a:p>
              <a:r>
                <a:rPr lang="en-US" sz="9500">
                  <a:solidFill>
                    <a:srgbClr val="0066FF"/>
                  </a:solidFill>
                  <a:latin typeface="Arial Black" pitchFamily="34" charset="0"/>
                </a:rPr>
                <a:t>I</a:t>
              </a:r>
            </a:p>
          </p:txBody>
        </p:sp>
        <p:sp>
          <p:nvSpPr>
            <p:cNvPr id="4109" name="Text Box 5"/>
            <p:cNvSpPr txBox="1">
              <a:spLocks noChangeArrowheads="1"/>
            </p:cNvSpPr>
            <p:nvPr/>
          </p:nvSpPr>
          <p:spPr bwMode="auto">
            <a:xfrm>
              <a:off x="4150" y="663"/>
              <a:ext cx="665" cy="970"/>
            </a:xfrm>
            <a:prstGeom prst="rect">
              <a:avLst/>
            </a:prstGeom>
            <a:noFill/>
            <a:ln w="9525">
              <a:noFill/>
              <a:miter lim="800000"/>
              <a:headEnd/>
              <a:tailEnd/>
            </a:ln>
          </p:spPr>
          <p:txBody>
            <a:bodyPr wrap="none">
              <a:spAutoFit/>
            </a:bodyPr>
            <a:lstStyle/>
            <a:p>
              <a:r>
                <a:rPr lang="en-US" sz="9500" dirty="0">
                  <a:solidFill>
                    <a:srgbClr val="0000FF"/>
                  </a:solidFill>
                  <a:latin typeface="Arial Black" pitchFamily="34" charset="0"/>
                </a:rPr>
                <a:t>S</a:t>
              </a:r>
            </a:p>
          </p:txBody>
        </p:sp>
      </p:grpSp>
      <p:sp>
        <p:nvSpPr>
          <p:cNvPr id="4100" name="Text Box 8"/>
          <p:cNvSpPr txBox="1">
            <a:spLocks noChangeArrowheads="1"/>
          </p:cNvSpPr>
          <p:nvPr/>
        </p:nvSpPr>
        <p:spPr bwMode="auto">
          <a:xfrm>
            <a:off x="0" y="1428736"/>
            <a:ext cx="9144000" cy="1200329"/>
          </a:xfrm>
          <a:prstGeom prst="rect">
            <a:avLst/>
          </a:prstGeom>
          <a:noFill/>
          <a:ln w="9525">
            <a:noFill/>
            <a:miter lim="800000"/>
            <a:headEnd/>
            <a:tailEnd/>
          </a:ln>
        </p:spPr>
        <p:txBody>
          <a:bodyPr wrap="square">
            <a:spAutoFit/>
          </a:bodyPr>
          <a:lstStyle/>
          <a:p>
            <a:pPr algn="ctr"/>
            <a:r>
              <a:rPr lang="ar-SA" sz="7200" dirty="0" smtClean="0">
                <a:solidFill>
                  <a:schemeClr val="tx2">
                    <a:lumMod val="75000"/>
                  </a:schemeClr>
                </a:solidFill>
                <a:cs typeface="DecoType Naskh Variants" pitchFamily="2" charset="-78"/>
              </a:rPr>
              <a:t>فلسفة إصدارات </a:t>
            </a:r>
            <a:r>
              <a:rPr lang="ar-SA" sz="7200" dirty="0" err="1" smtClean="0">
                <a:solidFill>
                  <a:schemeClr val="tx2">
                    <a:lumMod val="75000"/>
                  </a:schemeClr>
                </a:solidFill>
                <a:cs typeface="DecoType Naskh Variants" pitchFamily="2" charset="-78"/>
              </a:rPr>
              <a:t>الآيزو</a:t>
            </a:r>
            <a:r>
              <a:rPr lang="ar-SA" sz="7200" dirty="0" smtClean="0">
                <a:solidFill>
                  <a:schemeClr val="tx2">
                    <a:lumMod val="75000"/>
                  </a:schemeClr>
                </a:solidFill>
                <a:cs typeface="DecoType Naskh Variants" pitchFamily="2" charset="-78"/>
              </a:rPr>
              <a:t> الخمسة</a:t>
            </a:r>
            <a:endParaRPr lang="en-US" sz="7200" dirty="0">
              <a:solidFill>
                <a:schemeClr val="tx2">
                  <a:lumMod val="75000"/>
                </a:schemeClr>
              </a:solidFill>
              <a:cs typeface="DecoType Naskh Variants" pitchFamily="2" charset="-78"/>
            </a:endParaRPr>
          </a:p>
        </p:txBody>
      </p:sp>
      <p:sp>
        <p:nvSpPr>
          <p:cNvPr id="3081" name="Text Box 9"/>
          <p:cNvSpPr txBox="1">
            <a:spLocks noChangeArrowheads="1"/>
          </p:cNvSpPr>
          <p:nvPr/>
        </p:nvSpPr>
        <p:spPr bwMode="auto">
          <a:xfrm>
            <a:off x="5978137" y="2781300"/>
            <a:ext cx="2962670" cy="830997"/>
          </a:xfrm>
          <a:prstGeom prst="rect">
            <a:avLst/>
          </a:prstGeom>
          <a:noFill/>
          <a:ln w="9525">
            <a:noFill/>
            <a:miter lim="800000"/>
            <a:headEnd/>
            <a:tailEnd/>
          </a:ln>
          <a:effectLst/>
        </p:spPr>
        <p:txBody>
          <a:bodyPr wrap="none">
            <a:spAutoFit/>
          </a:bodyPr>
          <a:lstStyle/>
          <a:p>
            <a:pPr>
              <a:defRPr/>
            </a:pPr>
            <a:r>
              <a:rPr lang="ar-SA" sz="4800" u="sng" dirty="0" smtClean="0">
                <a:solidFill>
                  <a:srgbClr val="8E0000"/>
                </a:solidFill>
                <a:cs typeface="DecoType Naskh Variants" pitchFamily="2" charset="-78"/>
              </a:rPr>
              <a:t> إصدار </a:t>
            </a:r>
            <a:r>
              <a:rPr lang="en-US" sz="4800" u="sng" dirty="0" smtClean="0">
                <a:solidFill>
                  <a:srgbClr val="8E0000"/>
                </a:solidFill>
                <a:cs typeface="DecoType Naskh Variants" pitchFamily="2" charset="-78"/>
              </a:rPr>
              <a:t> 1987</a:t>
            </a:r>
            <a:endParaRPr lang="en-US" sz="4800" b="1" u="sng" dirty="0">
              <a:solidFill>
                <a:srgbClr val="8E0000"/>
              </a:solidFill>
              <a:effectLst>
                <a:outerShdw blurRad="38100" dist="38100" dir="2700000" algn="tl">
                  <a:srgbClr val="C0C0C0"/>
                </a:outerShdw>
              </a:effectLst>
              <a:latin typeface="Arial" charset="0"/>
              <a:cs typeface="Arial" charset="0"/>
            </a:endParaRPr>
          </a:p>
        </p:txBody>
      </p:sp>
      <p:sp>
        <p:nvSpPr>
          <p:cNvPr id="4102" name="Text Box 11"/>
          <p:cNvSpPr txBox="1">
            <a:spLocks noChangeArrowheads="1"/>
          </p:cNvSpPr>
          <p:nvPr/>
        </p:nvSpPr>
        <p:spPr bwMode="auto">
          <a:xfrm>
            <a:off x="1367257" y="2590800"/>
            <a:ext cx="3863558" cy="1015663"/>
          </a:xfrm>
          <a:prstGeom prst="rect">
            <a:avLst/>
          </a:prstGeom>
          <a:noFill/>
          <a:ln w="9525">
            <a:noFill/>
            <a:miter lim="800000"/>
            <a:headEnd/>
            <a:tailEnd/>
          </a:ln>
        </p:spPr>
        <p:txBody>
          <a:bodyPr wrap="none">
            <a:spAutoFit/>
          </a:bodyPr>
          <a:lstStyle/>
          <a:p>
            <a:r>
              <a:rPr lang="en-US" sz="6000" dirty="0">
                <a:solidFill>
                  <a:srgbClr val="17375E"/>
                </a:solidFill>
                <a:latin typeface="Gabriola" pitchFamily="82" charset="0"/>
              </a:rPr>
              <a:t>ISO 9000 : 1987</a:t>
            </a:r>
          </a:p>
        </p:txBody>
      </p:sp>
      <p:sp>
        <p:nvSpPr>
          <p:cNvPr id="4103" name="Text Box 13"/>
          <p:cNvSpPr txBox="1">
            <a:spLocks noChangeArrowheads="1"/>
          </p:cNvSpPr>
          <p:nvPr/>
        </p:nvSpPr>
        <p:spPr bwMode="auto">
          <a:xfrm>
            <a:off x="1497100" y="3598862"/>
            <a:ext cx="3733714" cy="1015663"/>
          </a:xfrm>
          <a:prstGeom prst="rect">
            <a:avLst/>
          </a:prstGeom>
          <a:noFill/>
          <a:ln w="9525">
            <a:noFill/>
            <a:miter lim="800000"/>
            <a:headEnd/>
            <a:tailEnd/>
          </a:ln>
        </p:spPr>
        <p:txBody>
          <a:bodyPr wrap="none">
            <a:spAutoFit/>
          </a:bodyPr>
          <a:lstStyle/>
          <a:p>
            <a:r>
              <a:rPr lang="en-US" sz="6000" dirty="0">
                <a:solidFill>
                  <a:srgbClr val="17375E"/>
                </a:solidFill>
                <a:latin typeface="Gabriola" pitchFamily="82" charset="0"/>
              </a:rPr>
              <a:t>ISO 9001 : 1987</a:t>
            </a:r>
          </a:p>
        </p:txBody>
      </p:sp>
      <p:sp>
        <p:nvSpPr>
          <p:cNvPr id="4104" name="Text Box 14"/>
          <p:cNvSpPr txBox="1">
            <a:spLocks noChangeArrowheads="1"/>
          </p:cNvSpPr>
          <p:nvPr/>
        </p:nvSpPr>
        <p:spPr bwMode="auto">
          <a:xfrm>
            <a:off x="1420156" y="4462462"/>
            <a:ext cx="3810659" cy="1015663"/>
          </a:xfrm>
          <a:prstGeom prst="rect">
            <a:avLst/>
          </a:prstGeom>
          <a:noFill/>
          <a:ln w="9525">
            <a:noFill/>
            <a:miter lim="800000"/>
            <a:headEnd/>
            <a:tailEnd/>
          </a:ln>
        </p:spPr>
        <p:txBody>
          <a:bodyPr wrap="none">
            <a:spAutoFit/>
          </a:bodyPr>
          <a:lstStyle/>
          <a:p>
            <a:r>
              <a:rPr lang="en-US" sz="6000" dirty="0">
                <a:solidFill>
                  <a:srgbClr val="17375E"/>
                </a:solidFill>
                <a:latin typeface="Gabriola" pitchFamily="82" charset="0"/>
              </a:rPr>
              <a:t>ISO 9002 : 1987</a:t>
            </a:r>
          </a:p>
        </p:txBody>
      </p:sp>
      <p:sp>
        <p:nvSpPr>
          <p:cNvPr id="4105" name="Text Box 15"/>
          <p:cNvSpPr txBox="1">
            <a:spLocks noChangeArrowheads="1"/>
          </p:cNvSpPr>
          <p:nvPr/>
        </p:nvSpPr>
        <p:spPr bwMode="auto">
          <a:xfrm>
            <a:off x="1345528" y="5399087"/>
            <a:ext cx="3812261" cy="1015663"/>
          </a:xfrm>
          <a:prstGeom prst="rect">
            <a:avLst/>
          </a:prstGeom>
          <a:noFill/>
          <a:ln w="9525">
            <a:noFill/>
            <a:miter lim="800000"/>
            <a:headEnd/>
            <a:tailEnd/>
          </a:ln>
        </p:spPr>
        <p:txBody>
          <a:bodyPr wrap="none">
            <a:spAutoFit/>
          </a:bodyPr>
          <a:lstStyle/>
          <a:p>
            <a:r>
              <a:rPr lang="en-US" sz="6000" dirty="0">
                <a:solidFill>
                  <a:srgbClr val="17375E"/>
                </a:solidFill>
                <a:latin typeface="Gabriola" pitchFamily="82" charset="0"/>
              </a:rPr>
              <a:t>ISO 9003 : 1987</a:t>
            </a:r>
          </a:p>
        </p:txBody>
      </p:sp>
      <p:sp>
        <p:nvSpPr>
          <p:cNvPr id="15" name="مربع نص 14"/>
          <p:cNvSpPr txBox="1"/>
          <p:nvPr/>
        </p:nvSpPr>
        <p:spPr>
          <a:xfrm>
            <a:off x="5692414" y="6273249"/>
            <a:ext cx="3451586" cy="584775"/>
          </a:xfrm>
          <a:prstGeom prst="rect">
            <a:avLst/>
          </a:prstGeom>
          <a:noFill/>
        </p:spPr>
        <p:txBody>
          <a:bodyPr wrap="none" rtlCol="1">
            <a:spAutoFit/>
          </a:bodyPr>
          <a:lstStyle/>
          <a:p>
            <a:r>
              <a:rPr lang="ar-SA" sz="3200" dirty="0" smtClean="0">
                <a:solidFill>
                  <a:srgbClr val="4C216D"/>
                </a:solidFill>
                <a:cs typeface="DecoType Naskh Variants" pitchFamily="2" charset="-78"/>
              </a:rPr>
              <a:t>الدكتور هشام عادل </a:t>
            </a:r>
            <a:r>
              <a:rPr lang="ar-SA" sz="3200" dirty="0" err="1" smtClean="0">
                <a:solidFill>
                  <a:srgbClr val="4C216D"/>
                </a:solidFill>
                <a:cs typeface="DecoType Naskh Variants" pitchFamily="2" charset="-78"/>
              </a:rPr>
              <a:t>عبهري</a:t>
            </a:r>
            <a:endParaRPr lang="ar-SA" sz="3200" dirty="0" smtClean="0">
              <a:solidFill>
                <a:srgbClr val="4C216D"/>
              </a:solidFill>
              <a:cs typeface="DecoType Naskh Variants" pitchFamily="2" charset="-78"/>
            </a:endParaRPr>
          </a:p>
        </p:txBody>
      </p:sp>
      <p:pic>
        <p:nvPicPr>
          <p:cNvPr id="14" name="Picture 10" descr="http://japanologie.arts.kuleuven.be/lab/sites/japanologie.arts.kuleuven.be.ijcm13/files/uploads/inline_images/glossy_3d_blue_arrow_left.png">
            <a:hlinkClick r:id="rId3" action="ppaction://hlinksldjump"/>
          </p:cNvPr>
          <p:cNvPicPr>
            <a:picLocks noChangeAspect="1" noChangeArrowheads="1"/>
          </p:cNvPicPr>
          <p:nvPr/>
        </p:nvPicPr>
        <p:blipFill>
          <a:blip r:embed="rId4"/>
          <a:srcRect/>
          <a:stretch>
            <a:fillRect/>
          </a:stretch>
        </p:blipFill>
        <p:spPr bwMode="auto">
          <a:xfrm>
            <a:off x="0" y="5562600"/>
            <a:ext cx="1295400" cy="1295400"/>
          </a:xfrm>
          <a:prstGeom prst="rect">
            <a:avLst/>
          </a:prstGeom>
          <a:noFill/>
        </p:spPr>
      </p:pic>
    </p:spTree>
    <p:extLst>
      <p:ext uri="{BB962C8B-B14F-4D97-AF65-F5344CB8AC3E}">
        <p14:creationId xmlns:p14="http://schemas.microsoft.com/office/powerpoint/2010/main" val="1195456693"/>
      </p:ext>
    </p:extLst>
  </p:cSld>
  <p:clrMapOvr>
    <a:masterClrMapping/>
  </p:clrMapOvr>
  <p:transition advClick="0"/>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endParaRPr lang="en-US" b="1" dirty="0" smtClean="0"/>
          </a:p>
        </p:txBody>
      </p:sp>
      <p:sp>
        <p:nvSpPr>
          <p:cNvPr id="5123" name="Text Box 8"/>
          <p:cNvSpPr txBox="1">
            <a:spLocks noChangeArrowheads="1"/>
          </p:cNvSpPr>
          <p:nvPr/>
        </p:nvSpPr>
        <p:spPr bwMode="auto">
          <a:xfrm>
            <a:off x="2144713" y="1478340"/>
            <a:ext cx="4241866" cy="1569660"/>
          </a:xfrm>
          <a:prstGeom prst="rect">
            <a:avLst/>
          </a:prstGeom>
          <a:noFill/>
          <a:ln w="9525">
            <a:noFill/>
            <a:miter lim="800000"/>
            <a:headEnd/>
            <a:tailEnd/>
          </a:ln>
        </p:spPr>
        <p:txBody>
          <a:bodyPr wrap="none">
            <a:spAutoFit/>
          </a:bodyPr>
          <a:lstStyle/>
          <a:p>
            <a:pPr algn="ctr"/>
            <a:r>
              <a:rPr lang="ar-SA" sz="4800" dirty="0" smtClean="0">
                <a:solidFill>
                  <a:schemeClr val="tx2">
                    <a:lumMod val="75000"/>
                  </a:schemeClr>
                </a:solidFill>
                <a:cs typeface="DecoType Naskh Variants" pitchFamily="2" charset="-78"/>
              </a:rPr>
              <a:t>الآيزو بحسب إصداره</a:t>
            </a:r>
          </a:p>
          <a:p>
            <a:pPr algn="ctr"/>
            <a:r>
              <a:rPr lang="ar-SA" sz="4800" dirty="0" smtClean="0">
                <a:solidFill>
                  <a:schemeClr val="tx2">
                    <a:lumMod val="75000"/>
                  </a:schemeClr>
                </a:solidFill>
                <a:cs typeface="DecoType Naskh Variants" pitchFamily="2" charset="-78"/>
              </a:rPr>
              <a:t> يتضمن نموذج ضمان الجودة </a:t>
            </a:r>
            <a:endParaRPr lang="en-US" sz="4800" dirty="0" smtClean="0">
              <a:solidFill>
                <a:schemeClr val="tx2">
                  <a:lumMod val="75000"/>
                </a:schemeClr>
              </a:solidFill>
              <a:cs typeface="DecoType Naskh Variants" pitchFamily="2" charset="-78"/>
            </a:endParaRPr>
          </a:p>
        </p:txBody>
      </p:sp>
      <p:sp>
        <p:nvSpPr>
          <p:cNvPr id="5124" name="Text Box 9"/>
          <p:cNvSpPr txBox="1">
            <a:spLocks noChangeArrowheads="1"/>
          </p:cNvSpPr>
          <p:nvPr/>
        </p:nvSpPr>
        <p:spPr bwMode="auto">
          <a:xfrm>
            <a:off x="3571868" y="3143248"/>
            <a:ext cx="5085046" cy="1200329"/>
          </a:xfrm>
          <a:prstGeom prst="rect">
            <a:avLst/>
          </a:prstGeom>
          <a:noFill/>
          <a:ln w="9525">
            <a:noFill/>
            <a:miter lim="800000"/>
            <a:headEnd/>
            <a:tailEnd/>
          </a:ln>
        </p:spPr>
        <p:txBody>
          <a:bodyPr wrap="none">
            <a:spAutoFit/>
          </a:bodyPr>
          <a:lstStyle/>
          <a:p>
            <a:pPr algn="ctr"/>
            <a:r>
              <a:rPr lang="ar-SA" sz="2800" dirty="0">
                <a:solidFill>
                  <a:schemeClr val="tx2">
                    <a:lumMod val="75000"/>
                  </a:schemeClr>
                </a:solidFill>
                <a:cs typeface="DecoType Naskh Variants" pitchFamily="2" charset="-78"/>
              </a:rPr>
              <a:t>في التصميم والتطوير والإنتاج والتركيب، والخدمة </a:t>
            </a:r>
          </a:p>
          <a:p>
            <a:pPr algn="ctr"/>
            <a:r>
              <a:rPr lang="en-US" sz="4400" dirty="0">
                <a:solidFill>
                  <a:srgbClr val="17375E"/>
                </a:solidFill>
                <a:latin typeface="Gabriola" pitchFamily="82" charset="0"/>
              </a:rPr>
              <a:t>ISO 9001:1987</a:t>
            </a:r>
          </a:p>
        </p:txBody>
      </p:sp>
      <p:sp>
        <p:nvSpPr>
          <p:cNvPr id="5125" name="Text Box 10"/>
          <p:cNvSpPr txBox="1">
            <a:spLocks noChangeArrowheads="1"/>
          </p:cNvSpPr>
          <p:nvPr/>
        </p:nvSpPr>
        <p:spPr bwMode="auto">
          <a:xfrm>
            <a:off x="250825" y="4316413"/>
            <a:ext cx="4047903" cy="1200329"/>
          </a:xfrm>
          <a:prstGeom prst="rect">
            <a:avLst/>
          </a:prstGeom>
          <a:noFill/>
          <a:ln w="9525">
            <a:noFill/>
            <a:miter lim="800000"/>
            <a:headEnd/>
            <a:tailEnd/>
          </a:ln>
        </p:spPr>
        <p:txBody>
          <a:bodyPr wrap="none">
            <a:spAutoFit/>
          </a:bodyPr>
          <a:lstStyle/>
          <a:p>
            <a:pPr algn="ctr"/>
            <a:r>
              <a:rPr lang="ar-SA" sz="2800" dirty="0">
                <a:solidFill>
                  <a:schemeClr val="tx2">
                    <a:lumMod val="75000"/>
                  </a:schemeClr>
                </a:solidFill>
                <a:cs typeface="DecoType Naskh Variants" pitchFamily="2" charset="-78"/>
              </a:rPr>
              <a:t>في الإنتاج والتركيب، وتقديم الخدمات</a:t>
            </a:r>
          </a:p>
          <a:p>
            <a:pPr algn="ctr"/>
            <a:r>
              <a:rPr lang="ar-SA" sz="4400" dirty="0">
                <a:solidFill>
                  <a:srgbClr val="17375E"/>
                </a:solidFill>
                <a:latin typeface="Gabriola" pitchFamily="82" charset="0"/>
              </a:rPr>
              <a:t> </a:t>
            </a:r>
            <a:r>
              <a:rPr lang="en-US" sz="4400" dirty="0">
                <a:solidFill>
                  <a:srgbClr val="17375E"/>
                </a:solidFill>
                <a:latin typeface="Gabriola" pitchFamily="82" charset="0"/>
              </a:rPr>
              <a:t>ISO 9002:1987</a:t>
            </a:r>
          </a:p>
        </p:txBody>
      </p:sp>
      <p:sp>
        <p:nvSpPr>
          <p:cNvPr id="5126" name="Text Box 11"/>
          <p:cNvSpPr txBox="1">
            <a:spLocks noChangeArrowheads="1"/>
          </p:cNvSpPr>
          <p:nvPr/>
        </p:nvSpPr>
        <p:spPr bwMode="auto">
          <a:xfrm>
            <a:off x="2571736" y="5429264"/>
            <a:ext cx="4448175" cy="1200329"/>
          </a:xfrm>
          <a:prstGeom prst="rect">
            <a:avLst/>
          </a:prstGeom>
          <a:noFill/>
          <a:ln w="9525">
            <a:noFill/>
            <a:miter lim="800000"/>
            <a:headEnd/>
            <a:tailEnd/>
          </a:ln>
        </p:spPr>
        <p:txBody>
          <a:bodyPr>
            <a:spAutoFit/>
          </a:bodyPr>
          <a:lstStyle/>
          <a:p>
            <a:pPr algn="ctr">
              <a:spcBef>
                <a:spcPct val="50000"/>
              </a:spcBef>
            </a:pPr>
            <a:r>
              <a:rPr lang="ar-SA" sz="2800" dirty="0">
                <a:solidFill>
                  <a:schemeClr val="tx2">
                    <a:lumMod val="75000"/>
                  </a:schemeClr>
                </a:solidFill>
                <a:cs typeface="DecoType Naskh Variants" pitchFamily="2" charset="-78"/>
              </a:rPr>
              <a:t>في التفتيش النهائي والاختبار </a:t>
            </a:r>
          </a:p>
          <a:p>
            <a:pPr algn="ctr"/>
            <a:r>
              <a:rPr lang="en-US" sz="4400" dirty="0">
                <a:solidFill>
                  <a:srgbClr val="17375E"/>
                </a:solidFill>
                <a:latin typeface="Gabriola" pitchFamily="82" charset="0"/>
              </a:rPr>
              <a:t>ISO 9003:1987</a:t>
            </a:r>
          </a:p>
        </p:txBody>
      </p:sp>
      <p:sp>
        <p:nvSpPr>
          <p:cNvPr id="13" name="مربع نص 12"/>
          <p:cNvSpPr txBox="1"/>
          <p:nvPr/>
        </p:nvSpPr>
        <p:spPr>
          <a:xfrm>
            <a:off x="5692414" y="6273249"/>
            <a:ext cx="3451586" cy="584775"/>
          </a:xfrm>
          <a:prstGeom prst="rect">
            <a:avLst/>
          </a:prstGeom>
          <a:noFill/>
        </p:spPr>
        <p:txBody>
          <a:bodyPr wrap="none" rtlCol="1">
            <a:spAutoFit/>
          </a:bodyPr>
          <a:lstStyle/>
          <a:p>
            <a:r>
              <a:rPr lang="ar-SA" sz="3200" dirty="0" smtClean="0">
                <a:solidFill>
                  <a:srgbClr val="4C216D"/>
                </a:solidFill>
                <a:cs typeface="DecoType Naskh Variants" pitchFamily="2" charset="-78"/>
              </a:rPr>
              <a:t>الدكتور هشام عادل </a:t>
            </a:r>
            <a:r>
              <a:rPr lang="ar-SA" sz="3200" dirty="0" err="1" smtClean="0">
                <a:solidFill>
                  <a:srgbClr val="4C216D"/>
                </a:solidFill>
                <a:cs typeface="DecoType Naskh Variants" pitchFamily="2" charset="-78"/>
              </a:rPr>
              <a:t>عبهري</a:t>
            </a:r>
            <a:endParaRPr lang="ar-SA" sz="3200" dirty="0" smtClean="0">
              <a:solidFill>
                <a:srgbClr val="4C216D"/>
              </a:solidFill>
              <a:cs typeface="DecoType Naskh Variants" pitchFamily="2" charset="-78"/>
            </a:endParaRPr>
          </a:p>
        </p:txBody>
      </p:sp>
      <p:pic>
        <p:nvPicPr>
          <p:cNvPr id="12"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5562600"/>
            <a:ext cx="1295400" cy="1295400"/>
          </a:xfrm>
          <a:prstGeom prst="rect">
            <a:avLst/>
          </a:prstGeom>
          <a:noFill/>
        </p:spPr>
      </p:pic>
      <p:grpSp>
        <p:nvGrpSpPr>
          <p:cNvPr id="15" name="Group 7"/>
          <p:cNvGrpSpPr>
            <a:grpSpLocks/>
          </p:cNvGrpSpPr>
          <p:nvPr/>
        </p:nvGrpSpPr>
        <p:grpSpPr bwMode="auto">
          <a:xfrm>
            <a:off x="5486400" y="212725"/>
            <a:ext cx="3492499" cy="1539875"/>
            <a:chOff x="3606" y="663"/>
            <a:chExt cx="2059" cy="970"/>
          </a:xfrm>
        </p:grpSpPr>
        <p:pic>
          <p:nvPicPr>
            <p:cNvPr id="16" name="Picture 3" descr="globe01"/>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4876" y="757"/>
              <a:ext cx="789" cy="592"/>
            </a:xfrm>
            <a:prstGeom prst="rect">
              <a:avLst/>
            </a:prstGeom>
            <a:noFill/>
            <a:ln w="9525">
              <a:noFill/>
              <a:miter lim="800000"/>
              <a:headEnd/>
              <a:tailEnd/>
            </a:ln>
          </p:spPr>
        </p:pic>
        <p:sp>
          <p:nvSpPr>
            <p:cNvPr id="17" name="Text Box 4"/>
            <p:cNvSpPr txBox="1">
              <a:spLocks noChangeArrowheads="1"/>
            </p:cNvSpPr>
            <p:nvPr/>
          </p:nvSpPr>
          <p:spPr bwMode="auto">
            <a:xfrm>
              <a:off x="3606" y="663"/>
              <a:ext cx="412" cy="970"/>
            </a:xfrm>
            <a:prstGeom prst="rect">
              <a:avLst/>
            </a:prstGeom>
            <a:noFill/>
            <a:ln w="9525">
              <a:noFill/>
              <a:miter lim="800000"/>
              <a:headEnd/>
              <a:tailEnd/>
            </a:ln>
          </p:spPr>
          <p:txBody>
            <a:bodyPr wrap="none">
              <a:spAutoFit/>
            </a:bodyPr>
            <a:lstStyle/>
            <a:p>
              <a:r>
                <a:rPr lang="en-US" sz="9500">
                  <a:solidFill>
                    <a:srgbClr val="0066FF"/>
                  </a:solidFill>
                  <a:latin typeface="Arial Black" pitchFamily="34" charset="0"/>
                </a:rPr>
                <a:t>I</a:t>
              </a:r>
            </a:p>
          </p:txBody>
        </p:sp>
        <p:sp>
          <p:nvSpPr>
            <p:cNvPr id="18" name="Text Box 5"/>
            <p:cNvSpPr txBox="1">
              <a:spLocks noChangeArrowheads="1"/>
            </p:cNvSpPr>
            <p:nvPr/>
          </p:nvSpPr>
          <p:spPr bwMode="auto">
            <a:xfrm>
              <a:off x="4150" y="663"/>
              <a:ext cx="665" cy="970"/>
            </a:xfrm>
            <a:prstGeom prst="rect">
              <a:avLst/>
            </a:prstGeom>
            <a:noFill/>
            <a:ln w="9525">
              <a:noFill/>
              <a:miter lim="800000"/>
              <a:headEnd/>
              <a:tailEnd/>
            </a:ln>
          </p:spPr>
          <p:txBody>
            <a:bodyPr wrap="none">
              <a:spAutoFit/>
            </a:bodyPr>
            <a:lstStyle/>
            <a:p>
              <a:r>
                <a:rPr lang="en-US" sz="9500" dirty="0">
                  <a:solidFill>
                    <a:srgbClr val="0000FF"/>
                  </a:solidFill>
                  <a:latin typeface="Arial Black" pitchFamily="34" charset="0"/>
                </a:rPr>
                <a:t>S</a:t>
              </a:r>
            </a:p>
          </p:txBody>
        </p:sp>
      </p:grpSp>
    </p:spTree>
    <p:extLst>
      <p:ext uri="{BB962C8B-B14F-4D97-AF65-F5344CB8AC3E}">
        <p14:creationId xmlns:p14="http://schemas.microsoft.com/office/powerpoint/2010/main" val="562852319"/>
      </p:ext>
    </p:extLst>
  </p:cSld>
  <p:clrMapOvr>
    <a:masterClrMapping/>
  </p:clrMapOvr>
  <p:transition advClick="0"/>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مستطيل 12"/>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endParaRPr lang="en-US" b="1" dirty="0" smtClean="0"/>
          </a:p>
        </p:txBody>
      </p:sp>
      <p:sp>
        <p:nvSpPr>
          <p:cNvPr id="7175" name="Text Box 7"/>
          <p:cNvSpPr txBox="1">
            <a:spLocks noChangeArrowheads="1"/>
          </p:cNvSpPr>
          <p:nvPr/>
        </p:nvSpPr>
        <p:spPr bwMode="auto">
          <a:xfrm>
            <a:off x="5294235" y="1484313"/>
            <a:ext cx="3094117" cy="830997"/>
          </a:xfrm>
          <a:prstGeom prst="rect">
            <a:avLst/>
          </a:prstGeom>
          <a:noFill/>
          <a:ln w="9525" algn="ctr">
            <a:noFill/>
            <a:miter lim="800000"/>
            <a:headEnd/>
            <a:tailEnd/>
          </a:ln>
          <a:effectLst/>
        </p:spPr>
        <p:txBody>
          <a:bodyPr wrap="none">
            <a:spAutoFit/>
          </a:bodyPr>
          <a:lstStyle/>
          <a:p>
            <a:pPr>
              <a:defRPr/>
            </a:pPr>
            <a:r>
              <a:rPr lang="ar-SA" sz="4800" u="sng" dirty="0" smtClean="0">
                <a:solidFill>
                  <a:srgbClr val="8E0000"/>
                </a:solidFill>
                <a:cs typeface="DecoType Naskh Variants" pitchFamily="2" charset="-78"/>
              </a:rPr>
              <a:t>الإصدار </a:t>
            </a:r>
            <a:r>
              <a:rPr lang="en-US" sz="4800" u="sng" dirty="0">
                <a:solidFill>
                  <a:srgbClr val="8E0000"/>
                </a:solidFill>
                <a:cs typeface="DecoType Naskh Variants" pitchFamily="2" charset="-78"/>
              </a:rPr>
              <a:t>1994</a:t>
            </a:r>
          </a:p>
        </p:txBody>
      </p:sp>
      <p:sp>
        <p:nvSpPr>
          <p:cNvPr id="6149" name="Text Box 8"/>
          <p:cNvSpPr txBox="1">
            <a:spLocks noChangeArrowheads="1"/>
          </p:cNvSpPr>
          <p:nvPr/>
        </p:nvSpPr>
        <p:spPr bwMode="auto">
          <a:xfrm>
            <a:off x="414207" y="2060575"/>
            <a:ext cx="4084773" cy="1015663"/>
          </a:xfrm>
          <a:prstGeom prst="rect">
            <a:avLst/>
          </a:prstGeom>
          <a:noFill/>
          <a:ln w="9525" algn="ctr">
            <a:noFill/>
            <a:miter lim="800000"/>
            <a:headEnd/>
            <a:tailEnd/>
          </a:ln>
        </p:spPr>
        <p:txBody>
          <a:bodyPr wrap="none">
            <a:spAutoFit/>
          </a:bodyPr>
          <a:lstStyle/>
          <a:p>
            <a:r>
              <a:rPr lang="en-US" sz="6000" dirty="0">
                <a:solidFill>
                  <a:schemeClr val="tx2">
                    <a:lumMod val="75000"/>
                  </a:schemeClr>
                </a:solidFill>
              </a:rPr>
              <a:t> </a:t>
            </a:r>
            <a:r>
              <a:rPr lang="en-US" sz="6000" dirty="0">
                <a:solidFill>
                  <a:srgbClr val="17375E"/>
                </a:solidFill>
                <a:latin typeface="Gabriola" pitchFamily="82" charset="0"/>
              </a:rPr>
              <a:t>9000:1994</a:t>
            </a:r>
            <a:r>
              <a:rPr lang="ar-SA" sz="6000" dirty="0">
                <a:solidFill>
                  <a:schemeClr val="tx2">
                    <a:lumMod val="75000"/>
                  </a:schemeClr>
                </a:solidFill>
              </a:rPr>
              <a:t> </a:t>
            </a:r>
            <a:r>
              <a:rPr lang="en-US" sz="6000" dirty="0">
                <a:solidFill>
                  <a:srgbClr val="17375E"/>
                </a:solidFill>
                <a:latin typeface="Gabriola" pitchFamily="82" charset="0"/>
              </a:rPr>
              <a:t>ISO</a:t>
            </a:r>
            <a:r>
              <a:rPr lang="ar-SA" sz="6000" dirty="0">
                <a:solidFill>
                  <a:schemeClr val="tx2">
                    <a:lumMod val="75000"/>
                  </a:schemeClr>
                </a:solidFill>
              </a:rPr>
              <a:t> </a:t>
            </a:r>
            <a:endParaRPr lang="en-US" sz="6000" dirty="0">
              <a:solidFill>
                <a:schemeClr val="tx2">
                  <a:lumMod val="75000"/>
                </a:schemeClr>
              </a:solidFill>
            </a:endParaRPr>
          </a:p>
        </p:txBody>
      </p:sp>
      <p:sp>
        <p:nvSpPr>
          <p:cNvPr id="6150" name="Text Box 10"/>
          <p:cNvSpPr txBox="1">
            <a:spLocks noChangeArrowheads="1"/>
          </p:cNvSpPr>
          <p:nvPr/>
        </p:nvSpPr>
        <p:spPr bwMode="auto">
          <a:xfrm>
            <a:off x="1643042" y="3143248"/>
            <a:ext cx="6211957" cy="3046988"/>
          </a:xfrm>
          <a:prstGeom prst="rect">
            <a:avLst/>
          </a:prstGeom>
          <a:noFill/>
          <a:ln w="9525">
            <a:noFill/>
            <a:miter lim="800000"/>
            <a:headEnd/>
            <a:tailEnd/>
          </a:ln>
        </p:spPr>
        <p:txBody>
          <a:bodyPr wrap="none">
            <a:spAutoFit/>
          </a:bodyPr>
          <a:lstStyle/>
          <a:p>
            <a:pPr algn="ctr"/>
            <a:r>
              <a:rPr lang="ar-SA" sz="4800" dirty="0">
                <a:solidFill>
                  <a:schemeClr val="tx2">
                    <a:lumMod val="75000"/>
                  </a:schemeClr>
                </a:solidFill>
                <a:cs typeface="DecoType Naskh Variants" pitchFamily="2" charset="-78"/>
              </a:rPr>
              <a:t>أكد على ضمان </a:t>
            </a:r>
            <a:r>
              <a:rPr lang="ar-SA" sz="4800" dirty="0" smtClean="0">
                <a:solidFill>
                  <a:schemeClr val="tx2">
                    <a:lumMod val="75000"/>
                  </a:schemeClr>
                </a:solidFill>
                <a:cs typeface="DecoType Naskh Variants" pitchFamily="2" charset="-78"/>
              </a:rPr>
              <a:t>الجودة</a:t>
            </a:r>
            <a:endParaRPr lang="ar-SA" sz="4800" dirty="0">
              <a:solidFill>
                <a:schemeClr val="tx2">
                  <a:lumMod val="75000"/>
                </a:schemeClr>
              </a:solidFill>
              <a:cs typeface="DecoType Naskh Variants" pitchFamily="2" charset="-78"/>
            </a:endParaRPr>
          </a:p>
          <a:p>
            <a:pPr algn="ctr"/>
            <a:r>
              <a:rPr lang="ar-SA" sz="4800" dirty="0">
                <a:solidFill>
                  <a:schemeClr val="tx2">
                    <a:lumMod val="75000"/>
                  </a:schemeClr>
                </a:solidFill>
                <a:cs typeface="DecoType Naskh Variants" pitchFamily="2" charset="-78"/>
              </a:rPr>
              <a:t>عن طريق اتخاذ إجراءات وقائية</a:t>
            </a:r>
          </a:p>
          <a:p>
            <a:pPr algn="ctr"/>
            <a:r>
              <a:rPr lang="ar-SA" sz="4800" dirty="0">
                <a:solidFill>
                  <a:schemeClr val="tx2">
                    <a:lumMod val="75000"/>
                  </a:schemeClr>
                </a:solidFill>
                <a:cs typeface="DecoType Naskh Variants" pitchFamily="2" charset="-78"/>
              </a:rPr>
              <a:t> بدلا من مجرد فحص المخرجات النهائية</a:t>
            </a:r>
          </a:p>
          <a:p>
            <a:pPr algn="ctr"/>
            <a:r>
              <a:rPr lang="ar-SA" sz="4800" dirty="0">
                <a:solidFill>
                  <a:schemeClr val="tx2">
                    <a:lumMod val="75000"/>
                  </a:schemeClr>
                </a:solidFill>
                <a:cs typeface="DecoType Naskh Variants" pitchFamily="2" charset="-78"/>
              </a:rPr>
              <a:t> للمؤسسة</a:t>
            </a:r>
            <a:endParaRPr lang="en-US" sz="4800" dirty="0">
              <a:solidFill>
                <a:schemeClr val="tx2">
                  <a:lumMod val="75000"/>
                </a:schemeClr>
              </a:solidFill>
              <a:cs typeface="DecoType Naskh Variants" pitchFamily="2" charset="-78"/>
            </a:endParaRPr>
          </a:p>
        </p:txBody>
      </p:sp>
      <p:sp>
        <p:nvSpPr>
          <p:cNvPr id="12" name="مربع نص 11"/>
          <p:cNvSpPr txBox="1"/>
          <p:nvPr/>
        </p:nvSpPr>
        <p:spPr>
          <a:xfrm>
            <a:off x="5692414" y="6273249"/>
            <a:ext cx="3451586" cy="584775"/>
          </a:xfrm>
          <a:prstGeom prst="rect">
            <a:avLst/>
          </a:prstGeom>
          <a:noFill/>
        </p:spPr>
        <p:txBody>
          <a:bodyPr wrap="none" rtlCol="1">
            <a:spAutoFit/>
          </a:bodyPr>
          <a:lstStyle/>
          <a:p>
            <a:r>
              <a:rPr lang="ar-SA" sz="3200" dirty="0" smtClean="0">
                <a:solidFill>
                  <a:srgbClr val="4C216D"/>
                </a:solidFill>
                <a:cs typeface="DecoType Naskh Variants" pitchFamily="2" charset="-78"/>
              </a:rPr>
              <a:t>الدكتور هشام عادل </a:t>
            </a:r>
            <a:r>
              <a:rPr lang="ar-SA" sz="3200" dirty="0" err="1" smtClean="0">
                <a:solidFill>
                  <a:srgbClr val="4C216D"/>
                </a:solidFill>
                <a:cs typeface="DecoType Naskh Variants" pitchFamily="2" charset="-78"/>
              </a:rPr>
              <a:t>عبهري</a:t>
            </a:r>
            <a:endParaRPr lang="ar-SA" sz="3200" dirty="0" smtClean="0">
              <a:solidFill>
                <a:srgbClr val="4C216D"/>
              </a:solidFill>
              <a:cs typeface="DecoType Naskh Variants" pitchFamily="2" charset="-78"/>
            </a:endParaRPr>
          </a:p>
        </p:txBody>
      </p:sp>
      <p:pic>
        <p:nvPicPr>
          <p:cNvPr id="11"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4953000"/>
            <a:ext cx="1905000" cy="1905000"/>
          </a:xfrm>
          <a:prstGeom prst="rect">
            <a:avLst/>
          </a:prstGeom>
          <a:noFill/>
        </p:spPr>
      </p:pic>
      <p:grpSp>
        <p:nvGrpSpPr>
          <p:cNvPr id="14" name="Group 7"/>
          <p:cNvGrpSpPr>
            <a:grpSpLocks/>
          </p:cNvGrpSpPr>
          <p:nvPr/>
        </p:nvGrpSpPr>
        <p:grpSpPr bwMode="auto">
          <a:xfrm>
            <a:off x="5486400" y="212725"/>
            <a:ext cx="3492499" cy="1539875"/>
            <a:chOff x="3606" y="663"/>
            <a:chExt cx="2059" cy="970"/>
          </a:xfrm>
        </p:grpSpPr>
        <p:pic>
          <p:nvPicPr>
            <p:cNvPr id="15" name="Picture 3" descr="globe01"/>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4876" y="757"/>
              <a:ext cx="789" cy="592"/>
            </a:xfrm>
            <a:prstGeom prst="rect">
              <a:avLst/>
            </a:prstGeom>
            <a:noFill/>
            <a:ln w="9525">
              <a:noFill/>
              <a:miter lim="800000"/>
              <a:headEnd/>
              <a:tailEnd/>
            </a:ln>
          </p:spPr>
        </p:pic>
        <p:sp>
          <p:nvSpPr>
            <p:cNvPr id="16" name="Text Box 4"/>
            <p:cNvSpPr txBox="1">
              <a:spLocks noChangeArrowheads="1"/>
            </p:cNvSpPr>
            <p:nvPr/>
          </p:nvSpPr>
          <p:spPr bwMode="auto">
            <a:xfrm>
              <a:off x="3606" y="663"/>
              <a:ext cx="412" cy="970"/>
            </a:xfrm>
            <a:prstGeom prst="rect">
              <a:avLst/>
            </a:prstGeom>
            <a:noFill/>
            <a:ln w="9525">
              <a:noFill/>
              <a:miter lim="800000"/>
              <a:headEnd/>
              <a:tailEnd/>
            </a:ln>
          </p:spPr>
          <p:txBody>
            <a:bodyPr wrap="none">
              <a:spAutoFit/>
            </a:bodyPr>
            <a:lstStyle/>
            <a:p>
              <a:r>
                <a:rPr lang="en-US" sz="9500">
                  <a:solidFill>
                    <a:srgbClr val="0066FF"/>
                  </a:solidFill>
                  <a:latin typeface="Arial Black" pitchFamily="34" charset="0"/>
                </a:rPr>
                <a:t>I</a:t>
              </a:r>
            </a:p>
          </p:txBody>
        </p:sp>
        <p:sp>
          <p:nvSpPr>
            <p:cNvPr id="17" name="Text Box 5"/>
            <p:cNvSpPr txBox="1">
              <a:spLocks noChangeArrowheads="1"/>
            </p:cNvSpPr>
            <p:nvPr/>
          </p:nvSpPr>
          <p:spPr bwMode="auto">
            <a:xfrm>
              <a:off x="4150" y="663"/>
              <a:ext cx="665" cy="970"/>
            </a:xfrm>
            <a:prstGeom prst="rect">
              <a:avLst/>
            </a:prstGeom>
            <a:noFill/>
            <a:ln w="9525">
              <a:noFill/>
              <a:miter lim="800000"/>
              <a:headEnd/>
              <a:tailEnd/>
            </a:ln>
          </p:spPr>
          <p:txBody>
            <a:bodyPr wrap="none">
              <a:spAutoFit/>
            </a:bodyPr>
            <a:lstStyle/>
            <a:p>
              <a:r>
                <a:rPr lang="en-US" sz="9500" dirty="0">
                  <a:solidFill>
                    <a:srgbClr val="0000FF"/>
                  </a:solidFill>
                  <a:latin typeface="Arial Black" pitchFamily="34" charset="0"/>
                </a:rPr>
                <a:t>S</a:t>
              </a:r>
            </a:p>
          </p:txBody>
        </p:sp>
      </p:grpSp>
    </p:spTree>
    <p:extLst>
      <p:ext uri="{BB962C8B-B14F-4D97-AF65-F5344CB8AC3E}">
        <p14:creationId xmlns:p14="http://schemas.microsoft.com/office/powerpoint/2010/main" val="2222344927"/>
      </p:ext>
    </p:extLst>
  </p:cSld>
  <p:clrMapOvr>
    <a:masterClrMapping/>
  </p:clrMapOvr>
  <p:transition advClick="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4" name="مربع نص 3"/>
          <p:cNvSpPr txBox="1"/>
          <p:nvPr/>
        </p:nvSpPr>
        <p:spPr>
          <a:xfrm>
            <a:off x="0" y="533400"/>
            <a:ext cx="9144000" cy="5724644"/>
          </a:xfrm>
          <a:prstGeom prst="rect">
            <a:avLst/>
          </a:prstGeom>
          <a:noFill/>
        </p:spPr>
        <p:txBody>
          <a:bodyPr wrap="square" rtlCol="1">
            <a:spAutoFit/>
          </a:bodyPr>
          <a:lstStyle/>
          <a:p>
            <a:r>
              <a:rPr lang="ar-SA" sz="5400" dirty="0" smtClean="0">
                <a:solidFill>
                  <a:srgbClr val="17375E"/>
                </a:solidFill>
                <a:cs typeface="DecoType Naskh Variants" pitchFamily="2" charset="-78"/>
              </a:rPr>
              <a:t>توقعات المستفيدين من المنتجات</a:t>
            </a:r>
          </a:p>
          <a:p>
            <a:endParaRPr lang="ar-SA" sz="3200" dirty="0" smtClean="0">
              <a:solidFill>
                <a:srgbClr val="17375E"/>
              </a:solidFill>
              <a:cs typeface="DecoType Naskh Variants" pitchFamily="2" charset="-78"/>
            </a:endParaRPr>
          </a:p>
          <a:p>
            <a:pPr>
              <a:buFont typeface="Wingdings" pitchFamily="2" charset="2"/>
              <a:buChar char="v"/>
            </a:pPr>
            <a:r>
              <a:rPr lang="ar-SA" sz="3600" dirty="0" smtClean="0">
                <a:solidFill>
                  <a:srgbClr val="17375E"/>
                </a:solidFill>
                <a:cs typeface="DecoType Naskh Variants" pitchFamily="2" charset="-78"/>
              </a:rPr>
              <a:t>كفاءة  أداء المنتج؛</a:t>
            </a:r>
          </a:p>
          <a:p>
            <a:pPr>
              <a:buFont typeface="Wingdings" pitchFamily="2" charset="2"/>
              <a:buChar char="v"/>
            </a:pPr>
            <a:r>
              <a:rPr lang="ar-SA" sz="3600" dirty="0" smtClean="0">
                <a:solidFill>
                  <a:srgbClr val="17375E"/>
                </a:solidFill>
                <a:cs typeface="DecoType Naskh Variants" pitchFamily="2" charset="-78"/>
              </a:rPr>
              <a:t>مطابقة  المنتج للمواصفات المطلوبة؛</a:t>
            </a:r>
          </a:p>
          <a:p>
            <a:pPr>
              <a:buFont typeface="Wingdings" pitchFamily="2" charset="2"/>
              <a:buChar char="v"/>
            </a:pPr>
            <a:r>
              <a:rPr lang="ar-SA" sz="3600" dirty="0" smtClean="0">
                <a:solidFill>
                  <a:srgbClr val="17375E"/>
                </a:solidFill>
                <a:cs typeface="DecoType Naskh Variants" pitchFamily="2" charset="-78"/>
              </a:rPr>
              <a:t>الاعتماد على المنتج والوثوق </a:t>
            </a:r>
            <a:r>
              <a:rPr lang="ar-SA" sz="3600" dirty="0" err="1" smtClean="0">
                <a:solidFill>
                  <a:srgbClr val="17375E"/>
                </a:solidFill>
                <a:cs typeface="DecoType Naskh Variants" pitchFamily="2" charset="-78"/>
              </a:rPr>
              <a:t>به</a:t>
            </a:r>
            <a:r>
              <a:rPr lang="ar-SA" sz="3600" dirty="0" smtClean="0">
                <a:solidFill>
                  <a:srgbClr val="17375E"/>
                </a:solidFill>
                <a:cs typeface="DecoType Naskh Variants" pitchFamily="2" charset="-78"/>
              </a:rPr>
              <a:t> </a:t>
            </a:r>
            <a:r>
              <a:rPr lang="ar-SA" sz="2400" dirty="0" smtClean="0">
                <a:solidFill>
                  <a:srgbClr val="17375E"/>
                </a:solidFill>
                <a:cs typeface="DecoType Naskh Variants" pitchFamily="2" charset="-78"/>
              </a:rPr>
              <a:t>(الأداء المستمر خلال فترة العمر الافتراضي)</a:t>
            </a:r>
            <a:r>
              <a:rPr lang="ar-SA" sz="5000" dirty="0" smtClean="0">
                <a:solidFill>
                  <a:srgbClr val="17375E"/>
                </a:solidFill>
                <a:cs typeface="DecoType Naskh Variants" pitchFamily="2" charset="-78"/>
              </a:rPr>
              <a:t>؛</a:t>
            </a:r>
          </a:p>
          <a:p>
            <a:pPr>
              <a:buFont typeface="Wingdings" pitchFamily="2" charset="2"/>
              <a:buChar char="v"/>
            </a:pPr>
            <a:r>
              <a:rPr lang="ar-SA" sz="3600" dirty="0" smtClean="0">
                <a:solidFill>
                  <a:srgbClr val="17375E"/>
                </a:solidFill>
                <a:cs typeface="DecoType Naskh Variants" pitchFamily="2" charset="-78"/>
              </a:rPr>
              <a:t>قابلية تحمل المنتج </a:t>
            </a:r>
            <a:r>
              <a:rPr lang="ar-SA" sz="2400" dirty="0" smtClean="0">
                <a:solidFill>
                  <a:srgbClr val="17375E"/>
                </a:solidFill>
                <a:cs typeface="DecoType Naskh Variants" pitchFamily="2" charset="-78"/>
              </a:rPr>
              <a:t>(تحمل ضغط العمل بالمنتج) </a:t>
            </a:r>
            <a:r>
              <a:rPr lang="ar-SA" sz="5000" dirty="0" smtClean="0">
                <a:solidFill>
                  <a:srgbClr val="17375E"/>
                </a:solidFill>
                <a:cs typeface="DecoType Naskh Variants" pitchFamily="2" charset="-78"/>
              </a:rPr>
              <a:t>؛</a:t>
            </a:r>
          </a:p>
          <a:p>
            <a:pPr>
              <a:buFont typeface="Wingdings" pitchFamily="2" charset="2"/>
              <a:buChar char="v"/>
            </a:pPr>
            <a:r>
              <a:rPr lang="ar-SA" sz="3600" dirty="0" smtClean="0">
                <a:solidFill>
                  <a:srgbClr val="17375E"/>
                </a:solidFill>
                <a:cs typeface="DecoType Naskh Variants" pitchFamily="2" charset="-78"/>
              </a:rPr>
              <a:t>سهولة الصيانة؛</a:t>
            </a:r>
          </a:p>
          <a:p>
            <a:pPr>
              <a:buFont typeface="Wingdings" pitchFamily="2" charset="2"/>
              <a:buChar char="v"/>
            </a:pPr>
            <a:r>
              <a:rPr lang="ar-SA" sz="3600" dirty="0" smtClean="0">
                <a:solidFill>
                  <a:srgbClr val="17375E"/>
                </a:solidFill>
                <a:cs typeface="DecoType Naskh Variants" pitchFamily="2" charset="-78"/>
              </a:rPr>
              <a:t>الجمالية (</a:t>
            </a:r>
            <a:r>
              <a:rPr lang="ar-SA" sz="2400" dirty="0">
                <a:solidFill>
                  <a:srgbClr val="17375E"/>
                </a:solidFill>
                <a:cs typeface="DecoType Naskh Variants" pitchFamily="2" charset="-78"/>
              </a:rPr>
              <a:t>شكلاً، صوتاً، طعماً، رائحة</a:t>
            </a:r>
            <a:r>
              <a:rPr lang="ar-SA" sz="3600" dirty="0" smtClean="0">
                <a:solidFill>
                  <a:srgbClr val="17375E"/>
                </a:solidFill>
                <a:cs typeface="DecoType Naskh Variants" pitchFamily="2" charset="-78"/>
              </a:rPr>
              <a:t>)؛</a:t>
            </a:r>
          </a:p>
          <a:p>
            <a:pPr>
              <a:buFont typeface="Wingdings" pitchFamily="2" charset="2"/>
              <a:buChar char="v"/>
            </a:pPr>
            <a:r>
              <a:rPr lang="ar-SA" sz="3600" dirty="0" smtClean="0">
                <a:solidFill>
                  <a:srgbClr val="17375E"/>
                </a:solidFill>
                <a:cs typeface="DecoType Naskh Variants" pitchFamily="2" charset="-78"/>
              </a:rPr>
              <a:t>الخصائص والصفات المميّزة للمنتج؛</a:t>
            </a:r>
            <a:endParaRPr lang="ar-SA" sz="5000" dirty="0" smtClean="0">
              <a:solidFill>
                <a:srgbClr val="17375E"/>
              </a:solidFill>
              <a:cs typeface="DecoType Naskh Variants" pitchFamily="2" charset="-78"/>
            </a:endParaRPr>
          </a:p>
        </p:txBody>
      </p:sp>
      <p:pic>
        <p:nvPicPr>
          <p:cNvPr id="5"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4953000"/>
            <a:ext cx="1905000" cy="1905000"/>
          </a:xfrm>
          <a:prstGeom prst="rect">
            <a:avLst/>
          </a:prstGeom>
          <a:noFill/>
        </p:spPr>
      </p:pic>
    </p:spTree>
  </p:cSld>
  <p:clrMapOvr>
    <a:masterClrMapping/>
  </p:clrMapOvr>
  <p:transition advClick="0"/>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مستطيل 10"/>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endParaRPr lang="en-US" b="1" dirty="0" smtClean="0"/>
          </a:p>
        </p:txBody>
      </p:sp>
      <p:sp>
        <p:nvSpPr>
          <p:cNvPr id="12295" name="Text Box 7"/>
          <p:cNvSpPr txBox="1">
            <a:spLocks noChangeArrowheads="1"/>
          </p:cNvSpPr>
          <p:nvPr/>
        </p:nvSpPr>
        <p:spPr bwMode="auto">
          <a:xfrm>
            <a:off x="5611162" y="1500174"/>
            <a:ext cx="3094117" cy="830997"/>
          </a:xfrm>
          <a:prstGeom prst="rect">
            <a:avLst/>
          </a:prstGeom>
          <a:noFill/>
          <a:ln w="9525" algn="ctr">
            <a:noFill/>
            <a:miter lim="800000"/>
            <a:headEnd/>
            <a:tailEnd/>
          </a:ln>
          <a:effectLst/>
        </p:spPr>
        <p:txBody>
          <a:bodyPr wrap="none">
            <a:spAutoFit/>
          </a:bodyPr>
          <a:lstStyle/>
          <a:p>
            <a:pPr>
              <a:defRPr/>
            </a:pPr>
            <a:r>
              <a:rPr lang="ar-SA" sz="4800" u="sng" dirty="0" smtClean="0">
                <a:solidFill>
                  <a:srgbClr val="8E0000"/>
                </a:solidFill>
                <a:cs typeface="DecoType Naskh Variants" pitchFamily="2" charset="-78"/>
              </a:rPr>
              <a:t>الإصدار </a:t>
            </a:r>
            <a:r>
              <a:rPr lang="en-US" sz="4800" u="sng" dirty="0" smtClean="0">
                <a:solidFill>
                  <a:srgbClr val="8E0000"/>
                </a:solidFill>
                <a:cs typeface="DecoType Naskh Variants" pitchFamily="2" charset="-78"/>
              </a:rPr>
              <a:t>2000</a:t>
            </a:r>
            <a:endParaRPr lang="en-US" sz="4800" u="sng" dirty="0">
              <a:solidFill>
                <a:srgbClr val="8E0000"/>
              </a:solidFill>
              <a:cs typeface="DecoType Naskh Variants" pitchFamily="2" charset="-78"/>
            </a:endParaRPr>
          </a:p>
        </p:txBody>
      </p:sp>
      <p:sp>
        <p:nvSpPr>
          <p:cNvPr id="7173" name="Text Box 8"/>
          <p:cNvSpPr txBox="1">
            <a:spLocks noChangeArrowheads="1"/>
          </p:cNvSpPr>
          <p:nvPr/>
        </p:nvSpPr>
        <p:spPr bwMode="auto">
          <a:xfrm>
            <a:off x="819939" y="1066800"/>
            <a:ext cx="3610284" cy="923330"/>
          </a:xfrm>
          <a:prstGeom prst="rect">
            <a:avLst/>
          </a:prstGeom>
          <a:noFill/>
          <a:ln w="9525" algn="ctr">
            <a:noFill/>
            <a:miter lim="800000"/>
            <a:headEnd/>
            <a:tailEnd/>
          </a:ln>
        </p:spPr>
        <p:txBody>
          <a:bodyPr wrap="none">
            <a:spAutoFit/>
          </a:bodyPr>
          <a:lstStyle/>
          <a:p>
            <a:r>
              <a:rPr lang="en-US" sz="5400" u="sng" dirty="0" smtClean="0">
                <a:solidFill>
                  <a:srgbClr val="17375E"/>
                </a:solidFill>
                <a:latin typeface="Gabriola" pitchFamily="82" charset="0"/>
              </a:rPr>
              <a:t>9001 : 2000</a:t>
            </a:r>
            <a:r>
              <a:rPr lang="ar-SA" sz="5400" u="sng" dirty="0" smtClean="0">
                <a:solidFill>
                  <a:srgbClr val="17375E"/>
                </a:solidFill>
                <a:latin typeface="Gabriola" pitchFamily="82" charset="0"/>
              </a:rPr>
              <a:t> </a:t>
            </a:r>
            <a:r>
              <a:rPr lang="en-US" sz="5400" u="sng" dirty="0">
                <a:solidFill>
                  <a:srgbClr val="17375E"/>
                </a:solidFill>
                <a:latin typeface="Gabriola" pitchFamily="82" charset="0"/>
              </a:rPr>
              <a:t>ISO</a:t>
            </a:r>
            <a:r>
              <a:rPr lang="ar-SA" sz="4400" u="sng" dirty="0">
                <a:solidFill>
                  <a:schemeClr val="tx2">
                    <a:lumMod val="75000"/>
                  </a:schemeClr>
                </a:solidFill>
                <a:cs typeface="DecoType Naskh Variants" pitchFamily="2" charset="-78"/>
              </a:rPr>
              <a:t> </a:t>
            </a:r>
            <a:endParaRPr lang="en-US" sz="4400" u="sng" dirty="0">
              <a:solidFill>
                <a:schemeClr val="tx2">
                  <a:lumMod val="75000"/>
                </a:schemeClr>
              </a:solidFill>
              <a:cs typeface="DecoType Naskh Variants" pitchFamily="2" charset="-78"/>
            </a:endParaRPr>
          </a:p>
        </p:txBody>
      </p:sp>
      <p:sp>
        <p:nvSpPr>
          <p:cNvPr id="7174" name="Text Box 9"/>
          <p:cNvSpPr txBox="1">
            <a:spLocks noChangeArrowheads="1"/>
          </p:cNvSpPr>
          <p:nvPr/>
        </p:nvSpPr>
        <p:spPr bwMode="auto">
          <a:xfrm>
            <a:off x="0" y="2477998"/>
            <a:ext cx="9144000" cy="3108543"/>
          </a:xfrm>
          <a:prstGeom prst="rect">
            <a:avLst/>
          </a:prstGeom>
          <a:noFill/>
          <a:ln w="9525">
            <a:noFill/>
            <a:miter lim="800000"/>
            <a:headEnd/>
            <a:tailEnd/>
          </a:ln>
        </p:spPr>
        <p:txBody>
          <a:bodyPr wrap="square">
            <a:spAutoFit/>
          </a:bodyPr>
          <a:lstStyle/>
          <a:p>
            <a:pPr algn="ctr"/>
            <a:r>
              <a:rPr lang="ar-SA" sz="2800" dirty="0">
                <a:solidFill>
                  <a:schemeClr val="tx2">
                    <a:lumMod val="75000"/>
                  </a:schemeClr>
                </a:solidFill>
                <a:cs typeface="DecoType Naskh Variants" pitchFamily="2" charset="-78"/>
              </a:rPr>
              <a:t>يجمع بين المعايير الثلاثة </a:t>
            </a:r>
            <a:r>
              <a:rPr lang="en-US" sz="2800" dirty="0" smtClean="0">
                <a:solidFill>
                  <a:schemeClr val="tx2">
                    <a:lumMod val="75000"/>
                  </a:schemeClr>
                </a:solidFill>
                <a:cs typeface="DecoType Naskh Variants" pitchFamily="2" charset="-78"/>
              </a:rPr>
              <a:t>9001</a:t>
            </a:r>
            <a:r>
              <a:rPr lang="ar-SA" sz="2800" dirty="0" smtClean="0">
                <a:solidFill>
                  <a:schemeClr val="tx2">
                    <a:lumMod val="75000"/>
                  </a:schemeClr>
                </a:solidFill>
                <a:cs typeface="DecoType Naskh Variants" pitchFamily="2" charset="-78"/>
              </a:rPr>
              <a:t> و </a:t>
            </a:r>
            <a:r>
              <a:rPr lang="en-US" sz="2800" dirty="0" smtClean="0">
                <a:solidFill>
                  <a:schemeClr val="tx2">
                    <a:lumMod val="75000"/>
                  </a:schemeClr>
                </a:solidFill>
                <a:cs typeface="DecoType Naskh Variants" pitchFamily="2" charset="-78"/>
              </a:rPr>
              <a:t>9002</a:t>
            </a:r>
            <a:r>
              <a:rPr lang="ar-SA" sz="2800" dirty="0" smtClean="0">
                <a:solidFill>
                  <a:schemeClr val="tx2">
                    <a:lumMod val="75000"/>
                  </a:schemeClr>
                </a:solidFill>
                <a:cs typeface="DecoType Naskh Variants" pitchFamily="2" charset="-78"/>
              </a:rPr>
              <a:t> </a:t>
            </a:r>
            <a:r>
              <a:rPr lang="ar-SA" sz="2800" dirty="0">
                <a:solidFill>
                  <a:schemeClr val="tx2">
                    <a:lumMod val="75000"/>
                  </a:schemeClr>
                </a:solidFill>
                <a:cs typeface="DecoType Naskh Variants" pitchFamily="2" charset="-78"/>
              </a:rPr>
              <a:t>و </a:t>
            </a:r>
            <a:r>
              <a:rPr lang="en-US" sz="2800" dirty="0">
                <a:solidFill>
                  <a:schemeClr val="tx2">
                    <a:lumMod val="75000"/>
                  </a:schemeClr>
                </a:solidFill>
                <a:cs typeface="DecoType Naskh Variants" pitchFamily="2" charset="-78"/>
              </a:rPr>
              <a:t>9003</a:t>
            </a:r>
            <a:r>
              <a:rPr lang="ar-SA" sz="2800" dirty="0">
                <a:solidFill>
                  <a:schemeClr val="tx2">
                    <a:lumMod val="75000"/>
                  </a:schemeClr>
                </a:solidFill>
                <a:cs typeface="DecoType Naskh Variants" pitchFamily="2" charset="-78"/>
              </a:rPr>
              <a:t> </a:t>
            </a:r>
          </a:p>
          <a:p>
            <a:pPr algn="ctr"/>
            <a:r>
              <a:rPr lang="ar-SA" sz="2800" dirty="0">
                <a:solidFill>
                  <a:schemeClr val="tx2">
                    <a:lumMod val="75000"/>
                  </a:schemeClr>
                </a:solidFill>
                <a:cs typeface="DecoType Naskh Variants" pitchFamily="2" charset="-78"/>
              </a:rPr>
              <a:t>في وحدة واحدة هي </a:t>
            </a:r>
            <a:r>
              <a:rPr lang="en-US" sz="2800" dirty="0">
                <a:solidFill>
                  <a:schemeClr val="tx2">
                    <a:lumMod val="75000"/>
                  </a:schemeClr>
                </a:solidFill>
                <a:cs typeface="DecoType Naskh Variants" pitchFamily="2" charset="-78"/>
              </a:rPr>
              <a:t>9001</a:t>
            </a:r>
            <a:r>
              <a:rPr lang="ar-SA" sz="2800" dirty="0">
                <a:solidFill>
                  <a:schemeClr val="tx2">
                    <a:lumMod val="75000"/>
                  </a:schemeClr>
                </a:solidFill>
                <a:cs typeface="DecoType Naskh Variants" pitchFamily="2" charset="-78"/>
              </a:rPr>
              <a:t>.</a:t>
            </a:r>
          </a:p>
          <a:p>
            <a:pPr algn="ctr"/>
            <a:r>
              <a:rPr lang="ar-SA" sz="2800" dirty="0">
                <a:solidFill>
                  <a:schemeClr val="tx2">
                    <a:lumMod val="75000"/>
                  </a:schemeClr>
                </a:solidFill>
                <a:cs typeface="DecoType Naskh Variants" pitchFamily="2" charset="-78"/>
              </a:rPr>
              <a:t>الإصدار </a:t>
            </a:r>
            <a:r>
              <a:rPr lang="en-US" sz="2800" dirty="0">
                <a:solidFill>
                  <a:schemeClr val="tx2">
                    <a:lumMod val="75000"/>
                  </a:schemeClr>
                </a:solidFill>
                <a:cs typeface="DecoType Naskh Variants" pitchFamily="2" charset="-78"/>
              </a:rPr>
              <a:t>2000</a:t>
            </a:r>
            <a:r>
              <a:rPr lang="ar-SA" sz="2800" dirty="0">
                <a:solidFill>
                  <a:schemeClr val="tx2">
                    <a:lumMod val="75000"/>
                  </a:schemeClr>
                </a:solidFill>
                <a:cs typeface="DecoType Naskh Variants" pitchFamily="2" charset="-78"/>
              </a:rPr>
              <a:t> يسعى إلى إجراء تغيير جذري في التفكير الواقعي من خلال توضيح مفهوم</a:t>
            </a:r>
          </a:p>
          <a:p>
            <a:pPr algn="ctr"/>
            <a:endParaRPr lang="ar-SA" sz="2400" b="1" dirty="0">
              <a:solidFill>
                <a:schemeClr val="tx2">
                  <a:lumMod val="75000"/>
                </a:schemeClr>
              </a:solidFill>
            </a:endParaRPr>
          </a:p>
          <a:p>
            <a:pPr algn="ctr"/>
            <a:r>
              <a:rPr lang="ar-SA" sz="8800" dirty="0" smtClean="0">
                <a:solidFill>
                  <a:schemeClr val="tx2">
                    <a:lumMod val="75000"/>
                  </a:schemeClr>
                </a:solidFill>
                <a:cs typeface="DecoType Naskh Variants" pitchFamily="2" charset="-78"/>
              </a:rPr>
              <a:t>منهج العملية </a:t>
            </a:r>
            <a:endParaRPr lang="ar-SA" sz="8800" dirty="0">
              <a:solidFill>
                <a:schemeClr val="tx2">
                  <a:lumMod val="75000"/>
                </a:schemeClr>
              </a:solidFill>
              <a:cs typeface="DecoType Naskh Variants" pitchFamily="2" charset="-78"/>
            </a:endParaRPr>
          </a:p>
        </p:txBody>
      </p:sp>
      <p:sp>
        <p:nvSpPr>
          <p:cNvPr id="14" name="مربع نص 13"/>
          <p:cNvSpPr txBox="1"/>
          <p:nvPr/>
        </p:nvSpPr>
        <p:spPr>
          <a:xfrm>
            <a:off x="5692414" y="6273225"/>
            <a:ext cx="3451586" cy="584775"/>
          </a:xfrm>
          <a:prstGeom prst="rect">
            <a:avLst/>
          </a:prstGeom>
          <a:noFill/>
        </p:spPr>
        <p:txBody>
          <a:bodyPr wrap="none" rtlCol="1">
            <a:spAutoFit/>
          </a:bodyPr>
          <a:lstStyle/>
          <a:p>
            <a:r>
              <a:rPr lang="ar-SA" sz="3200" dirty="0" smtClean="0">
                <a:solidFill>
                  <a:srgbClr val="4C216D"/>
                </a:solidFill>
                <a:cs typeface="DecoType Naskh Variants" pitchFamily="2" charset="-78"/>
              </a:rPr>
              <a:t>الدكتور هشام عادل </a:t>
            </a:r>
            <a:r>
              <a:rPr lang="ar-SA" sz="3200" dirty="0" err="1" smtClean="0">
                <a:solidFill>
                  <a:srgbClr val="4C216D"/>
                </a:solidFill>
                <a:cs typeface="DecoType Naskh Variants" pitchFamily="2" charset="-78"/>
              </a:rPr>
              <a:t>عبهري</a:t>
            </a:r>
            <a:endParaRPr lang="ar-SA" sz="3200" dirty="0" smtClean="0">
              <a:solidFill>
                <a:srgbClr val="4C216D"/>
              </a:solidFill>
              <a:cs typeface="DecoType Naskh Variants" pitchFamily="2" charset="-78"/>
            </a:endParaRPr>
          </a:p>
        </p:txBody>
      </p:sp>
      <p:pic>
        <p:nvPicPr>
          <p:cNvPr id="12"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4953000"/>
            <a:ext cx="1905000" cy="1905000"/>
          </a:xfrm>
          <a:prstGeom prst="rect">
            <a:avLst/>
          </a:prstGeom>
          <a:noFill/>
        </p:spPr>
      </p:pic>
      <p:grpSp>
        <p:nvGrpSpPr>
          <p:cNvPr id="13" name="Group 7"/>
          <p:cNvGrpSpPr>
            <a:grpSpLocks/>
          </p:cNvGrpSpPr>
          <p:nvPr/>
        </p:nvGrpSpPr>
        <p:grpSpPr bwMode="auto">
          <a:xfrm>
            <a:off x="5486400" y="212725"/>
            <a:ext cx="3492499" cy="1539875"/>
            <a:chOff x="3606" y="663"/>
            <a:chExt cx="2059" cy="970"/>
          </a:xfrm>
        </p:grpSpPr>
        <p:pic>
          <p:nvPicPr>
            <p:cNvPr id="15" name="Picture 3" descr="globe01"/>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4876" y="757"/>
              <a:ext cx="789" cy="592"/>
            </a:xfrm>
            <a:prstGeom prst="rect">
              <a:avLst/>
            </a:prstGeom>
            <a:noFill/>
            <a:ln w="9525">
              <a:noFill/>
              <a:miter lim="800000"/>
              <a:headEnd/>
              <a:tailEnd/>
            </a:ln>
          </p:spPr>
        </p:pic>
        <p:sp>
          <p:nvSpPr>
            <p:cNvPr id="16" name="Text Box 4"/>
            <p:cNvSpPr txBox="1">
              <a:spLocks noChangeArrowheads="1"/>
            </p:cNvSpPr>
            <p:nvPr/>
          </p:nvSpPr>
          <p:spPr bwMode="auto">
            <a:xfrm>
              <a:off x="3606" y="663"/>
              <a:ext cx="412" cy="970"/>
            </a:xfrm>
            <a:prstGeom prst="rect">
              <a:avLst/>
            </a:prstGeom>
            <a:noFill/>
            <a:ln w="9525">
              <a:noFill/>
              <a:miter lim="800000"/>
              <a:headEnd/>
              <a:tailEnd/>
            </a:ln>
          </p:spPr>
          <p:txBody>
            <a:bodyPr wrap="none">
              <a:spAutoFit/>
            </a:bodyPr>
            <a:lstStyle/>
            <a:p>
              <a:r>
                <a:rPr lang="en-US" sz="9500">
                  <a:solidFill>
                    <a:srgbClr val="0066FF"/>
                  </a:solidFill>
                  <a:latin typeface="Arial Black" pitchFamily="34" charset="0"/>
                </a:rPr>
                <a:t>I</a:t>
              </a:r>
            </a:p>
          </p:txBody>
        </p:sp>
        <p:sp>
          <p:nvSpPr>
            <p:cNvPr id="17" name="Text Box 5"/>
            <p:cNvSpPr txBox="1">
              <a:spLocks noChangeArrowheads="1"/>
            </p:cNvSpPr>
            <p:nvPr/>
          </p:nvSpPr>
          <p:spPr bwMode="auto">
            <a:xfrm>
              <a:off x="4150" y="663"/>
              <a:ext cx="665" cy="970"/>
            </a:xfrm>
            <a:prstGeom prst="rect">
              <a:avLst/>
            </a:prstGeom>
            <a:noFill/>
            <a:ln w="9525">
              <a:noFill/>
              <a:miter lim="800000"/>
              <a:headEnd/>
              <a:tailEnd/>
            </a:ln>
          </p:spPr>
          <p:txBody>
            <a:bodyPr wrap="none">
              <a:spAutoFit/>
            </a:bodyPr>
            <a:lstStyle/>
            <a:p>
              <a:r>
                <a:rPr lang="en-US" sz="9500" dirty="0">
                  <a:solidFill>
                    <a:srgbClr val="0000FF"/>
                  </a:solidFill>
                  <a:latin typeface="Arial Black" pitchFamily="34" charset="0"/>
                </a:rPr>
                <a:t>S</a:t>
              </a:r>
            </a:p>
          </p:txBody>
        </p:sp>
      </p:grpSp>
    </p:spTree>
    <p:extLst>
      <p:ext uri="{BB962C8B-B14F-4D97-AF65-F5344CB8AC3E}">
        <p14:creationId xmlns:p14="http://schemas.microsoft.com/office/powerpoint/2010/main" val="3771337400"/>
      </p:ext>
    </p:extLst>
  </p:cSld>
  <p:clrMapOvr>
    <a:masterClrMapping/>
  </p:clrMapOvr>
  <p:transition advClick="0"/>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مستطيل 10"/>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endParaRPr lang="en-US" b="1" dirty="0" smtClean="0"/>
          </a:p>
        </p:txBody>
      </p:sp>
      <p:sp>
        <p:nvSpPr>
          <p:cNvPr id="7" name="مربع نص 6"/>
          <p:cNvSpPr txBox="1"/>
          <p:nvPr/>
        </p:nvSpPr>
        <p:spPr>
          <a:xfrm>
            <a:off x="0" y="1357298"/>
            <a:ext cx="9144000" cy="1569660"/>
          </a:xfrm>
          <a:prstGeom prst="rect">
            <a:avLst/>
          </a:prstGeom>
          <a:noFill/>
        </p:spPr>
        <p:txBody>
          <a:bodyPr wrap="square" rtlCol="1">
            <a:spAutoFit/>
          </a:bodyPr>
          <a:lstStyle/>
          <a:p>
            <a:pPr algn="ctr"/>
            <a:r>
              <a:rPr lang="ar-SA" sz="9600" dirty="0" smtClean="0">
                <a:solidFill>
                  <a:schemeClr val="tx2">
                    <a:lumMod val="75000"/>
                  </a:schemeClr>
                </a:solidFill>
                <a:cs typeface="DecoType Naskh Variants" pitchFamily="2" charset="-78"/>
              </a:rPr>
              <a:t>العملية</a:t>
            </a:r>
            <a:endParaRPr lang="ar-SA" sz="7200" dirty="0" smtClean="0">
              <a:solidFill>
                <a:schemeClr val="tx2">
                  <a:lumMod val="75000"/>
                </a:schemeClr>
              </a:solidFill>
              <a:cs typeface="DecoType Naskh Variants" pitchFamily="2" charset="-78"/>
            </a:endParaRPr>
          </a:p>
        </p:txBody>
      </p:sp>
      <p:sp>
        <p:nvSpPr>
          <p:cNvPr id="8" name="مربع نص 7"/>
          <p:cNvSpPr txBox="1"/>
          <p:nvPr/>
        </p:nvSpPr>
        <p:spPr>
          <a:xfrm>
            <a:off x="596580" y="2643182"/>
            <a:ext cx="8409673" cy="1754326"/>
          </a:xfrm>
          <a:prstGeom prst="rect">
            <a:avLst/>
          </a:prstGeom>
          <a:noFill/>
        </p:spPr>
        <p:txBody>
          <a:bodyPr wrap="none" rtlCol="1">
            <a:spAutoFit/>
          </a:bodyPr>
          <a:lstStyle/>
          <a:p>
            <a:r>
              <a:rPr lang="ar-SA" sz="3600" dirty="0" smtClean="0">
                <a:solidFill>
                  <a:schemeClr val="tx2">
                    <a:lumMod val="75000"/>
                  </a:schemeClr>
                </a:solidFill>
                <a:cs typeface="DecoType Naskh Variants" pitchFamily="2" charset="-78"/>
              </a:rPr>
              <a:t>العملية هي مجموعة من الأنشطة التي تستخدم موارد وتكون إدارة هذه</a:t>
            </a:r>
          </a:p>
          <a:p>
            <a:r>
              <a:rPr lang="ar-SA" sz="3600" dirty="0" smtClean="0">
                <a:solidFill>
                  <a:schemeClr val="tx2">
                    <a:lumMod val="75000"/>
                  </a:schemeClr>
                </a:solidFill>
                <a:cs typeface="DecoType Naskh Variants" pitchFamily="2" charset="-78"/>
              </a:rPr>
              <a:t> الأنشطة بأسلوب يسمح تحويل  </a:t>
            </a:r>
            <a:r>
              <a:rPr lang="ar-SA" sz="3600" dirty="0" err="1" smtClean="0">
                <a:solidFill>
                  <a:schemeClr val="tx2">
                    <a:lumMod val="75000"/>
                  </a:schemeClr>
                </a:solidFill>
                <a:cs typeface="DecoType Naskh Variants" pitchFamily="2" charset="-78"/>
              </a:rPr>
              <a:t>المدخلات</a:t>
            </a:r>
            <a:r>
              <a:rPr lang="ar-SA" sz="3600" dirty="0" smtClean="0">
                <a:solidFill>
                  <a:schemeClr val="tx2">
                    <a:lumMod val="75000"/>
                  </a:schemeClr>
                </a:solidFill>
                <a:cs typeface="DecoType Naskh Variants" pitchFamily="2" charset="-78"/>
              </a:rPr>
              <a:t>  إلى مخرجات.</a:t>
            </a:r>
          </a:p>
          <a:p>
            <a:r>
              <a:rPr lang="ar-SA" sz="3600" dirty="0" smtClean="0">
                <a:solidFill>
                  <a:schemeClr val="tx2">
                    <a:lumMod val="75000"/>
                  </a:schemeClr>
                </a:solidFill>
                <a:cs typeface="DecoType Naskh Variants" pitchFamily="2" charset="-78"/>
              </a:rPr>
              <a:t>ومن الممكن أن يكون مخرج عملية ما مدخلاً لعملية تالية.</a:t>
            </a:r>
          </a:p>
        </p:txBody>
      </p:sp>
      <p:sp>
        <p:nvSpPr>
          <p:cNvPr id="9" name="مربع نص 8"/>
          <p:cNvSpPr txBox="1"/>
          <p:nvPr/>
        </p:nvSpPr>
        <p:spPr>
          <a:xfrm>
            <a:off x="428596" y="4643446"/>
            <a:ext cx="8591735" cy="646331"/>
          </a:xfrm>
          <a:prstGeom prst="rect">
            <a:avLst/>
          </a:prstGeom>
          <a:noFill/>
        </p:spPr>
        <p:txBody>
          <a:bodyPr wrap="square" rtlCol="1">
            <a:spAutoFit/>
          </a:bodyPr>
          <a:lstStyle/>
          <a:p>
            <a:pPr algn="ctr"/>
            <a:r>
              <a:rPr lang="ar-SA" sz="3600" dirty="0" smtClean="0">
                <a:solidFill>
                  <a:schemeClr val="tx2">
                    <a:lumMod val="75000"/>
                  </a:schemeClr>
                </a:solidFill>
                <a:cs typeface="DecoType Naskh Variants" pitchFamily="2" charset="-78"/>
              </a:rPr>
              <a:t>إن ضمان فاعلية أداء المنشآت من خلال تحديد وإدارة  العمليات</a:t>
            </a:r>
          </a:p>
        </p:txBody>
      </p:sp>
      <p:sp>
        <p:nvSpPr>
          <p:cNvPr id="19" name="مربع نص 18"/>
          <p:cNvSpPr txBox="1"/>
          <p:nvPr/>
        </p:nvSpPr>
        <p:spPr>
          <a:xfrm>
            <a:off x="5692414" y="6273225"/>
            <a:ext cx="3451586" cy="584775"/>
          </a:xfrm>
          <a:prstGeom prst="rect">
            <a:avLst/>
          </a:prstGeom>
          <a:noFill/>
        </p:spPr>
        <p:txBody>
          <a:bodyPr wrap="none" rtlCol="1">
            <a:spAutoFit/>
          </a:bodyPr>
          <a:lstStyle/>
          <a:p>
            <a:r>
              <a:rPr lang="ar-SA" sz="3200" dirty="0" smtClean="0">
                <a:solidFill>
                  <a:srgbClr val="4C216D"/>
                </a:solidFill>
                <a:cs typeface="DecoType Naskh Variants" pitchFamily="2" charset="-78"/>
              </a:rPr>
              <a:t>الدكتور هشام عادل </a:t>
            </a:r>
            <a:r>
              <a:rPr lang="ar-SA" sz="3200" dirty="0" err="1" smtClean="0">
                <a:solidFill>
                  <a:srgbClr val="4C216D"/>
                </a:solidFill>
                <a:cs typeface="DecoType Naskh Variants" pitchFamily="2" charset="-78"/>
              </a:rPr>
              <a:t>عبهري</a:t>
            </a:r>
            <a:endParaRPr lang="ar-SA" sz="3200" dirty="0" smtClean="0">
              <a:solidFill>
                <a:srgbClr val="4C216D"/>
              </a:solidFill>
              <a:cs typeface="DecoType Naskh Variants" pitchFamily="2" charset="-78"/>
            </a:endParaRPr>
          </a:p>
        </p:txBody>
      </p:sp>
      <p:pic>
        <p:nvPicPr>
          <p:cNvPr id="12"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4953000"/>
            <a:ext cx="1905000" cy="1905000"/>
          </a:xfrm>
          <a:prstGeom prst="rect">
            <a:avLst/>
          </a:prstGeom>
          <a:noFill/>
        </p:spPr>
      </p:pic>
      <p:grpSp>
        <p:nvGrpSpPr>
          <p:cNvPr id="13" name="Group 7"/>
          <p:cNvGrpSpPr>
            <a:grpSpLocks/>
          </p:cNvGrpSpPr>
          <p:nvPr/>
        </p:nvGrpSpPr>
        <p:grpSpPr bwMode="auto">
          <a:xfrm>
            <a:off x="5486400" y="212725"/>
            <a:ext cx="3492499" cy="1539875"/>
            <a:chOff x="3606" y="663"/>
            <a:chExt cx="2059" cy="970"/>
          </a:xfrm>
        </p:grpSpPr>
        <p:pic>
          <p:nvPicPr>
            <p:cNvPr id="14" name="Picture 3" descr="globe01"/>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4876" y="757"/>
              <a:ext cx="789" cy="592"/>
            </a:xfrm>
            <a:prstGeom prst="rect">
              <a:avLst/>
            </a:prstGeom>
            <a:noFill/>
            <a:ln w="9525">
              <a:noFill/>
              <a:miter lim="800000"/>
              <a:headEnd/>
              <a:tailEnd/>
            </a:ln>
          </p:spPr>
        </p:pic>
        <p:sp>
          <p:nvSpPr>
            <p:cNvPr id="15" name="Text Box 4"/>
            <p:cNvSpPr txBox="1">
              <a:spLocks noChangeArrowheads="1"/>
            </p:cNvSpPr>
            <p:nvPr/>
          </p:nvSpPr>
          <p:spPr bwMode="auto">
            <a:xfrm>
              <a:off x="3606" y="663"/>
              <a:ext cx="412" cy="970"/>
            </a:xfrm>
            <a:prstGeom prst="rect">
              <a:avLst/>
            </a:prstGeom>
            <a:noFill/>
            <a:ln w="9525">
              <a:noFill/>
              <a:miter lim="800000"/>
              <a:headEnd/>
              <a:tailEnd/>
            </a:ln>
          </p:spPr>
          <p:txBody>
            <a:bodyPr wrap="none">
              <a:spAutoFit/>
            </a:bodyPr>
            <a:lstStyle/>
            <a:p>
              <a:r>
                <a:rPr lang="en-US" sz="9500">
                  <a:solidFill>
                    <a:srgbClr val="0066FF"/>
                  </a:solidFill>
                  <a:latin typeface="Arial Black" pitchFamily="34" charset="0"/>
                </a:rPr>
                <a:t>I</a:t>
              </a:r>
            </a:p>
          </p:txBody>
        </p:sp>
        <p:sp>
          <p:nvSpPr>
            <p:cNvPr id="20" name="Text Box 5"/>
            <p:cNvSpPr txBox="1">
              <a:spLocks noChangeArrowheads="1"/>
            </p:cNvSpPr>
            <p:nvPr/>
          </p:nvSpPr>
          <p:spPr bwMode="auto">
            <a:xfrm>
              <a:off x="4150" y="663"/>
              <a:ext cx="665" cy="970"/>
            </a:xfrm>
            <a:prstGeom prst="rect">
              <a:avLst/>
            </a:prstGeom>
            <a:noFill/>
            <a:ln w="9525">
              <a:noFill/>
              <a:miter lim="800000"/>
              <a:headEnd/>
              <a:tailEnd/>
            </a:ln>
          </p:spPr>
          <p:txBody>
            <a:bodyPr wrap="none">
              <a:spAutoFit/>
            </a:bodyPr>
            <a:lstStyle/>
            <a:p>
              <a:r>
                <a:rPr lang="en-US" sz="9500" dirty="0">
                  <a:solidFill>
                    <a:srgbClr val="0000FF"/>
                  </a:solidFill>
                  <a:latin typeface="Arial Black" pitchFamily="34" charset="0"/>
                </a:rPr>
                <a:t>S</a:t>
              </a:r>
            </a:p>
          </p:txBody>
        </p:sp>
      </p:grpSp>
    </p:spTree>
    <p:extLst>
      <p:ext uri="{BB962C8B-B14F-4D97-AF65-F5344CB8AC3E}">
        <p14:creationId xmlns:p14="http://schemas.microsoft.com/office/powerpoint/2010/main" val="1720193279"/>
      </p:ext>
    </p:extLst>
  </p:cSld>
  <p:clrMapOvr>
    <a:masterClrMapping/>
  </p:clrMapOvr>
  <p:transition advClick="0"/>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مستطيل 10"/>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endParaRPr lang="en-US" b="1" dirty="0" smtClean="0"/>
          </a:p>
        </p:txBody>
      </p:sp>
      <p:sp>
        <p:nvSpPr>
          <p:cNvPr id="12299" name="Text Box 11"/>
          <p:cNvSpPr txBox="1">
            <a:spLocks noChangeArrowheads="1"/>
          </p:cNvSpPr>
          <p:nvPr/>
        </p:nvSpPr>
        <p:spPr bwMode="auto">
          <a:xfrm>
            <a:off x="847886" y="5000636"/>
            <a:ext cx="7701146" cy="1015663"/>
          </a:xfrm>
          <a:prstGeom prst="rect">
            <a:avLst/>
          </a:prstGeom>
          <a:noFill/>
          <a:ln w="9525">
            <a:noFill/>
            <a:miter lim="800000"/>
            <a:headEnd/>
            <a:tailEnd/>
          </a:ln>
          <a:effectLst/>
        </p:spPr>
        <p:txBody>
          <a:bodyPr wrap="none">
            <a:spAutoFit/>
          </a:bodyPr>
          <a:lstStyle/>
          <a:p>
            <a:pPr>
              <a:defRPr/>
            </a:pPr>
            <a:r>
              <a:rPr lang="ar-SA" sz="6000" dirty="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تحسين الفعالية للعملية عبر مقاييس </a:t>
            </a:r>
            <a:r>
              <a:rPr lang="ar-SA" sz="6000" dirty="0" smtClean="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الأداء</a:t>
            </a:r>
            <a:endParaRPr lang="en-US" sz="6000" dirty="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endParaRPr>
          </a:p>
        </p:txBody>
      </p:sp>
      <p:sp>
        <p:nvSpPr>
          <p:cNvPr id="14" name="مربع نص 13"/>
          <p:cNvSpPr txBox="1"/>
          <p:nvPr/>
        </p:nvSpPr>
        <p:spPr>
          <a:xfrm>
            <a:off x="5692414" y="6273225"/>
            <a:ext cx="3451586" cy="584775"/>
          </a:xfrm>
          <a:prstGeom prst="rect">
            <a:avLst/>
          </a:prstGeom>
          <a:noFill/>
        </p:spPr>
        <p:txBody>
          <a:bodyPr wrap="none" rtlCol="1">
            <a:spAutoFit/>
          </a:bodyPr>
          <a:lstStyle/>
          <a:p>
            <a:r>
              <a:rPr lang="ar-SA" sz="3200" dirty="0" smtClean="0">
                <a:solidFill>
                  <a:srgbClr val="4C216D"/>
                </a:solidFill>
                <a:cs typeface="DecoType Naskh Variants" pitchFamily="2" charset="-78"/>
              </a:rPr>
              <a:t>الدكتور هشام عادل </a:t>
            </a:r>
            <a:r>
              <a:rPr lang="ar-SA" sz="3200" dirty="0" err="1" smtClean="0">
                <a:solidFill>
                  <a:srgbClr val="4C216D"/>
                </a:solidFill>
                <a:cs typeface="DecoType Naskh Variants" pitchFamily="2" charset="-78"/>
              </a:rPr>
              <a:t>عبهري</a:t>
            </a:r>
            <a:endParaRPr lang="ar-SA" sz="3200" dirty="0" smtClean="0">
              <a:solidFill>
                <a:srgbClr val="4C216D"/>
              </a:solidFill>
              <a:cs typeface="DecoType Naskh Variants" pitchFamily="2" charset="-78"/>
            </a:endParaRPr>
          </a:p>
        </p:txBody>
      </p:sp>
      <p:sp>
        <p:nvSpPr>
          <p:cNvPr id="16" name="مربع نص 15"/>
          <p:cNvSpPr txBox="1"/>
          <p:nvPr/>
        </p:nvSpPr>
        <p:spPr>
          <a:xfrm>
            <a:off x="0" y="1357298"/>
            <a:ext cx="9144000" cy="1569660"/>
          </a:xfrm>
          <a:prstGeom prst="rect">
            <a:avLst/>
          </a:prstGeom>
          <a:noFill/>
        </p:spPr>
        <p:txBody>
          <a:bodyPr wrap="square" rtlCol="1">
            <a:spAutoFit/>
          </a:bodyPr>
          <a:lstStyle/>
          <a:p>
            <a:pPr algn="ctr"/>
            <a:r>
              <a:rPr lang="ar-SA" sz="9600" dirty="0" smtClean="0">
                <a:solidFill>
                  <a:schemeClr val="tx2">
                    <a:lumMod val="75000"/>
                  </a:schemeClr>
                </a:solidFill>
                <a:cs typeface="DecoType Naskh Variants" pitchFamily="2" charset="-78"/>
              </a:rPr>
              <a:t>منهج العملية </a:t>
            </a:r>
            <a:endParaRPr lang="ar-SA" sz="9600" dirty="0">
              <a:solidFill>
                <a:schemeClr val="tx2">
                  <a:lumMod val="75000"/>
                </a:schemeClr>
              </a:solidFill>
              <a:cs typeface="DecoType Naskh Variants" pitchFamily="2" charset="-78"/>
            </a:endParaRPr>
          </a:p>
        </p:txBody>
      </p:sp>
      <p:sp>
        <p:nvSpPr>
          <p:cNvPr id="17" name="مربع نص 16"/>
          <p:cNvSpPr txBox="1"/>
          <p:nvPr/>
        </p:nvSpPr>
        <p:spPr>
          <a:xfrm>
            <a:off x="257013" y="3207908"/>
            <a:ext cx="7601135" cy="1754326"/>
          </a:xfrm>
          <a:prstGeom prst="rect">
            <a:avLst/>
          </a:prstGeom>
          <a:noFill/>
        </p:spPr>
        <p:txBody>
          <a:bodyPr wrap="square" rtlCol="1">
            <a:spAutoFit/>
          </a:bodyPr>
          <a:lstStyle/>
          <a:p>
            <a:pPr>
              <a:buFont typeface="Arial" pitchFamily="34" charset="0"/>
              <a:buChar char="•"/>
            </a:pPr>
            <a:r>
              <a:rPr lang="ar-SA" sz="3600" dirty="0" smtClean="0">
                <a:solidFill>
                  <a:schemeClr val="tx2">
                    <a:lumMod val="75000"/>
                  </a:schemeClr>
                </a:solidFill>
                <a:cs typeface="DecoType Naskh Variants" pitchFamily="2" charset="-78"/>
              </a:rPr>
              <a:t>تطبيق نظام من العمليات داخل </a:t>
            </a:r>
            <a:r>
              <a:rPr lang="ar-SA" sz="3600" dirty="0" smtClean="0">
                <a:solidFill>
                  <a:schemeClr val="tx2">
                    <a:lumMod val="75000"/>
                  </a:schemeClr>
                </a:solidFill>
                <a:cs typeface="DecoType Naskh Variants" pitchFamily="2" charset="-78"/>
              </a:rPr>
              <a:t>المؤسسة</a:t>
            </a:r>
            <a:endParaRPr lang="ar-SA" sz="3600" dirty="0" smtClean="0">
              <a:solidFill>
                <a:schemeClr val="tx2">
                  <a:lumMod val="75000"/>
                </a:schemeClr>
              </a:solidFill>
              <a:cs typeface="DecoType Naskh Variants" pitchFamily="2" charset="-78"/>
            </a:endParaRPr>
          </a:p>
          <a:p>
            <a:pPr>
              <a:buFont typeface="Arial" pitchFamily="34" charset="0"/>
              <a:buChar char="•"/>
            </a:pPr>
            <a:r>
              <a:rPr lang="ar-SA" sz="3600" dirty="0" smtClean="0">
                <a:solidFill>
                  <a:schemeClr val="tx2">
                    <a:lumMod val="75000"/>
                  </a:schemeClr>
                </a:solidFill>
                <a:cs typeface="DecoType Naskh Variants" pitchFamily="2" charset="-78"/>
              </a:rPr>
              <a:t>تحديد العمليات والتداخلات بينها</a:t>
            </a:r>
          </a:p>
          <a:p>
            <a:pPr>
              <a:buFont typeface="Arial" pitchFamily="34" charset="0"/>
              <a:buChar char="•"/>
            </a:pPr>
            <a:r>
              <a:rPr lang="ar-SA" sz="3600" dirty="0" smtClean="0">
                <a:solidFill>
                  <a:schemeClr val="tx2">
                    <a:lumMod val="75000"/>
                  </a:schemeClr>
                </a:solidFill>
                <a:cs typeface="DecoType Naskh Variants" pitchFamily="2" charset="-78"/>
              </a:rPr>
              <a:t>إدارة العمليات لتحقيق المنتج المرغوب فيه </a:t>
            </a:r>
          </a:p>
        </p:txBody>
      </p:sp>
      <p:pic>
        <p:nvPicPr>
          <p:cNvPr id="12"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5715000"/>
            <a:ext cx="1143000" cy="1143000"/>
          </a:xfrm>
          <a:prstGeom prst="rect">
            <a:avLst/>
          </a:prstGeom>
          <a:noFill/>
        </p:spPr>
      </p:pic>
      <p:grpSp>
        <p:nvGrpSpPr>
          <p:cNvPr id="13" name="Group 7"/>
          <p:cNvGrpSpPr>
            <a:grpSpLocks/>
          </p:cNvGrpSpPr>
          <p:nvPr/>
        </p:nvGrpSpPr>
        <p:grpSpPr bwMode="auto">
          <a:xfrm>
            <a:off x="5486400" y="212725"/>
            <a:ext cx="3492499" cy="1539875"/>
            <a:chOff x="3606" y="663"/>
            <a:chExt cx="2059" cy="970"/>
          </a:xfrm>
        </p:grpSpPr>
        <p:pic>
          <p:nvPicPr>
            <p:cNvPr id="15" name="Picture 3" descr="globe01"/>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4876" y="757"/>
              <a:ext cx="789" cy="592"/>
            </a:xfrm>
            <a:prstGeom prst="rect">
              <a:avLst/>
            </a:prstGeom>
            <a:noFill/>
            <a:ln w="9525">
              <a:noFill/>
              <a:miter lim="800000"/>
              <a:headEnd/>
              <a:tailEnd/>
            </a:ln>
          </p:spPr>
        </p:pic>
        <p:sp>
          <p:nvSpPr>
            <p:cNvPr id="18" name="Text Box 4"/>
            <p:cNvSpPr txBox="1">
              <a:spLocks noChangeArrowheads="1"/>
            </p:cNvSpPr>
            <p:nvPr/>
          </p:nvSpPr>
          <p:spPr bwMode="auto">
            <a:xfrm>
              <a:off x="3606" y="663"/>
              <a:ext cx="412" cy="970"/>
            </a:xfrm>
            <a:prstGeom prst="rect">
              <a:avLst/>
            </a:prstGeom>
            <a:noFill/>
            <a:ln w="9525">
              <a:noFill/>
              <a:miter lim="800000"/>
              <a:headEnd/>
              <a:tailEnd/>
            </a:ln>
          </p:spPr>
          <p:txBody>
            <a:bodyPr wrap="none">
              <a:spAutoFit/>
            </a:bodyPr>
            <a:lstStyle/>
            <a:p>
              <a:r>
                <a:rPr lang="en-US" sz="9500">
                  <a:solidFill>
                    <a:srgbClr val="0066FF"/>
                  </a:solidFill>
                  <a:latin typeface="Arial Black" pitchFamily="34" charset="0"/>
                </a:rPr>
                <a:t>I</a:t>
              </a:r>
            </a:p>
          </p:txBody>
        </p:sp>
        <p:sp>
          <p:nvSpPr>
            <p:cNvPr id="19" name="Text Box 5"/>
            <p:cNvSpPr txBox="1">
              <a:spLocks noChangeArrowheads="1"/>
            </p:cNvSpPr>
            <p:nvPr/>
          </p:nvSpPr>
          <p:spPr bwMode="auto">
            <a:xfrm>
              <a:off x="4150" y="663"/>
              <a:ext cx="665" cy="970"/>
            </a:xfrm>
            <a:prstGeom prst="rect">
              <a:avLst/>
            </a:prstGeom>
            <a:noFill/>
            <a:ln w="9525">
              <a:noFill/>
              <a:miter lim="800000"/>
              <a:headEnd/>
              <a:tailEnd/>
            </a:ln>
          </p:spPr>
          <p:txBody>
            <a:bodyPr wrap="none">
              <a:spAutoFit/>
            </a:bodyPr>
            <a:lstStyle/>
            <a:p>
              <a:r>
                <a:rPr lang="en-US" sz="9500" dirty="0">
                  <a:solidFill>
                    <a:srgbClr val="0000FF"/>
                  </a:solidFill>
                  <a:latin typeface="Arial Black" pitchFamily="34" charset="0"/>
                </a:rPr>
                <a:t>S</a:t>
              </a:r>
            </a:p>
          </p:txBody>
        </p:sp>
      </p:grpSp>
    </p:spTree>
    <p:extLst>
      <p:ext uri="{BB962C8B-B14F-4D97-AF65-F5344CB8AC3E}">
        <p14:creationId xmlns:p14="http://schemas.microsoft.com/office/powerpoint/2010/main" val="1728848485"/>
      </p:ext>
    </p:extLst>
  </p:cSld>
  <p:clrMapOvr>
    <a:masterClrMapping/>
  </p:clrMapOvr>
  <p:transition advClick="0"/>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مستطيل 11"/>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endParaRPr lang="en-US" b="1" dirty="0" smtClean="0"/>
          </a:p>
        </p:txBody>
      </p:sp>
      <p:sp>
        <p:nvSpPr>
          <p:cNvPr id="10251" name="Text Box 11"/>
          <p:cNvSpPr txBox="1">
            <a:spLocks noChangeArrowheads="1"/>
          </p:cNvSpPr>
          <p:nvPr/>
        </p:nvSpPr>
        <p:spPr bwMode="auto">
          <a:xfrm>
            <a:off x="2438400" y="3048000"/>
            <a:ext cx="4277132" cy="2585323"/>
          </a:xfrm>
          <a:prstGeom prst="rect">
            <a:avLst/>
          </a:prstGeom>
          <a:noFill/>
          <a:ln w="9525">
            <a:noFill/>
            <a:miter lim="800000"/>
            <a:headEnd/>
            <a:tailEnd/>
          </a:ln>
          <a:effectLst/>
        </p:spPr>
        <p:txBody>
          <a:bodyPr wrap="none">
            <a:spAutoFit/>
          </a:bodyPr>
          <a:lstStyle/>
          <a:p>
            <a:pPr algn="ctr">
              <a:defRPr/>
            </a:pPr>
            <a:r>
              <a:rPr lang="ar-SA" sz="4800" dirty="0" smtClean="0">
                <a:solidFill>
                  <a:schemeClr val="tx2">
                    <a:lumMod val="75000"/>
                  </a:schemeClr>
                </a:solidFill>
                <a:effectLst>
                  <a:outerShdw blurRad="38100" dist="38100" dir="2700000" algn="tl">
                    <a:srgbClr val="C0C0C0"/>
                  </a:outerShdw>
                </a:effectLst>
                <a:latin typeface="Arial" charset="0"/>
                <a:cs typeface="DecoType Naskh Variants" pitchFamily="2" charset="-78"/>
              </a:rPr>
              <a:t>قدمت </a:t>
            </a:r>
            <a:r>
              <a:rPr lang="ar-SA" sz="4800" dirty="0">
                <a:solidFill>
                  <a:schemeClr val="tx2">
                    <a:lumMod val="75000"/>
                  </a:schemeClr>
                </a:solidFill>
                <a:effectLst>
                  <a:outerShdw blurRad="38100" dist="38100" dir="2700000" algn="tl">
                    <a:srgbClr val="C0C0C0"/>
                  </a:outerShdw>
                </a:effectLst>
                <a:latin typeface="Arial" charset="0"/>
                <a:cs typeface="DecoType Naskh Variants" pitchFamily="2" charset="-78"/>
              </a:rPr>
              <a:t>توضيحات </a:t>
            </a:r>
            <a:r>
              <a:rPr lang="ar-SA" sz="4800" dirty="0" smtClean="0">
                <a:solidFill>
                  <a:schemeClr val="tx2">
                    <a:lumMod val="75000"/>
                  </a:schemeClr>
                </a:solidFill>
                <a:effectLst>
                  <a:outerShdw blurRad="38100" dist="38100" dir="2700000" algn="tl">
                    <a:srgbClr val="C0C0C0"/>
                  </a:outerShdw>
                </a:effectLst>
                <a:latin typeface="Arial" charset="0"/>
                <a:cs typeface="DecoType Naskh Variants" pitchFamily="2" charset="-78"/>
              </a:rPr>
              <a:t>لمتطلبات</a:t>
            </a:r>
          </a:p>
          <a:p>
            <a:pPr algn="ctr">
              <a:defRPr/>
            </a:pPr>
            <a:endParaRPr lang="ar-SA" sz="4800" dirty="0">
              <a:solidFill>
                <a:schemeClr val="tx2">
                  <a:lumMod val="75000"/>
                </a:schemeClr>
              </a:solidFill>
              <a:effectLst>
                <a:outerShdw blurRad="38100" dist="38100" dir="2700000" algn="tl">
                  <a:srgbClr val="C0C0C0"/>
                </a:outerShdw>
              </a:effectLst>
              <a:latin typeface="Arial" charset="0"/>
              <a:cs typeface="DecoType Naskh Variants" pitchFamily="2" charset="-78"/>
            </a:endParaRPr>
          </a:p>
          <a:p>
            <a:pPr algn="ctr">
              <a:defRPr/>
            </a:pPr>
            <a:r>
              <a:rPr lang="en-US" sz="6600" u="sng" dirty="0">
                <a:solidFill>
                  <a:srgbClr val="17375E"/>
                </a:solidFill>
                <a:latin typeface="Gabriola" pitchFamily="82" charset="0"/>
              </a:rPr>
              <a:t>ISO 9001 : 2000</a:t>
            </a:r>
          </a:p>
        </p:txBody>
      </p:sp>
      <p:sp>
        <p:nvSpPr>
          <p:cNvPr id="8197" name="Text Box 12"/>
          <p:cNvSpPr txBox="1">
            <a:spLocks noChangeArrowheads="1"/>
          </p:cNvSpPr>
          <p:nvPr/>
        </p:nvSpPr>
        <p:spPr bwMode="auto">
          <a:xfrm>
            <a:off x="533400" y="1447800"/>
            <a:ext cx="4184159" cy="1107996"/>
          </a:xfrm>
          <a:prstGeom prst="rect">
            <a:avLst/>
          </a:prstGeom>
          <a:noFill/>
          <a:ln w="9525" algn="ctr">
            <a:noFill/>
            <a:miter lim="800000"/>
            <a:headEnd/>
            <a:tailEnd/>
          </a:ln>
        </p:spPr>
        <p:txBody>
          <a:bodyPr wrap="none">
            <a:spAutoFit/>
          </a:bodyPr>
          <a:lstStyle/>
          <a:p>
            <a:r>
              <a:rPr lang="en-US" sz="6600" u="sng" dirty="0">
                <a:solidFill>
                  <a:srgbClr val="17375E"/>
                </a:solidFill>
                <a:latin typeface="Gabriola" pitchFamily="82" charset="0"/>
              </a:rPr>
              <a:t>ISO 9001 : 2008</a:t>
            </a:r>
          </a:p>
        </p:txBody>
      </p:sp>
      <p:sp>
        <p:nvSpPr>
          <p:cNvPr id="11" name="مربع نص 10"/>
          <p:cNvSpPr txBox="1"/>
          <p:nvPr/>
        </p:nvSpPr>
        <p:spPr>
          <a:xfrm>
            <a:off x="5692414" y="6273225"/>
            <a:ext cx="3451586" cy="584775"/>
          </a:xfrm>
          <a:prstGeom prst="rect">
            <a:avLst/>
          </a:prstGeom>
          <a:noFill/>
        </p:spPr>
        <p:txBody>
          <a:bodyPr wrap="none" rtlCol="1">
            <a:spAutoFit/>
          </a:bodyPr>
          <a:lstStyle/>
          <a:p>
            <a:r>
              <a:rPr lang="ar-SA" sz="3200" dirty="0" smtClean="0">
                <a:solidFill>
                  <a:srgbClr val="4C216D"/>
                </a:solidFill>
                <a:cs typeface="DecoType Naskh Variants" pitchFamily="2" charset="-78"/>
              </a:rPr>
              <a:t>الدكتور هشام عادل </a:t>
            </a:r>
            <a:r>
              <a:rPr lang="ar-SA" sz="3200" dirty="0" err="1" smtClean="0">
                <a:solidFill>
                  <a:srgbClr val="4C216D"/>
                </a:solidFill>
                <a:cs typeface="DecoType Naskh Variants" pitchFamily="2" charset="-78"/>
              </a:rPr>
              <a:t>عبهري</a:t>
            </a:r>
            <a:endParaRPr lang="ar-SA" sz="3200" dirty="0" smtClean="0">
              <a:solidFill>
                <a:srgbClr val="4C216D"/>
              </a:solidFill>
              <a:cs typeface="DecoType Naskh Variants" pitchFamily="2" charset="-78"/>
            </a:endParaRPr>
          </a:p>
        </p:txBody>
      </p:sp>
      <p:sp>
        <p:nvSpPr>
          <p:cNvPr id="13" name="Text Box 7"/>
          <p:cNvSpPr txBox="1">
            <a:spLocks noChangeArrowheads="1"/>
          </p:cNvSpPr>
          <p:nvPr/>
        </p:nvSpPr>
        <p:spPr bwMode="auto">
          <a:xfrm>
            <a:off x="5611162" y="1500174"/>
            <a:ext cx="3094117" cy="830997"/>
          </a:xfrm>
          <a:prstGeom prst="rect">
            <a:avLst/>
          </a:prstGeom>
          <a:noFill/>
          <a:ln w="9525" algn="ctr">
            <a:noFill/>
            <a:miter lim="800000"/>
            <a:headEnd/>
            <a:tailEnd/>
          </a:ln>
          <a:effectLst/>
        </p:spPr>
        <p:txBody>
          <a:bodyPr wrap="none">
            <a:spAutoFit/>
          </a:bodyPr>
          <a:lstStyle/>
          <a:p>
            <a:pPr>
              <a:defRPr/>
            </a:pPr>
            <a:r>
              <a:rPr lang="ar-SA" sz="4800" u="sng" dirty="0" smtClean="0">
                <a:solidFill>
                  <a:srgbClr val="8E0000"/>
                </a:solidFill>
                <a:cs typeface="DecoType Naskh Variants" pitchFamily="2" charset="-78"/>
              </a:rPr>
              <a:t>الإصدار </a:t>
            </a:r>
            <a:r>
              <a:rPr lang="en-US" sz="4800" u="sng" dirty="0" smtClean="0">
                <a:solidFill>
                  <a:srgbClr val="8E0000"/>
                </a:solidFill>
                <a:cs typeface="DecoType Naskh Variants" pitchFamily="2" charset="-78"/>
              </a:rPr>
              <a:t>2008</a:t>
            </a:r>
            <a:endParaRPr lang="en-US" sz="4800" u="sng" dirty="0">
              <a:solidFill>
                <a:srgbClr val="8E0000"/>
              </a:solidFill>
              <a:cs typeface="DecoType Naskh Variants" pitchFamily="2" charset="-78"/>
            </a:endParaRPr>
          </a:p>
        </p:txBody>
      </p:sp>
      <p:pic>
        <p:nvPicPr>
          <p:cNvPr id="14"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5334000"/>
            <a:ext cx="1524000" cy="1524000"/>
          </a:xfrm>
          <a:prstGeom prst="rect">
            <a:avLst/>
          </a:prstGeom>
          <a:noFill/>
        </p:spPr>
      </p:pic>
      <p:grpSp>
        <p:nvGrpSpPr>
          <p:cNvPr id="15" name="Group 7"/>
          <p:cNvGrpSpPr>
            <a:grpSpLocks/>
          </p:cNvGrpSpPr>
          <p:nvPr/>
        </p:nvGrpSpPr>
        <p:grpSpPr bwMode="auto">
          <a:xfrm>
            <a:off x="5486400" y="212725"/>
            <a:ext cx="3492499" cy="1539875"/>
            <a:chOff x="3606" y="663"/>
            <a:chExt cx="2059" cy="970"/>
          </a:xfrm>
        </p:grpSpPr>
        <p:pic>
          <p:nvPicPr>
            <p:cNvPr id="16" name="Picture 3" descr="globe01"/>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4876" y="757"/>
              <a:ext cx="789" cy="592"/>
            </a:xfrm>
            <a:prstGeom prst="rect">
              <a:avLst/>
            </a:prstGeom>
            <a:noFill/>
            <a:ln w="9525">
              <a:noFill/>
              <a:miter lim="800000"/>
              <a:headEnd/>
              <a:tailEnd/>
            </a:ln>
          </p:spPr>
        </p:pic>
        <p:sp>
          <p:nvSpPr>
            <p:cNvPr id="17" name="Text Box 4"/>
            <p:cNvSpPr txBox="1">
              <a:spLocks noChangeArrowheads="1"/>
            </p:cNvSpPr>
            <p:nvPr/>
          </p:nvSpPr>
          <p:spPr bwMode="auto">
            <a:xfrm>
              <a:off x="3606" y="663"/>
              <a:ext cx="412" cy="970"/>
            </a:xfrm>
            <a:prstGeom prst="rect">
              <a:avLst/>
            </a:prstGeom>
            <a:noFill/>
            <a:ln w="9525">
              <a:noFill/>
              <a:miter lim="800000"/>
              <a:headEnd/>
              <a:tailEnd/>
            </a:ln>
          </p:spPr>
          <p:txBody>
            <a:bodyPr wrap="none">
              <a:spAutoFit/>
            </a:bodyPr>
            <a:lstStyle/>
            <a:p>
              <a:r>
                <a:rPr lang="en-US" sz="9500">
                  <a:solidFill>
                    <a:srgbClr val="0066FF"/>
                  </a:solidFill>
                  <a:latin typeface="Arial Black" pitchFamily="34" charset="0"/>
                </a:rPr>
                <a:t>I</a:t>
              </a:r>
            </a:p>
          </p:txBody>
        </p:sp>
        <p:sp>
          <p:nvSpPr>
            <p:cNvPr id="18" name="Text Box 5"/>
            <p:cNvSpPr txBox="1">
              <a:spLocks noChangeArrowheads="1"/>
            </p:cNvSpPr>
            <p:nvPr/>
          </p:nvSpPr>
          <p:spPr bwMode="auto">
            <a:xfrm>
              <a:off x="4150" y="663"/>
              <a:ext cx="665" cy="970"/>
            </a:xfrm>
            <a:prstGeom prst="rect">
              <a:avLst/>
            </a:prstGeom>
            <a:noFill/>
            <a:ln w="9525">
              <a:noFill/>
              <a:miter lim="800000"/>
              <a:headEnd/>
              <a:tailEnd/>
            </a:ln>
          </p:spPr>
          <p:txBody>
            <a:bodyPr wrap="none">
              <a:spAutoFit/>
            </a:bodyPr>
            <a:lstStyle/>
            <a:p>
              <a:r>
                <a:rPr lang="en-US" sz="9500" dirty="0">
                  <a:solidFill>
                    <a:srgbClr val="0000FF"/>
                  </a:solidFill>
                  <a:latin typeface="Arial Black" pitchFamily="34" charset="0"/>
                </a:rPr>
                <a:t>S</a:t>
              </a:r>
            </a:p>
          </p:txBody>
        </p:sp>
      </p:grpSp>
    </p:spTree>
    <p:extLst>
      <p:ext uri="{BB962C8B-B14F-4D97-AF65-F5344CB8AC3E}">
        <p14:creationId xmlns:p14="http://schemas.microsoft.com/office/powerpoint/2010/main" val="1307391979"/>
      </p:ext>
    </p:extLst>
  </p:cSld>
  <p:clrMapOvr>
    <a:masterClrMapping/>
  </p:clrMapOvr>
  <p:transition advClick="0"/>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endParaRPr lang="en-US" b="1" dirty="0" smtClean="0"/>
          </a:p>
        </p:txBody>
      </p:sp>
      <p:sp>
        <p:nvSpPr>
          <p:cNvPr id="8197" name="Text Box 12"/>
          <p:cNvSpPr txBox="1">
            <a:spLocks noChangeArrowheads="1"/>
          </p:cNvSpPr>
          <p:nvPr/>
        </p:nvSpPr>
        <p:spPr bwMode="auto">
          <a:xfrm>
            <a:off x="2609654" y="2286846"/>
            <a:ext cx="4818948" cy="1323439"/>
          </a:xfrm>
          <a:prstGeom prst="rect">
            <a:avLst/>
          </a:prstGeom>
          <a:noFill/>
          <a:ln w="9525" algn="ctr">
            <a:noFill/>
            <a:miter lim="800000"/>
            <a:headEnd/>
            <a:tailEnd/>
          </a:ln>
        </p:spPr>
        <p:txBody>
          <a:bodyPr wrap="none">
            <a:spAutoFit/>
          </a:bodyPr>
          <a:lstStyle/>
          <a:p>
            <a:r>
              <a:rPr lang="en-US" sz="8000" u="sng" dirty="0">
                <a:solidFill>
                  <a:srgbClr val="17375E"/>
                </a:solidFill>
                <a:latin typeface="Gabriola" pitchFamily="82" charset="0"/>
              </a:rPr>
              <a:t>ISO 9001 : </a:t>
            </a:r>
            <a:r>
              <a:rPr lang="en-US" sz="8000" u="sng" dirty="0" smtClean="0">
                <a:solidFill>
                  <a:srgbClr val="17375E"/>
                </a:solidFill>
                <a:latin typeface="Gabriola" pitchFamily="82" charset="0"/>
              </a:rPr>
              <a:t>2015</a:t>
            </a:r>
            <a:endParaRPr lang="en-US" sz="8000" u="sng" dirty="0">
              <a:solidFill>
                <a:srgbClr val="17375E"/>
              </a:solidFill>
              <a:latin typeface="Gabriola" pitchFamily="82" charset="0"/>
            </a:endParaRPr>
          </a:p>
        </p:txBody>
      </p:sp>
      <p:sp>
        <p:nvSpPr>
          <p:cNvPr id="11" name="مربع نص 10"/>
          <p:cNvSpPr txBox="1"/>
          <p:nvPr/>
        </p:nvSpPr>
        <p:spPr>
          <a:xfrm>
            <a:off x="5692414" y="6273225"/>
            <a:ext cx="3451586" cy="584775"/>
          </a:xfrm>
          <a:prstGeom prst="rect">
            <a:avLst/>
          </a:prstGeom>
          <a:noFill/>
        </p:spPr>
        <p:txBody>
          <a:bodyPr wrap="none" rtlCol="1">
            <a:spAutoFit/>
          </a:bodyPr>
          <a:lstStyle/>
          <a:p>
            <a:r>
              <a:rPr lang="ar-SA" sz="3200" dirty="0" smtClean="0">
                <a:solidFill>
                  <a:srgbClr val="4C216D"/>
                </a:solidFill>
                <a:cs typeface="DecoType Naskh Variants" pitchFamily="2" charset="-78"/>
              </a:rPr>
              <a:t>الدكتور هشام عادل </a:t>
            </a:r>
            <a:r>
              <a:rPr lang="ar-SA" sz="3200" dirty="0" err="1" smtClean="0">
                <a:solidFill>
                  <a:srgbClr val="4C216D"/>
                </a:solidFill>
                <a:cs typeface="DecoType Naskh Variants" pitchFamily="2" charset="-78"/>
              </a:rPr>
              <a:t>عبهري</a:t>
            </a:r>
            <a:endParaRPr lang="ar-SA" sz="3200" dirty="0" smtClean="0">
              <a:solidFill>
                <a:srgbClr val="4C216D"/>
              </a:solidFill>
              <a:cs typeface="DecoType Naskh Variants" pitchFamily="2" charset="-78"/>
            </a:endParaRPr>
          </a:p>
        </p:txBody>
      </p:sp>
      <p:sp>
        <p:nvSpPr>
          <p:cNvPr id="12" name="مربع نص 11"/>
          <p:cNvSpPr txBox="1"/>
          <p:nvPr/>
        </p:nvSpPr>
        <p:spPr>
          <a:xfrm>
            <a:off x="2331839" y="3798147"/>
            <a:ext cx="4642618" cy="830997"/>
          </a:xfrm>
          <a:prstGeom prst="rect">
            <a:avLst/>
          </a:prstGeom>
          <a:noFill/>
        </p:spPr>
        <p:txBody>
          <a:bodyPr wrap="none" rtlCol="1">
            <a:spAutoFit/>
          </a:bodyPr>
          <a:lstStyle/>
          <a:p>
            <a:r>
              <a:rPr lang="ar-SA" sz="4800" dirty="0" smtClean="0">
                <a:solidFill>
                  <a:schemeClr val="tx2">
                    <a:lumMod val="75000"/>
                  </a:schemeClr>
                </a:solidFill>
                <a:cs typeface="DecoType Naskh Variants" pitchFamily="2" charset="-78"/>
              </a:rPr>
              <a:t>التفكير المبني على المخاطر</a:t>
            </a:r>
          </a:p>
        </p:txBody>
      </p:sp>
      <p:sp>
        <p:nvSpPr>
          <p:cNvPr id="13" name="مربع نص 12"/>
          <p:cNvSpPr txBox="1"/>
          <p:nvPr/>
        </p:nvSpPr>
        <p:spPr>
          <a:xfrm>
            <a:off x="2081561" y="4655403"/>
            <a:ext cx="5243744" cy="830997"/>
          </a:xfrm>
          <a:prstGeom prst="rect">
            <a:avLst/>
          </a:prstGeom>
          <a:noFill/>
        </p:spPr>
        <p:txBody>
          <a:bodyPr wrap="none" rtlCol="1">
            <a:spAutoFit/>
          </a:bodyPr>
          <a:lstStyle/>
          <a:p>
            <a:r>
              <a:rPr lang="ar-SA" sz="4800" dirty="0" smtClean="0">
                <a:solidFill>
                  <a:schemeClr val="tx2">
                    <a:lumMod val="75000"/>
                  </a:schemeClr>
                </a:solidFill>
                <a:cs typeface="DecoType Naskh Variants" pitchFamily="2" charset="-78"/>
              </a:rPr>
              <a:t>زيادة فاعلية ودور الإدارة العليا</a:t>
            </a:r>
          </a:p>
        </p:txBody>
      </p:sp>
      <p:sp>
        <p:nvSpPr>
          <p:cNvPr id="83970" name="AutoShape 2" descr="data:image/png;base64,iVBORw0KGgoAAAANSUhEUgAAAPYAAADNCAMAAAC8cX2UAAAA8FBMVEX///8AW67///3//v8AWK3///wAVaz9//8AW60AVa4AW7AAUaoAV60AUKthksgAWrBtlskATaru9PlGeL3e5PCRr9TY6fMAVKp7nM4ATKtThsCxwd0AWLG3y+O70egAVK8xcboNYrPV4vEASKqjvd2nxuNgl8kASqbu9fkAT6+LqdGvx9/j6/PP2+4iabVFebqOrdWfuNySttdpj8mEpNbH2ejn8/UAR60qb7teicegv9mNp9N9ocobZLiuzeO71eZyl84tb7DM3+sAOqdYhrxYgcGYss9Dgb9Adr+ZsNpMicIta7tyn8ycvt0jarDI2PAJejn6AAAgAElEQVR4nO1dC3/auLL3Q7Zl2UKIQIzBYAx0IYmB0IQ22aR3s73Npj3NNt//29wZmYd5OE1IN+3+7pnzaDDG1l8azUujkab9l/5L/6WXkuU4lmZajmYYBXc4pmE6juYUff+vJABlWIjIqnTfvD0v3U06Y6SLzuTy5mp60q04GnSJoRnOz27qjySEPOw2728Zl9ILbN8nlBCik8j3/cDjnNNJuT+qOIXc8C8iGDwTBhr+NUdf7sbc83zqui7n0ovj2AZyXY+HkgeuT/w44Kxz36rgLx3HMa2f3fx9CRoPs9lK+5fBwCOR60n74u63WrPdTStOxs1m5bD7R/NL+WBsQ19Q35WDz6ddlAH/XnZHlq1MJ77nE51RUXo7SpdYHPhyQfDRGKajt2dUJDQisTe+Hv3EZu9P86GqtO+kR3TOvUhnHSW0LAvGH8dy3gHIzjAP1KR2EmCJmMeEuOG4lmbf/yQEexEyt5ZeJdIWQe9rrf3wDUTXtweFUjO37zYtEHqtxNf9Tnd2f9HzInrkXo60f5lkBy398YzH1PX0mxnqJueCkkheVrVdcxb53GkfeD4TY1DclnNY63gu9Y/+bDr/ruEe3YYwSeUtCGbDtEyt+00wnQWDRmu46/a03xkQoTPGvgA3IDvM6oKzSI77/wrYoHZg6Lp3oS+8oJwaYHrBeJn3XDCeuFwnHiudpGvK2elOJ5EXE55cyEjwcVvLTJth/yv34fMbC+XfzwL0RDINrXo5iKkc1yponGGLHxKucza1Km/HwAO2lMltvdZvPbSa0+ObA1dyn/py8sbUHhqS+L3y0MhgGq2DkIrBRfuXN2Jgkl7bPuP+1MExg4+WU5cR6d0Pgdk183/GEagyQWwXzDXJvYD4MKOpmHRNpcraiaQBbWlKHpiW0f56FBF5mf5sXI8RtFxrRZ7uRX20rlGaA8PTmHkHXYThGJaTUP/DmPIjkPGUEjeWXP9K9WiMIl7J7WNu00HZwZ8r3m6OOfP5lfr0a85zS6tcShL3zt8Zlol8CQK9JqnPT9FY05AX6jEJUjM9bPePDwT9UD496abOiDOvvNRr3YMec7+m2sI4dWphLLyLjyDqflHcJ3Eg+C1ILNDEyt8aTiSV30BtWarBRqunh+25YTb1/Ib6lWH0Q9o7mT8D0L6NCeXNxUMd7d0lJ/r7Y+tXQ20oR7lS7ukxbYLjgX4mXDBGiUfCewf/hv8ztdQHdoXvlXifem4JVTZ+W46FW0Fu0NCk1boJjwbniNhQLKM1hU29Tjd7yq9DyMLQViZLlYV9AWzelIQctRb3AJyJG08Mcy6W/+YIW/3accZ+cLs0yQxteMYTeecsTFj4o8TBQz1BI+AVYX2HUB71pU55TXNWbb+WzL6oLuYs+KA17tLKUhmdeO5vWR8BX1R7NOxrxupxp1x4MMGVKlOm2u9Sjwb1X0qsQdPKkgnh9sGyXMA6k4xPzFUYyUhjvdeCGTC/8GYJGwXBNKTuQk0ZyBEPnu8nHxVslAXDMoh+nU8qv4oKx3k7PPB0VxImJ6P5bB1OOAuvluLYhGlwYIO8XrVawV50iqPd2v5EWwYXoCcOxy4ZjEAnQNc4Ux4z98jTA1bNYjU/nQzHSscx6121x14U8bMUp7Vz4ephbRkRxH/6koihueLRddhWykV4smRhGG+jMnYZf8Cee7iQlISN9ISLiLRfFV0hmUaXEBG0AP85sakfHg+1NIkZBxALrxrjDSDw2tAjy9+twQa8zVBnq5mP8tuaeAymRXUSgs+enMAop+OA9Zrazydo78ijrugqUX3Y6EXsKLkeE8bbOE5LIaXduCC4zRx7bjA5ynleXj5WxWacS1eQSeAzOzyvqLtg7lAJEsT8yZLN0R7iKB4rpwpNs9lnTn2X6V47HxmBvpG+Xln75RpspKpkvVnuM1r0kulE13kptdSEhu4rSV1+0ayfC9uAsRbutyzQ61jod7a/Ml1n5NMoh8DRLnwYpDXahO1o1x7p5OGY/c+ECV13Z9CjmWUK6K9DJmv/JKbvEbajC/bywVBTkxhdB5DYd5FwwZXknaliTOWS9KXf0dYFsIKduwYym0Uc+yab/91znfvMR5Oni3pRvQFnwxcpwqlm/DQf3EBzk8aT3AgBm99wPbz+LF1KuLw9qWAYyaokfq+7YWlksHPXDDBJqBwqdk6nnwcuYWC/ti58kuSnB+h4mA0n2k9D7VjDKNIvhrmJ5hh/h2LQ15xu3T3yiS/F5e9ghVx55NOaPAPqo3GaN7HBlB9Tt66ZH2sT4vkqfAp4U0LtPO8D99TCCGTHT8GtvIuO7Y8B9aLtwHejkPErDePCVuuScJ2So0GnHgjZRSvG0DJWxTn9N3pgwAFzoYyBc+0h1PU7u+f5USCT+kelv60qqO/6Mvao/Lcr9cCf4JWoVja4L/L8ZzlDRtzL5Tik/c89TiLiMmGXW1kIDVptzo14twEiylHLoPhVZXZ65zNBmO5LWVrEGh3LaA9Yb6qtScgyuKIV4yfIcwslr2DVnKUIg/3ZdjuOsTBJ1SQ98CMdxTH33M5Z7WSWDrPG/u3Zt0o/D9PqrH98mXAZ+zqlgn4otR1t5cmZBkzmoJsT+vDu2xhe9PruGHgULSl6s3yw39BqUndTI29qIfIkorIX2IL4riull3w9uLu9vL3QRVL6dHvwNbE557bPiA5CkAsqhsobWTzDAZBnnv8h9yK0ZC587+aVsObIMVKub6pi0OGDDZMZYXPhjma10li4Ho9tQvzItwGmzoTvA1Yg3w249JOzt90Zx1m7oZwsc6zza83IGzcpqLG+EiKvSSDOfBA06zSOvKsNAQsArtw4u3E4atXuG5+/Mg/DprgcKGXYk3HSuS2ftkbvVCc1XFLfMMJQrIW6HBlmXss/SHpUffWF0SuYqtp6V59ysLLWoz7QrKEeDVL0qIzMJnOcYaX6cfRwppOvf7dGuOib/QTsMMN0RqHwKxuyCvpuyqNxngfgN+c8StQUeC0yHethQMk7Y81QST0aplva1Pji+pdzC840lz6ZprWXQaVsSThb83W0y8D7sr7ypWLPt0Se5wQJKsEJCcqa83qwHbNC+fumle9+S7v1QM1skuHQoLdztfpNj/9H2xERHIVevM26RuUo6HXXr6Uh77VekctNo1W/mmprDGYc/nl3vdUGx6re/ed052JOtV4/2ZGZZBm183q6ddnRZuWb6frimfWx/6X5miIti+ya+eiOyknYWpZ1nOXtO55hGDs6BH+xY7SNxXdLUiuj/7IV8P/S/wf6FYKer0LK81rkJBlzt+NFz1uGJh0MNvxKq0N5chZIDe3loJUkyz/DsH5R4Oa76qjdAmp3q8MfIHcdfN5Js99vttqj9Ec8cY2Mj6Xy0+nThqniqGhK2rq+G1NMKlXk0Yu7++YhDo+xmz93M4O1SD4+PKlPwPIHT83Dh3o8SD6Xam10+g3nB8XXWj336XS04ZcAK6bTP7n0fML0JTHdD7yB23ibzhuZ9vM07e9KZDIsxdfpm0tfcnfteUC+z2V4Ues62Dk/YOiNPyR7OoE7tv7OUSnmhDG63kgBt1LievK2pYyb0XuO7lhG8NfuLBVDG57cxTxgmPgisv5bPlHAB8LDr8eHP0ZRtLhOn0zBcrQVeszRYpRCi9ZgQy8w/D+BAWVc+h5xmv86rm4hVjxxJaTNMEjDKGav5R8J74beoFR43qStMgxemMLX8vSnk7uADe20hueh/91f+OFkpHW9HDswnW/BBmdlVDp6UksEOTpooVX/MtG+H2xoZ3csKf3uLyLdleVaoD8OW6ucSU6jpzQB2CGSk+5LzfR9YCNPtni0wYi7CHiTCtcTawIvDzuzSvqei9PiKU0QcBslvfPhy7h8D9gYNW0Nvgu5gNZhg2g2nJtnP4zyr90XpbjsARveNuPiSSy5gzaY3HSGHf6kcc4TsM/gzUsYfZ/Rdiq6L57d1Dmtw7acytgWz34IqAkWXu8Nek+RduY+u6FL2oSdfF8dFJC8ySdO/POwu719h1rfYvJJvO+DBJXHe/P5PrAbew+Qvgn7+jmv33wQJr3sSc+GbWhVvq25mI5KHJkA1RqlxaJ5BRvUYDvcn29ANepBqhnmPsbqc2EbjnUq9W1UgDaKiO+DXl2Y1AWtXcI2nGG0rxrMSMSY5rYPnz8Lto2wtXEitlpLhe/pB5PJwfgD5dL1nzba9WAfsLln0XBqOfuo7xbPnCui60VDxMTCA3NvwEGseCLaYk0af3vAnEnHrAzT9vEBH7h0t+26gO0YxqEs7B0BOor5vu26NqHzKbTrWbru7LMwaLSO/CiKQEZFSZF1SH28Bck9A1ulLXfcQ+42VrTaZf3Ix3m+iWwBG3RPwy2CzRLd9ZJJ6fyq3OhwTkBsF9zKtxdpngLbSRVVhsPhAdn9ZNFNF4QZhNNd0+LoY06VOGpFYPim0yNiqy/nsB3TSHuFko+GydUoi0YYWtr/IJMio5BsJkc9EbYzX7UwnALYLBlqi6iopZnazgnJZ/m3m1oWSGx3+NZwL2AbWrlgsDE601ecq4JSGKL5PS7sofBlW0UNrWi01zILTe0/u7S2O7HU1qgNsep84T5dV3dL2MOCOQX8TA83za9ZXDQD47L2EnoibEe72wUbRFpbBYvXYRtGdxysN3gxt43mLhmBjxKDh83lQgejQDuJEfaigMMTYRu7YQsahclNezNKBs505fP6QC1hFxn2FATn1v4go8g0BB02ewXYltbYqWyBM3WXR5PpoYJrOPPlUZiY31x9R5jBKHK8mNyerYapncjdmoby85dEFZ882qVii5wR4oVJvT3MshMUOdYwAWNMLIhRD3vG6A4KHkK+7YyEVwbbRpKObOZPXhI6f7JIuyr2OjHiKZgbska/utw+4mij3ipeLGX4Xo32lBfIZr+xO150sW0kqa7W4/QF+0OfKtKM/qPmLMbMKXW9cHz1gIoX9/sa3XVSqOpFtop7tRvFvV3wQjl7QZjlibA142P4GOxVc1z+4ayJMm53AZoJKbK7+rtHu1YUe+K115jb2iNe5Tpw4h7FnVrXynaFrJOZFLkrvL0b9kORBR/c7A366aMNftNubtvArKwUXMfoJWVMqTXX06zSHc5rRvKP3bC7XsEvyHi7FMQPhw3vl7uFSxERmyfXFc208hK3Gxdam5u5+IuOKgw18leBrZ0Vek67CVzIOLweriV7tQusLl330gLYhTEJ+YJtgk+HbVTDZwZFQLgz3OSVg9PkouB1XoE+GiYFP2DycG/Uz4CNGxpoYVCikEjvk7OKdNYKmdzbZK55+4YfCn4B5ulrjLZmGbfx80P6Oou/pctczlOvaAXNq+xm8sLR1sM/9kb9HCYHe3NcpHUfg61HwVJc3QcFsJlX2SnJjWFSKNJesCX0GUwOTvU7ZrPnDjjGVN2uptKvtXIhbLegPMNwXOQMeHuHy5/F5HhzZRw/YXl7i3z/nYXlDbSyXaC4C2FXikf7tWCD5TG8lc9f9GQs+jpUOXvPhm1UPhS179Vg41KEdcxtcLiAc58BWxdBWW1Jr7sFNi4Lika7MIvgdeb2nCxtdCAJONLJ02EjrGyDzXVcNNpBQW2GSqE5+0oKLCPcwvG7CKOn5ZwsiZKviKrGi5ikSIGlhVwlt5Nh/jnY4EhbmtMfc5tgREklaj2FhIdbrMBKK/Ij092uyGGhgSN3N/CfgT0nZ1T/EAZECEGf5KEwRhPA1T5KCu6WBbC7R0Ux4/AVwgzacq1AEXrSzuiqE3j2E5cvGQtnmtEttNLkbHfUYFYQYH4tx3Pzh6rKymG/4YZPccR1wUCYG5XCfCx5UhRmKPhBcPbPwza0w3EnRxf9JYcNWyUqY4IJp4/rNBgeR+sUmbfB8e7R7heFGby3rxFUOpQkR25UWUSG8X+z6w73/Eh/fJZHKTrtBfe4jd2Dd+wVCYPRPz+3ATYXuaRj6t8uvjEc3L5kVt9OpPSLnrVoqFYcgP26O+x9Zhcoerrbd/nhsPO51oKGp8vSBNBe9efw5CzhAbaS7hRcXhNkWmGsgne3Ao5YTIyRXVOH6VivaG/Uz4G93teCNzfei7s5hw/1JIwL5q/3NzynSIHp3vFW4xzNGHk7JQbT+en+oPeHDdO499fGo5xsz2/3nu5elwbYTmFuFjDQVuNw676/k3EY5d2t279Ly5qL8EcRbLbM5jVxz+46bGilrirH5TZxOEa2pxkTpneaVsEU3JER3051QKKq3oWhLaaOqV57UnC3DsbPHrAXxodlFWUz6GKoCjFjnQlza7QzspNWvujAkgxtsis2wJvQL06nIBFHLYwoCal2o1jo7rWKtBfdj8dzQvORJI7FzTtGe941uEtgV682dj1UdjXL0qaFMWM9LKfZhlZVbtFIr2WRTUfDd/vkrrQXxsfFn4UJWkvb5OtxwWjDFLNlVmhonR522emMpOjHOHLn0q26w/VL82Im5uHJWSSTIsvXvdxLjrcHS8ujoAm6vrzDqxfBVrd5g4PaqDJfzoeJXe1Pwl2ynIwziVIrWutF4D4fuOOD2zEfeI8sqKtqDvvALua0bXIfhY35F67UPzdK5fvfSo2DJOBkp3fpn2UjVBwLzZ4W+RSc2sfceYZKe6/R/pGw0ePGyiu269s28wVm4+0Y0PmCtKm1iryLBan9X4+8jr7/6OyVavtDYWfJxYuGqtjDdnZqpPtZtAzae1sUNs4987EveWnPrfw/drSfQhTUsiJQ75WidLMnPiraN67y6rBZJOYKEcd81ntJanWvtW/WyuvCRlfcW9gXaP1o04FgyV7PEozvv2nilUcbZvY4X7fH0Y6lXrTk+51H9a61vQ/neGXYIpFryQqGpdV6z0uOWFB4j8nZPws2Su8nxg5xX25vvfwMumpt5tKn7XRcENzOwBY39t/K/fLRprttkm3CVL33u7Le0wNJH1fQayQEi1xc93rBRu6Xw2Zj/sTUBkrl79tciSv9U99+Bm4q5OSFBzTs3ALxDNg0mjg1/qRIMYu99o5K1FjOX0tLgyercMZZ38GSoS/IqH7haDMKVrFWqcce7ucoMp8F2m6+PHvMuOjecR+3VRWOOVObdXSfs+Odp9Q8D7b8TnA3T7GCvRYMgtFGcayOTELRtrPVNBJ+ONlKjs8T2B2H5cjzH98UTr3w83T4A0pLtXv20ynEzY6HYf5SwDtY0M/Qhu2Sy+2dMcNIP/IaI1w+KW6HqeKO/QN+VBRrZr4nL467WKXkxdXyjNl/Ss8gDPakG9futUXtsGH7/sCXXkDoIpwMrrrvebTxppKlAjwy2lZWOCztNxIO3Uey7fs49oKp6pHjRl8lojvay8+GfO4D1GE5m8/I/115eHvzmcqByiAf9NzOzdtu5em6BhliWG1eX45lOBhIzmXYG7jjy+NW90dW2lGH3zyHHMtcv5DvOZWMgxjNYbVa7VYr2bYm6+np/WoPn3qIVUm7s9ns42ElS8w2fmwBTGf+n/V/tv9Q/3VU0Dh32dHWksVRqVhq61b20VABacd8Muxs25fpbJx6aWLU9pc/Oeu/9F/6V5CjZLaxli2lZtf2FMuqY+6aeVjW2dqO8WX6bktCOfOTtdYuqUN9X3NWd0ulupMv72o46aRR3lG2VHt7d7szN8wp/Xa/Yzu9Yw1Lpe11TQNsgt9Ka5anow1/uy//8DJxxQQdP+G8vFal1NEuubzfvNMwrVYYd3Y9xHSDeEeamaHdy8H22pWhHcThRm8Yn8Le/SsONjQ2DSLZyp8cAsPhsl53h5WZ6OHD4nBay1JnAKq9zEmUZNoMxtzC8sYmxomNdzYLN3LoUGH3pZ/kQy9waz8kY+clnvUe1JRU5mvuApA+F+PN7EiMBEpyAKbyUt06FbA2Hpp/k4he/f3mAUtWqweAv4hgzvnm3j6cv91YhKN85XtL60q1ZeaVNXbJI5/zFathsA5sfrPh6aIR41OZJbxWPra+3Dc+jwnvycAjLPI8j8sjfTwpXfVnVfW0iisGG1v1sCu/RUF9Xr43u+Y4XwVMBut1zx9wDDPxg9xBV7h7PiW01zSWJpOJJhiMX83zD7pvzu+SyJOea2MlB2K7MaM0sl2fEKrOHpcxndRP0vuYTCxtzWYFIV6XJMdIak/wHfHuLOOVTzaFSdh1RW+aL7Vtaa2QedXlEj7WdsbjB9qcEckDEhE8wXLA/fHB5PayFOnRp8vLyQFWsgzxHGZB4jB0aVDOzgZcPlctiOULDqB5fywJrbz6kQu4b6vVo2vp2tDSOo/HlcUUVAru8LQTYwglCo44m9SnrWplqM7AcRLhDpVpPkyr7T4wg8c9n1Kfkg/l9tpUOQQ5Ml17kdGU4v1Ltq3uS8i9p2Ekq6vYLIrnSRDfAVPORXT1tBMGEY18xsb3rcPlBmZVjzdiPFUbPBeKcPjwZYLlkJhwe3p9ZGqLIyM/ELexMmHw2bOQhc2X+9b7EIjmM85YauRDf+8iwc81PIRZq0wPYi/yXc7vJoR93rTV8JDxrYThqRclHRkGuvDk+OpQKX5t4kbCWe6AxaJ5VUK2bYRXIhzvSeyvn2NkdLn+vgaNe2hITnRbjuvAsEMGWn6DJQG2GG6kGwwlA2tg+Md5h8e67g06byqGVgLRUHUWLjVWy03dKLh8SXD0RWQZ1rDju+O8yehY/VAP/+5/C12dhG595KhamDVOxhu/xtGubJw9cB37B9l589XaeOAKIlm57omwvTgZS1NF8xLXPTD3qpf0g8gYjok/rqwOr4PG3bvC80AryduT5XQEjEfT9S3qONqVHOOD3K9yFn5cRko+lhkXxLaZp35pKe8HbJpKEvnjn1t634BGED9ZbrRFjXqjFgTEzUdVJUORabQGQqyHwjdhYyERNyjn/brK718x3OrjQdROFh8Es3gc+R9+8snUwJHDb66rL08e1R7GLhNEd69zFTdwsO58t7QWZdoaba3dY1HFXFr12ZYwRggj9nFWsRrk2yHzo/HmeSuvTVh+udIBCTOb5+M1pO/L8YHLohFwZE78HqLFkXdU1NxenaoEA5lgiuGqoh2MbO1IeJMGJ4wnzezksJEv1IGKP/18CRjvAx7B/IMBOQ6OqEzemGbDI+4Dnnm4uu/Kizpr67gJidOFOMZa5eeef7GxrB8yXrK00eeQCo5VetHbcTsv2Ozz4whH9FLqg3rlJPIYiWoq6nHL/d7va0cemWN/kZCT/U7BXnwwjFFPbFQwvgrRBkDrpPXVY35Yrp4PIm/yixxPjELovscCwQXrldIshdgpSTa4UmXCFvfNJDrSy55QsFei0Bgvi3TiyULQlzdc731BFwtttVps05gHdFD6JTArAoewz3H1fdzVlke/1Qf60aWj5Y6Cq8fgj6+mu4K9FPXA4gutZKhtwROOx1suLUDnzKUUTzv+hQjm7AMFodvRtMXstLSrAeMH6cJwxiHUSe4IMYDNV3po5Ine4sBTtGEOx6DDW8bydHULzQGX75119U+Qms2Vz1wEB90FU8OVE+m7bFG6C08XaavT4eYHbgBsLLmfjfCQ+N5VJt8MlBYtSYg9mp+HiFcrZ0cs/lZ9zXOwnkSgrUDwuljNZzkiD9Rl8jS3QHXvCV1NfhPUXeJzNbfx/jM3+pZFDNQa0f2RbuuHSgzg0q1hnPgBG9z8gks+OGkfEo8edZb7Mxxt2PEEv13a7JaWRNEkG3nNGEe8ovYdqNKRYTWLP8M33QuP4LnqWYgNq39OJLXj5v7VmP85UtZKpRzqfq88n7Io0s85s92T+T2O0fWELANPH45ap4zZx63uoYP1nvHU3azijGGccp/IU01VlVR9dz7wWXiJiQo/0fsooPm6fDsJRODXcB9HJo3aoMw5bpOxLDxp/m+ue5cTPfAkluMJOHeTSQms7E/q+B8MkXY4C+hIZeuoidxPXFBdb6yfb5gVE4zQseuC59R3VBAQWPZdKWSx11cLu9qwH1BBfBbZdoznwAQBmO+x0OProQoVVsoDX+dn5qIwqHOSSOGH9aHxmmcZPpswxp82ejbh46ma0ii2m0HAjj4/aNq74w8cWPuIy6RRP35be1urnx3YoYwZO6L1Q02bMpfFfmuegGI4zQsvJuFkhsL9F5RnS3KU99+dcN/n7nFVy8IDlZIkNGyc9QJKJLurzdYGLn1THkufuvLggxfpvDTM+ESr1CiPhNdpKzvwZx8r/yRqfw51GriXf6CZBiDaF3g8qwBo/cp6koOmNPWszDnzGY2SdlbhQBuVXU5IOD557eWe/QmPtxhNuBREJueYT2Op/fSEN7oGMsTGwJl4/7tjmOMseKsO9q2ejqWL+6hajvaLeB5PIZWec1iPjggJ5Pi8XWl9ENT73MXdf4azASRbH0NxJnURT4ej44swiIjHS7OlgvhXUeX3CxkQ1+U01vX4HC8hZnSuF4YHpirhNTWfsQ58TI+4LwKZnP7kwNH+BIN6eNzhgY8FSOLJdJTOre5cZN1c2LKVbhOrw+K5WfxD+UHTjF/J7XgGmYrXne7pt560cWMgJ+O7ev9/Ru/WqqMOu3/0jxsd3eOBTnweivpsqKnJYP56xujTCaBXTs6+udJzwVRxPS5DKX2WdA4+jxMBn0LJXeILO5Z8/Kn/gip+vxRlrOqkratbEXIe+8QnuMCH9ftt1Gu+HfCBZJPrk+pQ+wWigz+KUH5nyU3pw+9XpcnFOGGCxC7O+WTcubu5ejPKUhos5Wb+7Pb+IJor61ywuFJZnFiQDyGrqNnPaOB/6f8xmRvu3tzNN5xllTpDW1mPzrqmXXceHNPKQqI7Z66TL2trKH43sxflLNmNvV1bacU7NqnvN2XQ8f9Y73jhQL/8vbKMcasDx2c3Sa/HL667S+ND+RDp8YHshUkZrOm1VuCsrSXRX7szMU0LjNN+I+mFPXE7TfEN1uJFo/K41ws716pow9ojHevPsb9aUgDBeVKb5qi2Z2k8xxqeyThiQjQihIkAAAq3SURBVICXTPvL5xvGsCFdIhgBPbwM2CPqWhwTEbHI7V2sK2Acm47gp7vP8YFxfEs5EXgwTsT92vxQSjBZKw0sqwi+me1trAwAc70Lo0EOtmOMuZejsLYXbFzGjbEIhOdhUZzwes6ihgXXI0o8z4YmueO50QXfNTzChMehpZSEyyxFQwlpYxbqQW0XKyKEEo/woEdQ65TpspStjzjWO2rjRj54v2B8vFghzTYiONp1kK/6B+Y9VnRYVTfy9jk9B+fsXawLfnHc7B8nnmBhP5tejtPxGeN3/Wa/EeqMHGTBPUv7SzKdj0+b/TrzBQmqRhYURD/D1KwJ0d1awY6lmoTejcp/N/tn3KdC/jUPmh9AB4Z30+b0TIJbepDFWExgGWT/Q5/lYZtaGuoRWH1zkr0v+8B2jL+OaOTOD6upeTqT8yjuX+A9u1ng/6NOaK+fCaBqzHTvGP1ro3IXMPcuqxiWDdxs4uqFsPGsCPeTozim2iHw1iyxc8p1389eNKNCLIrwq/DLsI/bffM1Ho0HKejqFKM03WcvHEbwBeUnWrbzBQv8x1l6kGPrhKvzcOHyLMaqIao1JZu5ZU2lHjrO2BdSNdhy3p2cno0l1gopgn3sMnKrstVASQwTYHeVTeyQiIYqqGSZ2owzmjjZIdaz/vWtf4R76nKw8cgH0slJ/r18OMNoSbVxb2E6dXSRDDFw2+TMP9MW6uHOplLVjnV6lAWVhYpqevMzeyyj2fNcmPN0C3Y2R0G1/Qn8/9FYbKqZBiz6ivMJl5M+LTVCIxJZ8qqlfQrxMLBoA7Z2HmAC2+rxzwedLVHCYK967NgVfIbJzw3CcqVcTjzdVfiaXA/qy3eZrhBSzUStKW3bjt1oE3ZlBoSrIu98RsarEFsFeDVE8dXw8+fGnHBhlzN8DRCmrmvTDdgN3z7fB2qeHG1CaJiuEgxaHIsRglL7QESyrGliVEJgPvxQcrGRC1TWrU9DXBhyjNGZOpB9S6SN3ssjgVO/KnW7vNyMYBg9nYUVUF4fgL9WIahKT6eRapnx1w0876Y+3oA9jrzmS2Eb2pjoobM673YG8uUSLne5gH8XjXS0ROgwNo4Ft+vDlVo+9iiWu1pprKa3CRtm6xgDaa2eh1sD5j91jB7FJ8KLGGmsEgGMi4j15ufJZ/SJrCmwCo28hYWi1tn2MdIAdkRl7pdtLlgHQDRBtl3lMp8vgRW74FRSXOBeNNI0YHK7a6vwW7AfuA/SEFzSbq1W667mYheUFXeQq/X4eJXVgyfCyo/LX5uqBldekldjCt0ymwIn1GYoVPYJuhraJKK93FP7HiMU0B67KN9XGUXXtuAtDdMuyd1yVdLA7H4/L2C2Yc96epyY891DOQHU8KmNIvMUXtTMwa7b+cLb27DbofBmyZFL3NjjtG/t2HT6FNhlV+e/q12KagHrkw1TCdDWfZY/yM6ouQyn1IirUy2X16scqzk9Bnt4CLoVS71ZmOug1vqRNYFNmNINdRcLbS86Emx6l/HV3N2GPY11sKoEtbF+sC/vNnM7n0SgPwY0+lOz5sGRLu6470GjSwEy9eq2mqdgg8Rzr5eoTCMF8XzwKOztN2Kn1SRj8Sec6Gf++ouA3dyVvbkNu+4Kyjx7PJkkMaEi6OyzWwrsBkZ1TB9SZxKmf8aUscFQVRXlO2ArVMuEu31go5hMJ5Ky+JuJGSyXoCjztmffE4/CvvRpxI8xvm7M7sDahc57PoFw6oe6CC5nwCrpKRhM4CwwrG1lszW1kYetLeQ+wLafDVuzjsHnEfJuaKHDfUnEWn3x78A2qeSDmTpUEN5xzfFcrD1wA5U4Ezbv0SB0I78z8VkCCgpGO2dEODilQPIoVF+Wkgk874hEz4ANMK2W4ODR+Qtol34eFVa7FY/NbavV7D+sZEvD18HE2ycDwjLKIdHB84t04SVgK0cTMBnLgchNOUMJ3BNVuMO+XqpzrE/BviPJN6g7CXXq927TRTzhBh6c719gq8dgK0/GXGZ0fZRYonI/s1xrTWLuuZ5Mrh3nPY3P4NK1mz/JwNCubCwcjgoLbMdl8V40Rux6/mmPw7auoYcjrzNb7Jm14EVMrl4EJjd8XrHtNmy1nraKTeHp489fSMNt8MiyaWt62sTjYaH73FPggLeu7vWX+EztU4w2rJF6ESispc2qtTyx7uc/AhvE58SjOlcRnOUa0FsPX7QCckZYuMKxc7SXFi4w98RX1uMzYUPXWUb+VLqpl3X2AwxrfWn5OcaYMBfkCPqLqz1qwPsxPVo73uIR2NYwIRHj92spyOpF9yufwOqAiFt9vwE726mz3K9joEuhh88/4nBeQwLtiCyj4JYIOkRZBc7xnytzZdhj5BL/mETMO1xmIWoNlw7WcqAfY/JJIHx9tpZkaDioC/5cSYuh1KOcsFiHDf1eAcp1u5Zgoe7tikXfIUM7KZdLFYwZWBjurdgM3orLmB0S2WmWRQbtbEkRTLFxtUDnfSMztuD1AY06aw/cgg1/WmozL7imTE+WqZjLbzsgjLPxMtWLmJurBL0OG5SWDt7rcIHSApEq/IPnpwXg2V4uxjbUUwBVrMu2+nAViCDbS40xrUkk3BTbm4ZiEWeBy33ONg7A3oKNG98tzKJ2oCPd7vY0rAUsPs4iU2AmTsBByYmoNdjYN98i/WhpNIPCcam7vf/9u2SAh8T8T/OonWLtJAvTpD0msmAXpl956B2qlx34IkMKnVTRCdsoPrkF2xwOK0OMiHcHAnTf9rjAi/T5i0w8JBT0cC4hYFOkXQdCP1jeMItJxPfIiIDZ8oGg/aUelILM4e35RLuxhT7OHnkCFvSgm2WNz6SgykUytOq3iLobSLZgt9+HIVHrBjHjD+k6KXFe9zLmhwf9HurKvy2CbRgpB+uiMe/qmQ4TZM+dgX95jLr3h2B6/MV8igVTFTkV5ouInrdnzYak4uhmnj6nlVzgs0bzY+teJyJKNnYZ7wgzoOyHaXFJdD1/aK0M5f8qsJXEB79AvQjsRVnPrwdt2+TXIPN8dt+azZq3MRhZ4+GeSaqXUuhHnHueG9GjyUIqOkY3EDQmPPB87GArizBhXfGAUbCMuS0iGKWNyOUO2HoGe6u4FtOVEgCu4eBeuNzjLr4IhOsjTG5pZc50QTg/AteVBHp1zzQny7wfBHh4AvOD3r2zcDOwQgAmDgoBFnvvBvdfKrPKsSqlng/Ony5seZHOVeAKdo/3TteiK+89qZsA5X89vknv03kHf5M+lrWPgl49W2jIwb4b8Pd5o92Z2hJ8bV/XRSzByN0zdRHe0S0nzHVJUu6uf+U0O3rksuS36npS4ayUkNimkxNrY0HSMdJWq1U1cknhlRO4gp3W2qaTeWjfcJoTZtvkQ6mrAg65h5rWDG5cF5vDvzrMd4kY17v7Z0XMU6eq3dTYqFSIH4ZpNXvnCggaSVZaTdG+WV8jNpx5UHxTTRXlIy3jifiirMCYueuJ6w9Td1dTNUNekAyilinU+QIby42OZVmZOtVypXKcrAyvWvPdqKBjZDVI1i5ZqhyB4WwXITMX8SBHLXVjluKmeedkZcrWr1mZiYor1C9J2jRUFWVnUe4sd13L1jBwGXv1zcKOh6ums7G+Pbff8hcRj2aa25Int8EVQzumOlJiK1V1e7+M6iETvzH+PSm6r0r/B+tJc84/HcDtAAAAAElFTkSuQmCC"/>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a:p>
        </p:txBody>
      </p:sp>
      <p:sp>
        <p:nvSpPr>
          <p:cNvPr id="83972" name="AutoShape 4" descr="data:image/png;base64,iVBORw0KGgoAAAANSUhEUgAAAPYAAADNCAMAAAC8cX2UAAAA8FBMVEX///8AW67///3//v8AWK3///wAVaz9//8AW60AVa4AW7AAUaoAV60AUKthksgAWrBtlskATaru9PlGeL3e5PCRr9TY6fMAVKp7nM4ATKtThsCxwd0AWLG3y+O70egAVK8xcboNYrPV4vEASKqjvd2nxuNgl8kASqbu9fkAT6+LqdGvx9/j6/PP2+4iabVFebqOrdWfuNySttdpj8mEpNbH2ejn8/UAR60qb7teicegv9mNp9N9ocobZLiuzeO71eZyl84tb7DM3+sAOqdYhrxYgcGYss9Dgb9Adr+ZsNpMicIta7tyn8ycvt0jarDI2PAJejn6AAAgAElEQVR4nO1dC3/auLL3Q7Zl2UKIQIzBYAx0IYmB0IQ22aR3s73Npj3NNt//29wZmYd5OE1IN+3+7pnzaDDG1l8azUujkab9l/5L/6WXkuU4lmZajmYYBXc4pmE6juYUff+vJABlWIjIqnTfvD0v3U06Y6SLzuTy5mp60q04GnSJoRnOz27qjySEPOw2728Zl9ILbN8nlBCik8j3/cDjnNNJuT+qOIXc8C8iGDwTBhr+NUdf7sbc83zqui7n0ovj2AZyXY+HkgeuT/w44Kxz36rgLx3HMa2f3fx9CRoPs9lK+5fBwCOR60n74u63WrPdTStOxs1m5bD7R/NL+WBsQ19Q35WDz6ddlAH/XnZHlq1MJ77nE51RUXo7SpdYHPhyQfDRGKajt2dUJDQisTe+Hv3EZu9P86GqtO+kR3TOvUhnHSW0LAvGH8dy3gHIzjAP1KR2EmCJmMeEuOG4lmbf/yQEexEyt5ZeJdIWQe9rrf3wDUTXtweFUjO37zYtEHqtxNf9Tnd2f9HzInrkXo60f5lkBy398YzH1PX0mxnqJueCkkheVrVdcxb53GkfeD4TY1DclnNY63gu9Y/+bDr/ruEe3YYwSeUtCGbDtEyt+00wnQWDRmu46/a03xkQoTPGvgA3IDvM6oKzSI77/wrYoHZg6Lp3oS+8oJwaYHrBeJn3XDCeuFwnHiudpGvK2elOJ5EXE55cyEjwcVvLTJth/yv34fMbC+XfzwL0RDINrXo5iKkc1yponGGLHxKucza1Km/HwAO2lMltvdZvPbSa0+ObA1dyn/py8sbUHhqS+L3y0MhgGq2DkIrBRfuXN2Jgkl7bPuP+1MExg4+WU5cR6d0Pgdk183/GEagyQWwXzDXJvYD4MKOpmHRNpcraiaQBbWlKHpiW0f56FBF5mf5sXI8RtFxrRZ7uRX20rlGaA8PTmHkHXYThGJaTUP/DmPIjkPGUEjeWXP9K9WiMIl7J7WNu00HZwZ8r3m6OOfP5lfr0a85zS6tcShL3zt8Zlol8CQK9JqnPT9FY05AX6jEJUjM9bPePDwT9UD496abOiDOvvNRr3YMec7+m2sI4dWphLLyLjyDqflHcJ3Eg+C1ILNDEyt8aTiSV30BtWarBRqunh+25YTb1/Ib6lWH0Q9o7mT8D0L6NCeXNxUMd7d0lJ/r7Y+tXQ20oR7lS7ukxbYLjgX4mXDBGiUfCewf/hv8ztdQHdoXvlXifem4JVTZ+W46FW0Fu0NCk1boJjwbniNhQLKM1hU29Tjd7yq9DyMLQViZLlYV9AWzelIQctRb3AJyJG08Mcy6W/+YIW/3accZ+cLs0yQxteMYTeecsTFj4o8TBQz1BI+AVYX2HUB71pU55TXNWbb+WzL6oLuYs+KA17tLKUhmdeO5vWR8BX1R7NOxrxupxp1x4MMGVKlOm2u9Sjwb1X0qsQdPKkgnh9sGyXMA6k4xPzFUYyUhjvdeCGTC/8GYJGwXBNKTuQk0ZyBEPnu8nHxVslAXDMoh+nU8qv4oKx3k7PPB0VxImJ6P5bB1OOAuvluLYhGlwYIO8XrVawV50iqPd2v5EWwYXoCcOxy4ZjEAnQNc4Ux4z98jTA1bNYjU/nQzHSscx6121x14U8bMUp7Vz4ephbRkRxH/6koihueLRddhWykV4smRhGG+jMnYZf8Cee7iQlISN9ISLiLRfFV0hmUaXEBG0AP85sakfHg+1NIkZBxALrxrjDSDw2tAjy9+twQa8zVBnq5mP8tuaeAymRXUSgs+enMAop+OA9Zrazydo78ijrugqUX3Y6EXsKLkeE8bbOE5LIaXduCC4zRx7bjA5ynleXj5WxWacS1eQSeAzOzyvqLtg7lAJEsT8yZLN0R7iKB4rpwpNs9lnTn2X6V47HxmBvpG+Xln75RpspKpkvVnuM1r0kulE13kptdSEhu4rSV1+0ayfC9uAsRbutyzQ61jod7a/Ml1n5NMoh8DRLnwYpDXahO1o1x7p5OGY/c+ECV13Z9CjmWUK6K9DJmv/JKbvEbajC/bywVBTkxhdB5DYd5FwwZXknaliTOWS9KXf0dYFsIKduwYym0Uc+yab/91znfvMR5Oni3pRvQFnwxcpwqlm/DQf3EBzk8aT3AgBm99wPbz+LF1KuLw9qWAYyaokfq+7YWlksHPXDDBJqBwqdk6nnwcuYWC/ti58kuSnB+h4mA0n2k9D7VjDKNIvhrmJ5hh/h2LQ15xu3T3yiS/F5e9ghVx55NOaPAPqo3GaN7HBlB9Tt66ZH2sT4vkqfAp4U0LtPO8D99TCCGTHT8GtvIuO7Y8B9aLtwHejkPErDePCVuuScJ2So0GnHgjZRSvG0DJWxTn9N3pgwAFzoYyBc+0h1PU7u+f5USCT+kelv60qqO/6Mvao/Lcr9cCf4JWoVja4L/L8ZzlDRtzL5Tik/c89TiLiMmGXW1kIDVptzo14twEiylHLoPhVZXZ65zNBmO5LWVrEGh3LaA9Yb6qtScgyuKIV4yfIcwslr2DVnKUIg/3ZdjuOsTBJ1SQ98CMdxTH33M5Z7WSWDrPG/u3Zt0o/D9PqrH98mXAZ+zqlgn4otR1t5cmZBkzmoJsT+vDu2xhe9PruGHgULSl6s3yw39BqUndTI29qIfIkorIX2IL4riull3w9uLu9vL3QRVL6dHvwNbE557bPiA5CkAsqhsobWTzDAZBnnv8h9yK0ZC587+aVsObIMVKub6pi0OGDDZMZYXPhjma10li4Ho9tQvzItwGmzoTvA1Yg3w249JOzt90Zx1m7oZwsc6zza83IGzcpqLG+EiKvSSDOfBA06zSOvKsNAQsArtw4u3E4atXuG5+/Mg/DprgcKGXYk3HSuS2ftkbvVCc1XFLfMMJQrIW6HBlmXss/SHpUffWF0SuYqtp6V59ysLLWoz7QrKEeDVL0qIzMJnOcYaX6cfRwppOvf7dGuOib/QTsMMN0RqHwKxuyCvpuyqNxngfgN+c8StQUeC0yHethQMk7Y81QST0aplva1Pji+pdzC840lz6ZprWXQaVsSThb83W0y8D7sr7ypWLPt0Se5wQJKsEJCcqa83qwHbNC+fumle9+S7v1QM1skuHQoLdztfpNj/9H2xERHIVevM26RuUo6HXXr6Uh77VekctNo1W/mmprDGYc/nl3vdUGx6re/ed052JOtV4/2ZGZZBm183q6ddnRZuWb6frimfWx/6X5miIti+ya+eiOyknYWpZ1nOXtO55hGDs6BH+xY7SNxXdLUiuj/7IV8P/S/wf6FYKer0LK81rkJBlzt+NFz1uGJh0MNvxKq0N5chZIDe3loJUkyz/DsH5R4Oa76qjdAmp3q8MfIHcdfN5Js99vttqj9Ec8cY2Mj6Xy0+nThqniqGhK2rq+G1NMKlXk0Yu7++YhDo+xmz93M4O1SD4+PKlPwPIHT83Dh3o8SD6Xam10+g3nB8XXWj336XS04ZcAK6bTP7n0fML0JTHdD7yB23ibzhuZ9vM07e9KZDIsxdfpm0tfcnfteUC+z2V4Ues62Dk/YOiNPyR7OoE7tv7OUSnmhDG63kgBt1LievK2pYyb0XuO7lhG8NfuLBVDG57cxTxgmPgisv5bPlHAB8LDr8eHP0ZRtLhOn0zBcrQVeszRYpRCi9ZgQy8w/D+BAWVc+h5xmv86rm4hVjxxJaTNMEjDKGav5R8J74beoFR43qStMgxemMLX8vSnk7uADe20hueh/91f+OFkpHW9HDswnW/BBmdlVDp6UksEOTpooVX/MtG+H2xoZ3csKf3uLyLdleVaoD8OW6ucSU6jpzQB2CGSk+5LzfR9YCNPtni0wYi7CHiTCtcTawIvDzuzSvqei9PiKU0QcBslvfPhy7h8D9gYNW0Nvgu5gNZhg2g2nJtnP4zyr90XpbjsARveNuPiSSy5gzaY3HSGHf6kcc4TsM/gzUsYfZ/Rdiq6L57d1Dmtw7acytgWz34IqAkWXu8Nek+RduY+u6FL2oSdfF8dFJC8ySdO/POwu719h1rfYvJJvO+DBJXHe/P5PrAbew+Qvgn7+jmv33wQJr3sSc+GbWhVvq25mI5KHJkA1RqlxaJ5BRvUYDvcn29ANepBqhnmPsbqc2EbjnUq9W1UgDaKiO+DXl2Y1AWtXcI2nGG0rxrMSMSY5rYPnz8Lto2wtXEitlpLhe/pB5PJwfgD5dL1nzba9WAfsLln0XBqOfuo7xbPnCui60VDxMTCA3NvwEGseCLaYk0af3vAnEnHrAzT9vEBH7h0t+26gO0YxqEs7B0BOor5vu26NqHzKbTrWbru7LMwaLSO/CiKQEZFSZF1SH28Bck9A1ulLXfcQ+42VrTaZf3Ix3m+iWwBG3RPwy2CzRLd9ZJJ6fyq3OhwTkBsF9zKtxdpngLbSRVVhsPhAdn9ZNFNF4QZhNNd0+LoY06VOGpFYPim0yNiqy/nsB3TSHuFko+GydUoi0YYWtr/IJMio5BsJkc9EbYzX7UwnALYLBlqi6iopZnazgnJZ/m3m1oWSGx3+NZwL2AbWrlgsDE601ecq4JSGKL5PS7sofBlW0UNrWi01zILTe0/u7S2O7HU1qgNsep84T5dV3dL2MOCOQX8TA83za9ZXDQD47L2EnoibEe72wUbRFpbBYvXYRtGdxysN3gxt43mLhmBjxKDh83lQgejQDuJEfaigMMTYRu7YQsahclNezNKBs505fP6QC1hFxn2FATn1v4go8g0BB02ewXYltbYqWyBM3WXR5PpoYJrOPPlUZiY31x9R5jBKHK8mNyerYapncjdmoby85dEFZ882qVii5wR4oVJvT3MshMUOdYwAWNMLIhRD3vG6A4KHkK+7YyEVwbbRpKObOZPXhI6f7JIuyr2OjHiKZgbska/utw+4mij3ipeLGX4Xo32lBfIZr+xO150sW0kqa7W4/QF+0OfKtKM/qPmLMbMKXW9cHz1gIoX9/sa3XVSqOpFtop7tRvFvV3wQjl7QZjlibA142P4GOxVc1z+4ayJMm53AZoJKbK7+rtHu1YUe+K115jb2iNe5Tpw4h7FnVrXynaFrJOZFLkrvL0b9kORBR/c7A366aMNftNubtvArKwUXMfoJWVMqTXX06zSHc5rRvKP3bC7XsEvyHi7FMQPhw3vl7uFSxERmyfXFc208hK3Gxdam5u5+IuOKgw18leBrZ0Vek67CVzIOLweriV7tQusLl330gLYhTEJ+YJtgk+HbVTDZwZFQLgz3OSVg9PkouB1XoE+GiYFP2DycG/Uz4CNGxpoYVCikEjvk7OKdNYKmdzbZK55+4YfCn4B5ulrjLZmGbfx80P6Oou/pctczlOvaAXNq+xm8sLR1sM/9kb9HCYHe3NcpHUfg61HwVJc3QcFsJlX2SnJjWFSKNJesCX0GUwOTvU7ZrPnDjjGVN2uptKvtXIhbLegPMNwXOQMeHuHy5/F5HhzZRw/YXl7i3z/nYXlDbSyXaC4C2FXikf7tWCD5TG8lc9f9GQs+jpUOXvPhm1UPhS179Vg41KEdcxtcLiAc58BWxdBWW1Jr7sFNi4Lika7MIvgdeb2nCxtdCAJONLJ02EjrGyDzXVcNNpBQW2GSqE5+0oKLCPcwvG7CKOn5ZwsiZKviKrGi5ikSIGlhVwlt5Nh/jnY4EhbmtMfc5tgREklaj2FhIdbrMBKK/Ij092uyGGhgSN3N/CfgT0nZ1T/EAZECEGf5KEwRhPA1T5KCu6WBbC7R0Ux4/AVwgzacq1AEXrSzuiqE3j2E5cvGQtnmtEttNLkbHfUYFYQYH4tx3Pzh6rKymG/4YZPccR1wUCYG5XCfCx5UhRmKPhBcPbPwza0w3EnRxf9JYcNWyUqY4IJp4/rNBgeR+sUmbfB8e7R7heFGby3rxFUOpQkR25UWUSG8X+z6w73/Eh/fJZHKTrtBfe4jd2Dd+wVCYPRPz+3ATYXuaRj6t8uvjEc3L5kVt9OpPSLnrVoqFYcgP26O+x9Zhcoerrbd/nhsPO51oKGp8vSBNBe9efw5CzhAbaS7hRcXhNkWmGsgne3Ao5YTIyRXVOH6VivaG/Uz4G93teCNzfei7s5hw/1JIwL5q/3NzynSIHp3vFW4xzNGHk7JQbT+en+oPeHDdO499fGo5xsz2/3nu5elwbYTmFuFjDQVuNw676/k3EY5d2t279Ly5qL8EcRbLbM5jVxz+46bGilrirH5TZxOEa2pxkTpneaVsEU3JER3051QKKq3oWhLaaOqV57UnC3DsbPHrAXxodlFWUz6GKoCjFjnQlza7QzspNWvujAkgxtsis2wJvQL06nIBFHLYwoCal2o1jo7rWKtBfdj8dzQvORJI7FzTtGe941uEtgV682dj1UdjXL0qaFMWM9LKfZhlZVbtFIr2WRTUfDd/vkrrQXxsfFn4UJWkvb5OtxwWjDFLNlVmhonR522emMpOjHOHLn0q26w/VL82Im5uHJWSSTIsvXvdxLjrcHS8ujoAm6vrzDqxfBVrd5g4PaqDJfzoeJXe1Pwl2ynIwziVIrWutF4D4fuOOD2zEfeI8sqKtqDvvALua0bXIfhY35F67UPzdK5fvfSo2DJOBkp3fpn2UjVBwLzZ4W+RSc2sfceYZKe6/R/pGw0ePGyiu269s28wVm4+0Y0PmCtKm1iryLBan9X4+8jr7/6OyVavtDYWfJxYuGqtjDdnZqpPtZtAzae1sUNs4987EveWnPrfw/drSfQhTUsiJQ75WidLMnPiraN67y6rBZJOYKEcd81ntJanWvtW/WyuvCRlfcW9gXaP1o04FgyV7PEozvv2nilUcbZvY4X7fH0Y6lXrTk+51H9a61vQ/neGXYIpFryQqGpdV6z0uOWFB4j8nZPws2Su8nxg5xX25vvfwMumpt5tKn7XRcENzOwBY39t/K/fLRprttkm3CVL33u7Le0wNJH1fQayQEi1xc93rBRu6Xw2Zj/sTUBkrl79tciSv9U99+Bm4q5OSFBzTs3ALxDNg0mjg1/qRIMYu99o5K1FjOX0tLgyercMZZ38GSoS/IqH7haDMKVrFWqcce7ucoMp8F2m6+PHvMuOjecR+3VRWOOVObdXSfs+Odp9Q8D7b8TnA3T7GCvRYMgtFGcayOTELRtrPVNBJ+ONlKjs8T2B2H5cjzH98UTr3w83T4A0pLtXv20ynEzY6HYf5SwDtY0M/Qhu2Sy+2dMcNIP/IaI1w+KW6HqeKO/QN+VBRrZr4nL467WKXkxdXyjNl/Ss8gDPakG9futUXtsGH7/sCXXkDoIpwMrrrvebTxppKlAjwy2lZWOCztNxIO3Uey7fs49oKp6pHjRl8lojvay8+GfO4D1GE5m8/I/115eHvzmcqByiAf9NzOzdtu5em6BhliWG1eX45lOBhIzmXYG7jjy+NW90dW2lGH3zyHHMtcv5DvOZWMgxjNYbVa7VYr2bYm6+np/WoPn3qIVUm7s9ns42ElS8w2fmwBTGf+n/V/tv9Q/3VU0Dh32dHWksVRqVhq61b20VABacd8Muxs25fpbJx6aWLU9pc/Oeu/9F/6V5CjZLaxli2lZtf2FMuqY+6aeVjW2dqO8WX6bktCOfOTtdYuqUN9X3NWd0ulupMv72o46aRR3lG2VHt7d7szN8wp/Xa/Yzu9Yw1Lpe11TQNsgt9Ka5anow1/uy//8DJxxQQdP+G8vFal1NEuubzfvNMwrVYYd3Y9xHSDeEeamaHdy8H22pWhHcThRm8Yn8Le/SsONjQ2DSLZyp8cAsPhsl53h5WZ6OHD4nBay1JnAKq9zEmUZNoMxtzC8sYmxomNdzYLN3LoUGH3pZ/kQy9waz8kY+clnvUe1JRU5mvuApA+F+PN7EiMBEpyAKbyUt06FbA2Hpp/k4he/f3mAUtWqweAv4hgzvnm3j6cv91YhKN85XtL60q1ZeaVNXbJI5/zFathsA5sfrPh6aIR41OZJbxWPra+3Dc+jwnvycAjLPI8j8sjfTwpXfVnVfW0iisGG1v1sCu/RUF9Xr43u+Y4XwVMBut1zx9wDDPxg9xBV7h7PiW01zSWJpOJJhiMX83zD7pvzu+SyJOea2MlB2K7MaM0sl2fEKrOHpcxndRP0vuYTCxtzWYFIV6XJMdIak/wHfHuLOOVTzaFSdh1RW+aL7Vtaa2QedXlEj7WdsbjB9qcEckDEhE8wXLA/fHB5PayFOnRp8vLyQFWsgzxHGZB4jB0aVDOzgZcPlctiOULDqB5fywJrbz6kQu4b6vVo2vp2tDSOo/HlcUUVAru8LQTYwglCo44m9SnrWplqM7AcRLhDpVpPkyr7T4wg8c9n1Kfkg/l9tpUOQQ5Ml17kdGU4v1Ltq3uS8i9p2Ekq6vYLIrnSRDfAVPORXT1tBMGEY18xsb3rcPlBmZVjzdiPFUbPBeKcPjwZYLlkJhwe3p9ZGqLIyM/ELexMmHw2bOQhc2X+9b7EIjmM85YauRDf+8iwc81PIRZq0wPYi/yXc7vJoR93rTV8JDxrYThqRclHRkGuvDk+OpQKX5t4kbCWe6AxaJ5VUK2bYRXIhzvSeyvn2NkdLn+vgaNe2hITnRbjuvAsEMGWn6DJQG2GG6kGwwlA2tg+Md5h8e67g06byqGVgLRUHUWLjVWy03dKLh8SXD0RWQZ1rDju+O8yehY/VAP/+5/C12dhG595KhamDVOxhu/xtGubJw9cB37B9l589XaeOAKIlm57omwvTgZS1NF8xLXPTD3qpf0g8gYjok/rqwOr4PG3bvC80AryduT5XQEjEfT9S3qONqVHOOD3K9yFn5cRko+lhkXxLaZp35pKe8HbJpKEvnjn1t634BGED9ZbrRFjXqjFgTEzUdVJUORabQGQqyHwjdhYyERNyjn/brK718x3OrjQdROFh8Es3gc+R9+8snUwJHDb66rL08e1R7GLhNEd69zFTdwsO58t7QWZdoaba3dY1HFXFr12ZYwRggj9nFWsRrk2yHzo/HmeSuvTVh+udIBCTOb5+M1pO/L8YHLohFwZE78HqLFkXdU1NxenaoEA5lgiuGqoh2MbO1IeJMGJ4wnzezksJEv1IGKP/18CRjvAx7B/IMBOQ6OqEzemGbDI+4Dnnm4uu/Kizpr67gJidOFOMZa5eeef7GxrB8yXrK00eeQCo5VetHbcTsv2Ozz4whH9FLqg3rlJPIYiWoq6nHL/d7va0cemWN/kZCT/U7BXnwwjFFPbFQwvgrRBkDrpPXVY35Yrp4PIm/yixxPjELovscCwQXrldIshdgpSTa4UmXCFvfNJDrSy55QsFei0Bgvi3TiyULQlzdc731BFwtttVps05gHdFD6JTArAoewz3H1fdzVlke/1Qf60aWj5Y6Cq8fgj6+mu4K9FPXA4gutZKhtwROOx1suLUDnzKUUTzv+hQjm7AMFodvRtMXstLSrAeMH6cJwxiHUSe4IMYDNV3po5Ine4sBTtGEOx6DDW8bydHULzQGX75119U+Qms2Vz1wEB90FU8OVE+m7bFG6C08XaavT4eYHbgBsLLmfjfCQ+N5VJt8MlBYtSYg9mp+HiFcrZ0cs/lZ9zXOwnkSgrUDwuljNZzkiD9Rl8jS3QHXvCV1NfhPUXeJzNbfx/jM3+pZFDNQa0f2RbuuHSgzg0q1hnPgBG9z8gks+OGkfEo8edZb7Mxxt2PEEv13a7JaWRNEkG3nNGEe8ovYdqNKRYTWLP8M33QuP4LnqWYgNq39OJLXj5v7VmP85UtZKpRzqfq88n7Io0s85s92T+T2O0fWELANPH45ap4zZx63uoYP1nvHU3azijGGccp/IU01VlVR9dz7wWXiJiQo/0fsooPm6fDsJRODXcB9HJo3aoMw5bpOxLDxp/m+ue5cTPfAkluMJOHeTSQms7E/q+B8MkXY4C+hIZeuoidxPXFBdb6yfb5gVE4zQseuC59R3VBAQWPZdKWSx11cLu9qwH1BBfBbZdoznwAQBmO+x0OProQoVVsoDX+dn5qIwqHOSSOGH9aHxmmcZPpswxp82ejbh46ma0ii2m0HAjj4/aNq74w8cWPuIy6RRP35be1urnx3YoYwZO6L1Q02bMpfFfmuegGI4zQsvJuFkhsL9F5RnS3KU99+dcN/n7nFVy8IDlZIkNGyc9QJKJLurzdYGLn1THkufuvLggxfpvDTM+ESr1CiPhNdpKzvwZx8r/yRqfw51GriXf6CZBiDaF3g8qwBo/cp6koOmNPWszDnzGY2SdlbhQBuVXU5IOD557eWe/QmPtxhNuBREJueYT2Op/fSEN7oGMsTGwJl4/7tjmOMseKsO9q2ejqWL+6hajvaLeB5PIZWec1iPjggJ5Pi8XWl9ENT73MXdf4azASRbH0NxJnURT4ej44swiIjHS7OlgvhXUeX3CxkQ1+U01vX4HC8hZnSuF4YHpirhNTWfsQ58TI+4LwKZnP7kwNH+BIN6eNzhgY8FSOLJdJTOre5cZN1c2LKVbhOrw+K5WfxD+UHTjF/J7XgGmYrXne7pt560cWMgJ+O7ev9/Ru/WqqMOu3/0jxsd3eOBTnweivpsqKnJYP56xujTCaBXTs6+udJzwVRxPS5DKX2WdA4+jxMBn0LJXeILO5Z8/Kn/gip+vxRlrOqkratbEXIe+8QnuMCH9ftt1Gu+HfCBZJPrk+pQ+wWigz+KUH5nyU3pw+9XpcnFOGGCxC7O+WTcubu5ejPKUhos5Wb+7Pb+IJor61ywuFJZnFiQDyGrqNnPaOB/6f8xmRvu3tzNN5xllTpDW1mPzrqmXXceHNPKQqI7Z66TL2trKH43sxflLNmNvV1bacU7NqnvN2XQ8f9Y73jhQL/8vbKMcasDx2c3Sa/HL667S+ND+RDp8YHshUkZrOm1VuCsrSXRX7szMU0LjNN+I+mFPXE7TfEN1uJFo/K41ws716pow9ojHevPsb9aUgDBeVKb5qi2Z2k8xxqeyThiQjQihIkAAAq3SURBVICXTPvL5xvGsCFdIhgBPbwM2CPqWhwTEbHI7V2sK2Acm47gp7vP8YFxfEs5EXgwTsT92vxQSjBZKw0sqwi+me1trAwAc70Lo0EOtmOMuZejsLYXbFzGjbEIhOdhUZzwes6ihgXXI0o8z4YmueO50QXfNTzChMehpZSEyyxFQwlpYxbqQW0XKyKEEo/woEdQ65TpspStjzjWO2rjRj54v2B8vFghzTYiONp1kK/6B+Y9VnRYVTfy9jk9B+fsXawLfnHc7B8nnmBhP5tejtPxGeN3/Wa/EeqMHGTBPUv7SzKdj0+b/TrzBQmqRhYURD/D1KwJ0d1awY6lmoTejcp/N/tn3KdC/jUPmh9AB4Z30+b0TIJbepDFWExgGWT/Q5/lYZtaGuoRWH1zkr0v+8B2jL+OaOTOD6upeTqT8yjuX+A9u1ng/6NOaK+fCaBqzHTvGP1ro3IXMPcuqxiWDdxs4uqFsPGsCPeTozim2iHw1iyxc8p1389eNKNCLIrwq/DLsI/bffM1Ho0HKejqFKM03WcvHEbwBeUnWrbzBQv8x1l6kGPrhKvzcOHyLMaqIao1JZu5ZU2lHjrO2BdSNdhy3p2cno0l1gopgn3sMnKrstVASQwTYHeVTeyQiIYqqGSZ2owzmjjZIdaz/vWtf4R76nKw8cgH0slJ/r18OMNoSbVxb2E6dXSRDDFw2+TMP9MW6uHOplLVjnV6lAWVhYpqevMzeyyj2fNcmPN0C3Y2R0G1/Qn8/9FYbKqZBiz6ivMJl5M+LTVCIxJZ8qqlfQrxMLBoA7Z2HmAC2+rxzwedLVHCYK967NgVfIbJzw3CcqVcTjzdVfiaXA/qy3eZrhBSzUStKW3bjt1oE3ZlBoSrIu98RsarEFsFeDVE8dXw8+fGnHBhlzN8DRCmrmvTDdgN3z7fB2qeHG1CaJiuEgxaHIsRglL7QESyrGliVEJgPvxQcrGRC1TWrU9DXBhyjNGZOpB9S6SN3ssjgVO/KnW7vNyMYBg9nYUVUF4fgL9WIahKT6eRapnx1w0876Y+3oA9jrzmS2Eb2pjoobM673YG8uUSLne5gH8XjXS0ROgwNo4Ft+vDlVo+9iiWu1pprKa3CRtm6xgDaa2eh1sD5j91jB7FJ8KLGGmsEgGMi4j15ufJZ/SJrCmwCo28hYWi1tn2MdIAdkRl7pdtLlgHQDRBtl3lMp8vgRW74FRSXOBeNNI0YHK7a6vwW7AfuA/SEFzSbq1W667mYheUFXeQq/X4eJXVgyfCyo/LX5uqBldekldjCt0ymwIn1GYoVPYJuhraJKK93FP7HiMU0B67KN9XGUXXtuAtDdMuyd1yVdLA7H4/L2C2Yc96epyY891DOQHU8KmNIvMUXtTMwa7b+cLb27DbofBmyZFL3NjjtG/t2HT6FNhlV+e/q12KagHrkw1TCdDWfZY/yM6ouQyn1IirUy2X16scqzk9Bnt4CLoVS71ZmOug1vqRNYFNmNINdRcLbS86Emx6l/HV3N2GPY11sKoEtbF+sC/vNnM7n0SgPwY0+lOz5sGRLu6470GjSwEy9eq2mqdgg8Rzr5eoTCMF8XzwKOztN2Kn1SRj8Sec6Gf++ouA3dyVvbkNu+4Kyjx7PJkkMaEi6OyzWwrsBkZ1TB9SZxKmf8aUscFQVRXlO2ArVMuEu31go5hMJ5Ky+JuJGSyXoCjztmffE4/CvvRpxI8xvm7M7sDahc57PoFw6oe6CC5nwCrpKRhM4CwwrG1lszW1kYetLeQ+wLafDVuzjsHnEfJuaKHDfUnEWn3x78A2qeSDmTpUEN5xzfFcrD1wA5U4Ezbv0SB0I78z8VkCCgpGO2dEODilQPIoVF+Wkgk874hEz4ANMK2W4ODR+Qtol34eFVa7FY/NbavV7D+sZEvD18HE2ycDwjLKIdHB84t04SVgK0cTMBnLgchNOUMJ3BNVuMO+XqpzrE/BviPJN6g7CXXq927TRTzhBh6c719gq8dgK0/GXGZ0fZRYonI/s1xrTWLuuZ5Mrh3nPY3P4NK1mz/JwNCubCwcjgoLbMdl8V40Rux6/mmPw7auoYcjrzNb7Jm14EVMrl4EJjd8XrHtNmy1nraKTeHp489fSMNt8MiyaWt62sTjYaH73FPggLeu7vWX+EztU4w2rJF6ESispc2qtTyx7uc/AhvE58SjOlcRnOUa0FsPX7QCckZYuMKxc7SXFi4w98RX1uMzYUPXWUb+VLqpl3X2AwxrfWn5OcaYMBfkCPqLqz1qwPsxPVo73uIR2NYwIRHj92spyOpF9yufwOqAiFt9vwE726mz3K9joEuhh88/4nBeQwLtiCyj4JYIOkRZBc7xnytzZdhj5BL/mETMO1xmIWoNlw7WcqAfY/JJIHx9tpZkaDioC/5cSYuh1KOcsFiHDf1eAcp1u5Zgoe7tikXfIUM7KZdLFYwZWBjurdgM3orLmB0S2WmWRQbtbEkRTLFxtUDnfSMztuD1AY06aw/cgg1/WmozL7imTE+WqZjLbzsgjLPxMtWLmJurBL0OG5SWDt7rcIHSApEq/IPnpwXg2V4uxjbUUwBVrMu2+nAViCDbS40xrUkk3BTbm4ZiEWeBy33ONg7A3oKNG98tzKJ2oCPd7vY0rAUsPs4iU2AmTsBByYmoNdjYN98i/WhpNIPCcam7vf/9u2SAh8T8T/OonWLtJAvTpD0msmAXpl956B2qlx34IkMKnVTRCdsoPrkF2xwOK0OMiHcHAnTf9rjAi/T5i0w8JBT0cC4hYFOkXQdCP1jeMItJxPfIiIDZ8oGg/aUelILM4e35RLuxhT7OHnkCFvSgm2WNz6SgykUytOq3iLobSLZgt9+HIVHrBjHjD+k6KXFe9zLmhwf9HurKvy2CbRgpB+uiMe/qmQ4TZM+dgX95jLr3h2B6/MV8igVTFTkV5ouInrdnzYak4uhmnj6nlVzgs0bzY+teJyJKNnYZ7wgzoOyHaXFJdD1/aK0M5f8qsJXEB79AvQjsRVnPrwdt2+TXIPN8dt+azZq3MRhZ4+GeSaqXUuhHnHueG9GjyUIqOkY3EDQmPPB87GArizBhXfGAUbCMuS0iGKWNyOUO2HoGe6u4FtOVEgCu4eBeuNzjLr4IhOsjTG5pZc50QTg/AteVBHp1zzQny7wfBHh4AvOD3r2zcDOwQgAmDgoBFnvvBvdfKrPKsSqlng/Ony5seZHOVeAKdo/3TteiK+89qZsA5X89vknv03kHf5M+lrWPgl49W2jIwb4b8Pd5o92Z2hJ8bV/XRSzByN0zdRHe0S0nzHVJUu6uf+U0O3rksuS36npS4ayUkNimkxNrY0HSMdJWq1U1cknhlRO4gp3W2qaTeWjfcJoTZtvkQ6mrAg65h5rWDG5cF5vDvzrMd4kY17v7Z0XMU6eq3dTYqFSIH4ZpNXvnCggaSVZaTdG+WV8jNpx5UHxTTRXlIy3jifiirMCYueuJ6w9Td1dTNUNekAyilinU+QIby42OZVmZOtVypXKcrAyvWvPdqKBjZDVI1i5ZqhyB4WwXITMX8SBHLXVjluKmeedkZcrWr1mZiYor1C9J2jRUFWVnUe4sd13L1jBwGXv1zcKOh6ums7G+Pbff8hcRj2aa25Int8EVQzumOlJiK1V1e7+M6iETvzH+PSm6r0r/B+tJc84/HcDtAAAAAElFTkSuQmCC"/>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a:p>
        </p:txBody>
      </p:sp>
      <p:sp>
        <p:nvSpPr>
          <p:cNvPr id="83974" name="AutoShape 6" descr="data:image/png;base64,iVBORw0KGgoAAAANSUhEUgAAAPYAAADNCAMAAAC8cX2UAAAA8FBMVEX///8AW67///3//v8AWK3///wAVaz9//8AW60AVa4AW7AAUaoAV60AUKthksgAWrBtlskATaru9PlGeL3e5PCRr9TY6fMAVKp7nM4ATKtThsCxwd0AWLG3y+O70egAVK8xcboNYrPV4vEASKqjvd2nxuNgl8kASqbu9fkAT6+LqdGvx9/j6/PP2+4iabVFebqOrdWfuNySttdpj8mEpNbH2ejn8/UAR60qb7teicegv9mNp9N9ocobZLiuzeO71eZyl84tb7DM3+sAOqdYhrxYgcGYss9Dgb9Adr+ZsNpMicIta7tyn8ycvt0jarDI2PAJejn6AAAgAElEQVR4nO1dC3/auLL3Q7Zl2UKIQIzBYAx0IYmB0IQ22aR3s73Npj3NNt//29wZmYd5OE1IN+3+7pnzaDDG1l8azUujkab9l/5L/6WXkuU4lmZajmYYBXc4pmE6juYUff+vJABlWIjIqnTfvD0v3U06Y6SLzuTy5mp60q04GnSJoRnOz27qjySEPOw2728Zl9ILbN8nlBCik8j3/cDjnNNJuT+qOIXc8C8iGDwTBhr+NUdf7sbc83zqui7n0ovj2AZyXY+HkgeuT/w44Kxz36rgLx3HMa2f3fx9CRoPs9lK+5fBwCOR60n74u63WrPdTStOxs1m5bD7R/NL+WBsQ19Q35WDz6ddlAH/XnZHlq1MJ77nE51RUXo7SpdYHPhyQfDRGKajt2dUJDQisTe+Hv3EZu9P86GqtO+kR3TOvUhnHSW0LAvGH8dy3gHIzjAP1KR2EmCJmMeEuOG4lmbf/yQEexEyt5ZeJdIWQe9rrf3wDUTXtweFUjO37zYtEHqtxNf9Tnd2f9HzInrkXo60f5lkBy398YzH1PX0mxnqJueCkkheVrVdcxb53GkfeD4TY1DclnNY63gu9Y/+bDr/ruEe3YYwSeUtCGbDtEyt+00wnQWDRmu46/a03xkQoTPGvgA3IDvM6oKzSI77/wrYoHZg6Lp3oS+8oJwaYHrBeJn3XDCeuFwnHiudpGvK2elOJ5EXE55cyEjwcVvLTJth/yv34fMbC+XfzwL0RDINrXo5iKkc1yponGGLHxKucza1Km/HwAO2lMltvdZvPbSa0+ObA1dyn/py8sbUHhqS+L3y0MhgGq2DkIrBRfuXN2Jgkl7bPuP+1MExg4+WU5cR6d0Pgdk183/GEagyQWwXzDXJvYD4MKOpmHRNpcraiaQBbWlKHpiW0f56FBF5mf5sXI8RtFxrRZ7uRX20rlGaA8PTmHkHXYThGJaTUP/DmPIjkPGUEjeWXP9K9WiMIl7J7WNu00HZwZ8r3m6OOfP5lfr0a85zS6tcShL3zt8Zlol8CQK9JqnPT9FY05AX6jEJUjM9bPePDwT9UD496abOiDOvvNRr3YMec7+m2sI4dWphLLyLjyDqflHcJ3Eg+C1ILNDEyt8aTiSV30BtWarBRqunh+25YTb1/Ib6lWH0Q9o7mT8D0L6NCeXNxUMd7d0lJ/r7Y+tXQ20oR7lS7ukxbYLjgX4mXDBGiUfCewf/hv8ztdQHdoXvlXifem4JVTZ+W46FW0Fu0NCk1boJjwbniNhQLKM1hU29Tjd7yq9DyMLQViZLlYV9AWzelIQctRb3AJyJG08Mcy6W/+YIW/3accZ+cLs0yQxteMYTeecsTFj4o8TBQz1BI+AVYX2HUB71pU55TXNWbb+WzL6oLuYs+KA17tLKUhmdeO5vWR8BX1R7NOxrxupxp1x4MMGVKlOm2u9Sjwb1X0qsQdPKkgnh9sGyXMA6k4xPzFUYyUhjvdeCGTC/8GYJGwXBNKTuQk0ZyBEPnu8nHxVslAXDMoh+nU8qv4oKx3k7PPB0VxImJ6P5bB1OOAuvluLYhGlwYIO8XrVawV50iqPd2v5EWwYXoCcOxy4ZjEAnQNc4Ux4z98jTA1bNYjU/nQzHSscx6121x14U8bMUp7Vz4ephbRkRxH/6koihueLRddhWykV4smRhGG+jMnYZf8Cee7iQlISN9ISLiLRfFV0hmUaXEBG0AP85sakfHg+1NIkZBxALrxrjDSDw2tAjy9+twQa8zVBnq5mP8tuaeAymRXUSgs+enMAop+OA9Zrazydo78ijrugqUX3Y6EXsKLkeE8bbOE5LIaXduCC4zRx7bjA5ynleXj5WxWacS1eQSeAzOzyvqLtg7lAJEsT8yZLN0R7iKB4rpwpNs9lnTn2X6V47HxmBvpG+Xln75RpspKpkvVnuM1r0kulE13kptdSEhu4rSV1+0ayfC9uAsRbutyzQ61jod7a/Ml1n5NMoh8DRLnwYpDXahO1o1x7p5OGY/c+ECV13Z9CjmWUK6K9DJmv/JKbvEbajC/bywVBTkxhdB5DYd5FwwZXknaliTOWS9KXf0dYFsIKduwYym0Uc+yab/91znfvMR5Oni3pRvQFnwxcpwqlm/DQf3EBzk8aT3AgBm99wPbz+LF1KuLw9qWAYyaokfq+7YWlksHPXDDBJqBwqdk6nnwcuYWC/ti58kuSnB+h4mA0n2k9D7VjDKNIvhrmJ5hh/h2LQ15xu3T3yiS/F5e9ghVx55NOaPAPqo3GaN7HBlB9Tt66ZH2sT4vkqfAp4U0LtPO8D99TCCGTHT8GtvIuO7Y8B9aLtwHejkPErDePCVuuScJ2So0GnHgjZRSvG0DJWxTn9N3pgwAFzoYyBc+0h1PU7u+f5USCT+kelv60qqO/6Mvao/Lcr9cCf4JWoVja4L/L8ZzlDRtzL5Tik/c89TiLiMmGXW1kIDVptzo14twEiylHLoPhVZXZ65zNBmO5LWVrEGh3LaA9Yb6qtScgyuKIV4yfIcwslr2DVnKUIg/3ZdjuOsTBJ1SQ98CMdxTH33M5Z7WSWDrPG/u3Zt0o/D9PqrH98mXAZ+zqlgn4otR1t5cmZBkzmoJsT+vDu2xhe9PruGHgULSl6s3yw39BqUndTI29qIfIkorIX2IL4riull3w9uLu9vL3QRVL6dHvwNbE557bPiA5CkAsqhsobWTzDAZBnnv8h9yK0ZC587+aVsObIMVKub6pi0OGDDZMZYXPhjma10li4Ho9tQvzItwGmzoTvA1Yg3w249JOzt90Zx1m7oZwsc6zza83IGzcpqLG+EiKvSSDOfBA06zSOvKsNAQsArtw4u3E4atXuG5+/Mg/DprgcKGXYk3HSuS2ftkbvVCc1XFLfMMJQrIW6HBlmXss/SHpUffWF0SuYqtp6V59ysLLWoz7QrKEeDVL0qIzMJnOcYaX6cfRwppOvf7dGuOib/QTsMMN0RqHwKxuyCvpuyqNxngfgN+c8StQUeC0yHethQMk7Y81QST0aplva1Pji+pdzC840lz6ZprWXQaVsSThb83W0y8D7sr7ypWLPt0Se5wQJKsEJCcqa83qwHbNC+fumle9+S7v1QM1skuHQoLdztfpNj/9H2xERHIVevM26RuUo6HXXr6Uh77VekctNo1W/mmprDGYc/nl3vdUGx6re/ed052JOtV4/2ZGZZBm183q6ddnRZuWb6frimfWx/6X5miIti+ya+eiOyknYWpZ1nOXtO55hGDs6BH+xY7SNxXdLUiuj/7IV8P/S/wf6FYKer0LK81rkJBlzt+NFz1uGJh0MNvxKq0N5chZIDe3loJUkyz/DsH5R4Oa76qjdAmp3q8MfIHcdfN5Js99vttqj9Ec8cY2Mj6Xy0+nThqniqGhK2rq+G1NMKlXk0Yu7++YhDo+xmz93M4O1SD4+PKlPwPIHT83Dh3o8SD6Xam10+g3nB8XXWj336XS04ZcAK6bTP7n0fML0JTHdD7yB23ibzhuZ9vM07e9KZDIsxdfpm0tfcnfteUC+z2V4Ues62Dk/YOiNPyR7OoE7tv7OUSnmhDG63kgBt1LievK2pYyb0XuO7lhG8NfuLBVDG57cxTxgmPgisv5bPlHAB8LDr8eHP0ZRtLhOn0zBcrQVeszRYpRCi9ZgQy8w/D+BAWVc+h5xmv86rm4hVjxxJaTNMEjDKGav5R8J74beoFR43qStMgxemMLX8vSnk7uADe20hueh/91f+OFkpHW9HDswnW/BBmdlVDp6UksEOTpooVX/MtG+H2xoZ3csKf3uLyLdleVaoD8OW6ucSU6jpzQB2CGSk+5LzfR9YCNPtni0wYi7CHiTCtcTawIvDzuzSvqei9PiKU0QcBslvfPhy7h8D9gYNW0Nvgu5gNZhg2g2nJtnP4zyr90XpbjsARveNuPiSSy5gzaY3HSGHf6kcc4TsM/gzUsYfZ/Rdiq6L57d1Dmtw7acytgWz34IqAkWXu8Nek+RduY+u6FL2oSdfF8dFJC8ySdO/POwu719h1rfYvJJvO+DBJXHe/P5PrAbew+Qvgn7+jmv33wQJr3sSc+GbWhVvq25mI5KHJkA1RqlxaJ5BRvUYDvcn29ANepBqhnmPsbqc2EbjnUq9W1UgDaKiO+DXl2Y1AWtXcI2nGG0rxrMSMSY5rYPnz8Lto2wtXEitlpLhe/pB5PJwfgD5dL1nzba9WAfsLln0XBqOfuo7xbPnCui60VDxMTCA3NvwEGseCLaYk0af3vAnEnHrAzT9vEBH7h0t+26gO0YxqEs7B0BOor5vu26NqHzKbTrWbru7LMwaLSO/CiKQEZFSZF1SH28Bck9A1ulLXfcQ+42VrTaZf3Ix3m+iWwBG3RPwy2CzRLd9ZJJ6fyq3OhwTkBsF9zKtxdpngLbSRVVhsPhAdn9ZNFNF4QZhNNd0+LoY06VOGpFYPim0yNiqy/nsB3TSHuFko+GydUoi0YYWtr/IJMio5BsJkc9EbYzX7UwnALYLBlqi6iopZnazgnJZ/m3m1oWSGx3+NZwL2AbWrlgsDE601ecq4JSGKL5PS7sofBlW0UNrWi01zILTe0/u7S2O7HU1qgNsep84T5dV3dL2MOCOQX8TA83za9ZXDQD47L2EnoibEe72wUbRFpbBYvXYRtGdxysN3gxt43mLhmBjxKDh83lQgejQDuJEfaigMMTYRu7YQsahclNezNKBs505fP6QC1hFxn2FATn1v4go8g0BB02ewXYltbYqWyBM3WXR5PpoYJrOPPlUZiY31x9R5jBKHK8mNyerYapncjdmoby85dEFZ882qVii5wR4oVJvT3MshMUOdYwAWNMLIhRD3vG6A4KHkK+7YyEVwbbRpKObOZPXhI6f7JIuyr2OjHiKZgbska/utw+4mij3ipeLGX4Xo32lBfIZr+xO150sW0kqa7W4/QF+0OfKtKM/qPmLMbMKXW9cHz1gIoX9/sa3XVSqOpFtop7tRvFvV3wQjl7QZjlibA142P4GOxVc1z+4ayJMm53AZoJKbK7+rtHu1YUe+K115jb2iNe5Tpw4h7FnVrXynaFrJOZFLkrvL0b9kORBR/c7A366aMNftNubtvArKwUXMfoJWVMqTXX06zSHc5rRvKP3bC7XsEvyHi7FMQPhw3vl7uFSxERmyfXFc208hK3Gxdam5u5+IuOKgw18leBrZ0Vek67CVzIOLweriV7tQusLl330gLYhTEJ+YJtgk+HbVTDZwZFQLgz3OSVg9PkouB1XoE+GiYFP2DycG/Uz4CNGxpoYVCikEjvk7OKdNYKmdzbZK55+4YfCn4B5ulrjLZmGbfx80P6Oou/pctczlOvaAXNq+xm8sLR1sM/9kb9HCYHe3NcpHUfg61HwVJc3QcFsJlX2SnJjWFSKNJesCX0GUwOTvU7ZrPnDjjGVN2uptKvtXIhbLegPMNwXOQMeHuHy5/F5HhzZRw/YXl7i3z/nYXlDbSyXaC4C2FXikf7tWCD5TG8lc9f9GQs+jpUOXvPhm1UPhS179Vg41KEdcxtcLiAc58BWxdBWW1Jr7sFNi4Lika7MIvgdeb2nCxtdCAJONLJ02EjrGyDzXVcNNpBQW2GSqE5+0oKLCPcwvG7CKOn5ZwsiZKviKrGi5ikSIGlhVwlt5Nh/jnY4EhbmtMfc5tgREklaj2FhIdbrMBKK/Ij092uyGGhgSN3N/CfgT0nZ1T/EAZECEGf5KEwRhPA1T5KCu6WBbC7R0Ux4/AVwgzacq1AEXrSzuiqE3j2E5cvGQtnmtEttNLkbHfUYFYQYH4tx3Pzh6rKymG/4YZPccR1wUCYG5XCfCx5UhRmKPhBcPbPwza0w3EnRxf9JYcNWyUqY4IJp4/rNBgeR+sUmbfB8e7R7heFGby3rxFUOpQkR25UWUSG8X+z6w73/Eh/fJZHKTrtBfe4jd2Dd+wVCYPRPz+3ATYXuaRj6t8uvjEc3L5kVt9OpPSLnrVoqFYcgP26O+x9Zhcoerrbd/nhsPO51oKGp8vSBNBe9efw5CzhAbaS7hRcXhNkWmGsgne3Ao5YTIyRXVOH6VivaG/Uz4G93teCNzfei7s5hw/1JIwL5q/3NzynSIHp3vFW4xzNGHk7JQbT+en+oPeHDdO499fGo5xsz2/3nu5elwbYTmFuFjDQVuNw676/k3EY5d2t279Ly5qL8EcRbLbM5jVxz+46bGilrirH5TZxOEa2pxkTpneaVsEU3JER3051QKKq3oWhLaaOqV57UnC3DsbPHrAXxodlFWUz6GKoCjFjnQlza7QzspNWvujAkgxtsis2wJvQL06nIBFHLYwoCal2o1jo7rWKtBfdj8dzQvORJI7FzTtGe941uEtgV682dj1UdjXL0qaFMWM9LKfZhlZVbtFIr2WRTUfDd/vkrrQXxsfFn4UJWkvb5OtxwWjDFLNlVmhonR522emMpOjHOHLn0q26w/VL82Im5uHJWSSTIsvXvdxLjrcHS8ujoAm6vrzDqxfBVrd5g4PaqDJfzoeJXe1Pwl2ynIwziVIrWutF4D4fuOOD2zEfeI8sqKtqDvvALua0bXIfhY35F67UPzdK5fvfSo2DJOBkp3fpn2UjVBwLzZ4W+RSc2sfceYZKe6/R/pGw0ePGyiu269s28wVm4+0Y0PmCtKm1iryLBan9X4+8jr7/6OyVavtDYWfJxYuGqtjDdnZqpPtZtAzae1sUNs4987EveWnPrfw/drSfQhTUsiJQ75WidLMnPiraN67y6rBZJOYKEcd81ntJanWvtW/WyuvCRlfcW9gXaP1o04FgyV7PEozvv2nilUcbZvY4X7fH0Y6lXrTk+51H9a61vQ/neGXYIpFryQqGpdV6z0uOWFB4j8nZPws2Su8nxg5xX25vvfwMumpt5tKn7XRcENzOwBY39t/K/fLRprttkm3CVL33u7Le0wNJH1fQayQEi1xc93rBRu6Xw2Zj/sTUBkrl79tciSv9U99+Bm4q5OSFBzTs3ALxDNg0mjg1/qRIMYu99o5K1FjOX0tLgyercMZZ38GSoS/IqH7haDMKVrFWqcce7ucoMp8F2m6+PHvMuOjecR+3VRWOOVObdXSfs+Odp9Q8D7b8TnA3T7GCvRYMgtFGcayOTELRtrPVNBJ+ONlKjs8T2B2H5cjzH98UTr3w83T4A0pLtXv20ynEzY6HYf5SwDtY0M/Qhu2Sy+2dMcNIP/IaI1w+KW6HqeKO/QN+VBRrZr4nL467WKXkxdXyjNl/Ss8gDPakG9futUXtsGH7/sCXXkDoIpwMrrrvebTxppKlAjwy2lZWOCztNxIO3Uey7fs49oKp6pHjRl8lojvay8+GfO4D1GE5m8/I/115eHvzmcqByiAf9NzOzdtu5em6BhliWG1eX45lOBhIzmXYG7jjy+NW90dW2lGH3zyHHMtcv5DvOZWMgxjNYbVa7VYr2bYm6+np/WoPn3qIVUm7s9ns42ElS8w2fmwBTGf+n/V/tv9Q/3VU0Dh32dHWksVRqVhq61b20VABacd8Muxs25fpbJx6aWLU9pc/Oeu/9F/6V5CjZLaxli2lZtf2FMuqY+6aeVjW2dqO8WX6bktCOfOTtdYuqUN9X3NWd0ulupMv72o46aRR3lG2VHt7d7szN8wp/Xa/Yzu9Yw1Lpe11TQNsgt9Ka5anow1/uy//8DJxxQQdP+G8vFal1NEuubzfvNMwrVYYd3Y9xHSDeEeamaHdy8H22pWhHcThRm8Yn8Le/SsONjQ2DSLZyp8cAsPhsl53h5WZ6OHD4nBay1JnAKq9zEmUZNoMxtzC8sYmxomNdzYLN3LoUGH3pZ/kQy9waz8kY+clnvUe1JRU5mvuApA+F+PN7EiMBEpyAKbyUt06FbA2Hpp/k4he/f3mAUtWqweAv4hgzvnm3j6cv91YhKN85XtL60q1ZeaVNXbJI5/zFathsA5sfrPh6aIR41OZJbxWPra+3Dc+jwnvycAjLPI8j8sjfTwpXfVnVfW0iisGG1v1sCu/RUF9Xr43u+Y4XwVMBut1zx9wDDPxg9xBV7h7PiW01zSWJpOJJhiMX83zD7pvzu+SyJOea2MlB2K7MaM0sl2fEKrOHpcxndRP0vuYTCxtzWYFIV6XJMdIak/wHfHuLOOVTzaFSdh1RW+aL7Vtaa2QedXlEj7WdsbjB9qcEckDEhE8wXLA/fHB5PayFOnRp8vLyQFWsgzxHGZB4jB0aVDOzgZcPlctiOULDqB5fywJrbz6kQu4b6vVo2vp2tDSOo/HlcUUVAru8LQTYwglCo44m9SnrWplqM7AcRLhDpVpPkyr7T4wg8c9n1Kfkg/l9tpUOQQ5Ml17kdGU4v1Ltq3uS8i9p2Ekq6vYLIrnSRDfAVPORXT1tBMGEY18xsb3rcPlBmZVjzdiPFUbPBeKcPjwZYLlkJhwe3p9ZGqLIyM/ELexMmHw2bOQhc2X+9b7EIjmM85YauRDf+8iwc81PIRZq0wPYi/yXc7vJoR93rTV8JDxrYThqRclHRkGuvDk+OpQKX5t4kbCWe6AxaJ5VUK2bYRXIhzvSeyvn2NkdLn+vgaNe2hITnRbjuvAsEMGWn6DJQG2GG6kGwwlA2tg+Md5h8e67g06byqGVgLRUHUWLjVWy03dKLh8SXD0RWQZ1rDju+O8yehY/VAP/+5/C12dhG595KhamDVOxhu/xtGubJw9cB37B9l589XaeOAKIlm57omwvTgZS1NF8xLXPTD3qpf0g8gYjok/rqwOr4PG3bvC80AryduT5XQEjEfT9S3qONqVHOOD3K9yFn5cRko+lhkXxLaZp35pKe8HbJpKEvnjn1t634BGED9ZbrRFjXqjFgTEzUdVJUORabQGQqyHwjdhYyERNyjn/brK718x3OrjQdROFh8Es3gc+R9+8snUwJHDb66rL08e1R7GLhNEd69zFTdwsO58t7QWZdoaba3dY1HFXFr12ZYwRggj9nFWsRrk2yHzo/HmeSuvTVh+udIBCTOb5+M1pO/L8YHLohFwZE78HqLFkXdU1NxenaoEA5lgiuGqoh2MbO1IeJMGJ4wnzezksJEv1IGKP/18CRjvAx7B/IMBOQ6OqEzemGbDI+4Dnnm4uu/Kizpr67gJidOFOMZa5eeef7GxrB8yXrK00eeQCo5VetHbcTsv2Ozz4whH9FLqg3rlJPIYiWoq6nHL/d7va0cemWN/kZCT/U7BXnwwjFFPbFQwvgrRBkDrpPXVY35Yrp4PIm/yixxPjELovscCwQXrldIshdgpSTa4UmXCFvfNJDrSy55QsFei0Bgvi3TiyULQlzdc731BFwtttVps05gHdFD6JTArAoewz3H1fdzVlke/1Qf60aWj5Y6Cq8fgj6+mu4K9FPXA4gutZKhtwROOx1suLUDnzKUUTzv+hQjm7AMFodvRtMXstLSrAeMH6cJwxiHUSe4IMYDNV3po5Ine4sBTtGEOx6DDW8bydHULzQGX75119U+Qms2Vz1wEB90FU8OVE+m7bFG6C08XaavT4eYHbgBsLLmfjfCQ+N5VJt8MlBYtSYg9mp+HiFcrZ0cs/lZ9zXOwnkSgrUDwuljNZzkiD9Rl8jS3QHXvCV1NfhPUXeJzNbfx/jM3+pZFDNQa0f2RbuuHSgzg0q1hnPgBG9z8gks+OGkfEo8edZb7Mxxt2PEEv13a7JaWRNEkG3nNGEe8ovYdqNKRYTWLP8M33QuP4LnqWYgNq39OJLXj5v7VmP85UtZKpRzqfq88n7Io0s85s92T+T2O0fWELANPH45ap4zZx63uoYP1nvHU3azijGGccp/IU01VlVR9dz7wWXiJiQo/0fsooPm6fDsJRODXcB9HJo3aoMw5bpOxLDxp/m+ue5cTPfAkluMJOHeTSQms7E/q+B8MkXY4C+hIZeuoidxPXFBdb6yfb5gVE4zQseuC59R3VBAQWPZdKWSx11cLu9qwH1BBfBbZdoznwAQBmO+x0OProQoVVsoDX+dn5qIwqHOSSOGH9aHxmmcZPpswxp82ejbh46ma0ii2m0HAjj4/aNq74w8cWPuIy6RRP35be1urnx3YoYwZO6L1Q02bMpfFfmuegGI4zQsvJuFkhsL9F5RnS3KU99+dcN/n7nFVy8IDlZIkNGyc9QJKJLurzdYGLn1THkufuvLggxfpvDTM+ESr1CiPhNdpKzvwZx8r/yRqfw51GriXf6CZBiDaF3g8qwBo/cp6koOmNPWszDnzGY2SdlbhQBuVXU5IOD557eWe/QmPtxhNuBREJueYT2Op/fSEN7oGMsTGwJl4/7tjmOMseKsO9q2ejqWL+6hajvaLeB5PIZWec1iPjggJ5Pi8XWl9ENT73MXdf4azASRbH0NxJnURT4ej44swiIjHS7OlgvhXUeX3CxkQ1+U01vX4HC8hZnSuF4YHpirhNTWfsQ58TI+4LwKZnP7kwNH+BIN6eNzhgY8FSOLJdJTOre5cZN1c2LKVbhOrw+K5WfxD+UHTjF/J7XgGmYrXne7pt560cWMgJ+O7ev9/Ru/WqqMOu3/0jxsd3eOBTnweivpsqKnJYP56xujTCaBXTs6+udJzwVRxPS5DKX2WdA4+jxMBn0LJXeILO5Z8/Kn/gip+vxRlrOqkratbEXIe+8QnuMCH9ftt1Gu+HfCBZJPrk+pQ+wWigz+KUH5nyU3pw+9XpcnFOGGCxC7O+WTcubu5ejPKUhos5Wb+7Pb+IJor61ywuFJZnFiQDyGrqNnPaOB/6f8xmRvu3tzNN5xllTpDW1mPzrqmXXceHNPKQqI7Z66TL2trKH43sxflLNmNvV1bacU7NqnvN2XQ8f9Y73jhQL/8vbKMcasDx2c3Sa/HL667S+ND+RDp8YHshUkZrOm1VuCsrSXRX7szMU0LjNN+I+mFPXE7TfEN1uJFo/K41ws716pow9ojHevPsb9aUgDBeVKb5qi2Z2k8xxqeyThiQjQihIkAAAq3SURBVICXTPvL5xvGsCFdIhgBPbwM2CPqWhwTEbHI7V2sK2Acm47gp7vP8YFxfEs5EXgwTsT92vxQSjBZKw0sqwi+me1trAwAc70Lo0EOtmOMuZejsLYXbFzGjbEIhOdhUZzwes6ihgXXI0o8z4YmueO50QXfNTzChMehpZSEyyxFQwlpYxbqQW0XKyKEEo/woEdQ65TpspStjzjWO2rjRj54v2B8vFghzTYiONp1kK/6B+Y9VnRYVTfy9jk9B+fsXawLfnHc7B8nnmBhP5tejtPxGeN3/Wa/EeqMHGTBPUv7SzKdj0+b/TrzBQmqRhYURD/D1KwJ0d1awY6lmoTejcp/N/tn3KdC/jUPmh9AB4Z30+b0TIJbepDFWExgGWT/Q5/lYZtaGuoRWH1zkr0v+8B2jL+OaOTOD6upeTqT8yjuX+A9u1ng/6NOaK+fCaBqzHTvGP1ro3IXMPcuqxiWDdxs4uqFsPGsCPeTozim2iHw1iyxc8p1389eNKNCLIrwq/DLsI/bffM1Ho0HKejqFKM03WcvHEbwBeUnWrbzBQv8x1l6kGPrhKvzcOHyLMaqIao1JZu5ZU2lHjrO2BdSNdhy3p2cno0l1gopgn3sMnKrstVASQwTYHeVTeyQiIYqqGSZ2owzmjjZIdaz/vWtf4R76nKw8cgH0slJ/r18OMNoSbVxb2E6dXSRDDFw2+TMP9MW6uHOplLVjnV6lAWVhYpqevMzeyyj2fNcmPN0C3Y2R0G1/Qn8/9FYbKqZBiz6ivMJl5M+LTVCIxJZ8qqlfQrxMLBoA7Z2HmAC2+rxzwedLVHCYK967NgVfIbJzw3CcqVcTjzdVfiaXA/qy3eZrhBSzUStKW3bjt1oE3ZlBoSrIu98RsarEFsFeDVE8dXw8+fGnHBhlzN8DRCmrmvTDdgN3z7fB2qeHG1CaJiuEgxaHIsRglL7QESyrGliVEJgPvxQcrGRC1TWrU9DXBhyjNGZOpB9S6SN3ssjgVO/KnW7vNyMYBg9nYUVUF4fgL9WIahKT6eRapnx1w0876Y+3oA9jrzmS2Eb2pjoobM673YG8uUSLne5gH8XjXS0ROgwNo4Ft+vDlVo+9iiWu1pprKa3CRtm6xgDaa2eh1sD5j91jB7FJ8KLGGmsEgGMi4j15ufJZ/SJrCmwCo28hYWi1tn2MdIAdkRl7pdtLlgHQDRBtl3lMp8vgRW74FRSXOBeNNI0YHK7a6vwW7AfuA/SEFzSbq1W667mYheUFXeQq/X4eJXVgyfCyo/LX5uqBldekldjCt0ymwIn1GYoVPYJuhraJKK93FP7HiMU0B67KN9XGUXXtuAtDdMuyd1yVdLA7H4/L2C2Yc96epyY891DOQHU8KmNIvMUXtTMwa7b+cLb27DbofBmyZFL3NjjtG/t2HT6FNhlV+e/q12KagHrkw1TCdDWfZY/yM6ouQyn1IirUy2X16scqzk9Bnt4CLoVS71ZmOug1vqRNYFNmNINdRcLbS86Emx6l/HV3N2GPY11sKoEtbF+sC/vNnM7n0SgPwY0+lOz5sGRLu6470GjSwEy9eq2mqdgg8Rzr5eoTCMF8XzwKOztN2Kn1SRj8Sec6Gf++ouA3dyVvbkNu+4Kyjx7PJkkMaEi6OyzWwrsBkZ1TB9SZxKmf8aUscFQVRXlO2ArVMuEu31go5hMJ5Ky+JuJGSyXoCjztmffE4/CvvRpxI8xvm7M7sDahc57PoFw6oe6CC5nwCrpKRhM4CwwrG1lszW1kYetLeQ+wLafDVuzjsHnEfJuaKHDfUnEWn3x78A2qeSDmTpUEN5xzfFcrD1wA5U4Ezbv0SB0I78z8VkCCgpGO2dEODilQPIoVF+Wkgk874hEz4ANMK2W4ODR+Qtol34eFVa7FY/NbavV7D+sZEvD18HE2ycDwjLKIdHB84t04SVgK0cTMBnLgchNOUMJ3BNVuMO+XqpzrE/BviPJN6g7CXXq927TRTzhBh6c719gq8dgK0/GXGZ0fZRYonI/s1xrTWLuuZ5Mrh3nPY3P4NK1mz/JwNCubCwcjgoLbMdl8V40Rux6/mmPw7auoYcjrzNb7Jm14EVMrl4EJjd8XrHtNmy1nraKTeHp489fSMNt8MiyaWt62sTjYaH73FPggLeu7vWX+EztU4w2rJF6ESispc2qtTyx7uc/AhvE58SjOlcRnOUa0FsPX7QCckZYuMKxc7SXFi4w98RX1uMzYUPXWUb+VLqpl3X2AwxrfWn5OcaYMBfkCPqLqz1qwPsxPVo73uIR2NYwIRHj92spyOpF9yufwOqAiFt9vwE726mz3K9joEuhh88/4nBeQwLtiCyj4JYIOkRZBc7xnytzZdhj5BL/mETMO1xmIWoNlw7WcqAfY/JJIHx9tpZkaDioC/5cSYuh1KOcsFiHDf1eAcp1u5Zgoe7tikXfIUM7KZdLFYwZWBjurdgM3orLmB0S2WmWRQbtbEkRTLFxtUDnfSMztuD1AY06aw/cgg1/WmozL7imTE+WqZjLbzsgjLPxMtWLmJurBL0OG5SWDt7rcIHSApEq/IPnpwXg2V4uxjbUUwBVrMu2+nAViCDbS40xrUkk3BTbm4ZiEWeBy33ONg7A3oKNG98tzKJ2oCPd7vY0rAUsPs4iU2AmTsBByYmoNdjYN98i/WhpNIPCcam7vf/9u2SAh8T8T/OonWLtJAvTpD0msmAXpl956B2qlx34IkMKnVTRCdsoPrkF2xwOK0OMiHcHAnTf9rjAi/T5i0w8JBT0cC4hYFOkXQdCP1jeMItJxPfIiIDZ8oGg/aUelILM4e35RLuxhT7OHnkCFvSgm2WNz6SgykUytOq3iLobSLZgt9+HIVHrBjHjD+k6KXFe9zLmhwf9HurKvy2CbRgpB+uiMe/qmQ4TZM+dgX95jLr3h2B6/MV8igVTFTkV5ouInrdnzYak4uhmnj6nlVzgs0bzY+teJyJKNnYZ7wgzoOyHaXFJdD1/aK0M5f8qsJXEB79AvQjsRVnPrwdt2+TXIPN8dt+azZq3MRhZ4+GeSaqXUuhHnHueG9GjyUIqOkY3EDQmPPB87GArizBhXfGAUbCMuS0iGKWNyOUO2HoGe6u4FtOVEgCu4eBeuNzjLr4IhOsjTG5pZc50QTg/AteVBHp1zzQny7wfBHh4AvOD3r2zcDOwQgAmDgoBFnvvBvdfKrPKsSqlng/Ony5seZHOVeAKdo/3TteiK+89qZsA5X89vknv03kHf5M+lrWPgl49W2jIwb4b8Pd5o92Z2hJ8bV/XRSzByN0zdRHe0S0nzHVJUu6uf+U0O3rksuS36npS4ayUkNimkxNrY0HSMdJWq1U1cknhlRO4gp3W2qaTeWjfcJoTZtvkQ6mrAg65h5rWDG5cF5vDvzrMd4kY17v7Z0XMU6eq3dTYqFSIH4ZpNXvnCggaSVZaTdG+WV8jNpx5UHxTTRXlIy3jifiirMCYueuJ6w9Td1dTNUNekAyilinU+QIby42OZVmZOtVypXKcrAyvWvPdqKBjZDVI1i5ZqhyB4WwXITMX8SBHLXVjluKmeedkZcrWr1mZiYor1C9J2jRUFWVnUe4sd13L1jBwGXv1zcKOh6ums7G+Pbff8hcRj2aa25Int8EVQzumOlJiK1V1e7+M6iETvzH+PSm6r0r/B+tJc84/HcDtAAAAAElFTkSuQmCC"/>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a:p>
        </p:txBody>
      </p:sp>
      <p:pic>
        <p:nvPicPr>
          <p:cNvPr id="83975" name="Picture 7" descr="C:\Users\hisham\Desktop\download.png"/>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0" y="1447800"/>
            <a:ext cx="2343150" cy="1952625"/>
          </a:xfrm>
          <a:prstGeom prst="rect">
            <a:avLst/>
          </a:prstGeom>
          <a:noFill/>
        </p:spPr>
      </p:pic>
      <p:pic>
        <p:nvPicPr>
          <p:cNvPr id="1026" name="Picture 2"/>
          <p:cNvPicPr>
            <a:picLocks noChangeAspect="1" noChangeArrowheads="1"/>
          </p:cNvPicPr>
          <p:nvPr/>
        </p:nvPicPr>
        <p:blipFill>
          <a:blip r:embed="rId3" cstate="print"/>
          <a:srcRect/>
          <a:stretch>
            <a:fillRect/>
          </a:stretch>
        </p:blipFill>
        <p:spPr bwMode="auto">
          <a:xfrm>
            <a:off x="7358082" y="3714752"/>
            <a:ext cx="1641331" cy="2471728"/>
          </a:xfrm>
          <a:prstGeom prst="rect">
            <a:avLst/>
          </a:prstGeom>
          <a:noFill/>
          <a:ln w="9525">
            <a:noFill/>
            <a:miter lim="800000"/>
            <a:headEnd/>
            <a:tailEnd/>
          </a:ln>
          <a:effectLst/>
        </p:spPr>
      </p:pic>
      <p:sp>
        <p:nvSpPr>
          <p:cNvPr id="17" name="Text Box 7"/>
          <p:cNvSpPr txBox="1">
            <a:spLocks noChangeArrowheads="1"/>
          </p:cNvSpPr>
          <p:nvPr/>
        </p:nvSpPr>
        <p:spPr bwMode="auto">
          <a:xfrm>
            <a:off x="5611164" y="1500174"/>
            <a:ext cx="3094117" cy="830997"/>
          </a:xfrm>
          <a:prstGeom prst="rect">
            <a:avLst/>
          </a:prstGeom>
          <a:noFill/>
          <a:ln w="9525" algn="ctr">
            <a:noFill/>
            <a:miter lim="800000"/>
            <a:headEnd/>
            <a:tailEnd/>
          </a:ln>
          <a:effectLst/>
        </p:spPr>
        <p:txBody>
          <a:bodyPr wrap="none">
            <a:spAutoFit/>
          </a:bodyPr>
          <a:lstStyle/>
          <a:p>
            <a:pPr>
              <a:defRPr/>
            </a:pPr>
            <a:r>
              <a:rPr lang="ar-SA" sz="4800" u="sng" dirty="0" smtClean="0">
                <a:solidFill>
                  <a:srgbClr val="8E0000"/>
                </a:solidFill>
                <a:cs typeface="DecoType Naskh Variants" pitchFamily="2" charset="-78"/>
              </a:rPr>
              <a:t>الإصدار </a:t>
            </a:r>
            <a:r>
              <a:rPr lang="en-US" sz="4800" u="sng" dirty="0" smtClean="0">
                <a:solidFill>
                  <a:srgbClr val="8E0000"/>
                </a:solidFill>
                <a:cs typeface="DecoType Naskh Variants" pitchFamily="2" charset="-78"/>
              </a:rPr>
              <a:t>2015</a:t>
            </a:r>
            <a:endParaRPr lang="en-US" sz="4800" u="sng" dirty="0">
              <a:solidFill>
                <a:srgbClr val="8E0000"/>
              </a:solidFill>
              <a:cs typeface="DecoType Naskh Variants" pitchFamily="2" charset="-78"/>
            </a:endParaRPr>
          </a:p>
        </p:txBody>
      </p:sp>
      <p:pic>
        <p:nvPicPr>
          <p:cNvPr id="18" name="Picture 8" descr="http://keytothecity.co.uk/images/back-button.png">
            <a:hlinkClick r:id="rId4" action="ppaction://hlinksldjump"/>
          </p:cNvPr>
          <p:cNvPicPr>
            <a:picLocks noChangeAspect="1" noChangeArrowheads="1"/>
          </p:cNvPicPr>
          <p:nvPr/>
        </p:nvPicPr>
        <p:blipFill>
          <a:blip r:embed="rId5"/>
          <a:srcRect/>
          <a:stretch>
            <a:fillRect/>
          </a:stretch>
        </p:blipFill>
        <p:spPr bwMode="auto">
          <a:xfrm flipH="1">
            <a:off x="0" y="5410200"/>
            <a:ext cx="1447800" cy="1447800"/>
          </a:xfrm>
          <a:prstGeom prst="rect">
            <a:avLst/>
          </a:prstGeom>
          <a:noFill/>
        </p:spPr>
      </p:pic>
      <p:grpSp>
        <p:nvGrpSpPr>
          <p:cNvPr id="19" name="Group 7"/>
          <p:cNvGrpSpPr>
            <a:grpSpLocks/>
          </p:cNvGrpSpPr>
          <p:nvPr/>
        </p:nvGrpSpPr>
        <p:grpSpPr bwMode="auto">
          <a:xfrm>
            <a:off x="5486400" y="212725"/>
            <a:ext cx="3492499" cy="1539875"/>
            <a:chOff x="3606" y="663"/>
            <a:chExt cx="2059" cy="970"/>
          </a:xfrm>
        </p:grpSpPr>
        <p:pic>
          <p:nvPicPr>
            <p:cNvPr id="20" name="Picture 3" descr="globe01"/>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4876" y="757"/>
              <a:ext cx="789" cy="592"/>
            </a:xfrm>
            <a:prstGeom prst="rect">
              <a:avLst/>
            </a:prstGeom>
            <a:noFill/>
            <a:ln w="9525">
              <a:noFill/>
              <a:miter lim="800000"/>
              <a:headEnd/>
              <a:tailEnd/>
            </a:ln>
          </p:spPr>
        </p:pic>
        <p:sp>
          <p:nvSpPr>
            <p:cNvPr id="21" name="Text Box 4"/>
            <p:cNvSpPr txBox="1">
              <a:spLocks noChangeArrowheads="1"/>
            </p:cNvSpPr>
            <p:nvPr/>
          </p:nvSpPr>
          <p:spPr bwMode="auto">
            <a:xfrm>
              <a:off x="3606" y="663"/>
              <a:ext cx="412" cy="970"/>
            </a:xfrm>
            <a:prstGeom prst="rect">
              <a:avLst/>
            </a:prstGeom>
            <a:noFill/>
            <a:ln w="9525">
              <a:noFill/>
              <a:miter lim="800000"/>
              <a:headEnd/>
              <a:tailEnd/>
            </a:ln>
          </p:spPr>
          <p:txBody>
            <a:bodyPr wrap="none">
              <a:spAutoFit/>
            </a:bodyPr>
            <a:lstStyle/>
            <a:p>
              <a:r>
                <a:rPr lang="en-US" sz="9500">
                  <a:solidFill>
                    <a:srgbClr val="0066FF"/>
                  </a:solidFill>
                  <a:latin typeface="Arial Black" pitchFamily="34" charset="0"/>
                </a:rPr>
                <a:t>I</a:t>
              </a:r>
            </a:p>
          </p:txBody>
        </p:sp>
        <p:sp>
          <p:nvSpPr>
            <p:cNvPr id="22" name="Text Box 5"/>
            <p:cNvSpPr txBox="1">
              <a:spLocks noChangeArrowheads="1"/>
            </p:cNvSpPr>
            <p:nvPr/>
          </p:nvSpPr>
          <p:spPr bwMode="auto">
            <a:xfrm>
              <a:off x="4150" y="663"/>
              <a:ext cx="665" cy="970"/>
            </a:xfrm>
            <a:prstGeom prst="rect">
              <a:avLst/>
            </a:prstGeom>
            <a:noFill/>
            <a:ln w="9525">
              <a:noFill/>
              <a:miter lim="800000"/>
              <a:headEnd/>
              <a:tailEnd/>
            </a:ln>
          </p:spPr>
          <p:txBody>
            <a:bodyPr wrap="none">
              <a:spAutoFit/>
            </a:bodyPr>
            <a:lstStyle/>
            <a:p>
              <a:r>
                <a:rPr lang="en-US" sz="9500" dirty="0">
                  <a:solidFill>
                    <a:srgbClr val="0000FF"/>
                  </a:solidFill>
                  <a:latin typeface="Arial Black" pitchFamily="34" charset="0"/>
                </a:rPr>
                <a:t>S</a:t>
              </a:r>
            </a:p>
          </p:txBody>
        </p:sp>
      </p:grpSp>
    </p:spTree>
    <p:extLst>
      <p:ext uri="{BB962C8B-B14F-4D97-AF65-F5344CB8AC3E}">
        <p14:creationId xmlns:p14="http://schemas.microsoft.com/office/powerpoint/2010/main" val="974488085"/>
      </p:ext>
    </p:extLst>
  </p:cSld>
  <p:clrMapOvr>
    <a:masterClrMapping/>
  </p:clrMapOvr>
  <p:transition advClick="0"/>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endParaRPr lang="en-US" b="1" dirty="0" smtClean="0"/>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4" name="مربع نص 3"/>
          <p:cNvSpPr txBox="1"/>
          <p:nvPr/>
        </p:nvSpPr>
        <p:spPr>
          <a:xfrm>
            <a:off x="1" y="908209"/>
            <a:ext cx="9143999" cy="2215991"/>
          </a:xfrm>
          <a:prstGeom prst="rect">
            <a:avLst/>
          </a:prstGeom>
          <a:noFill/>
        </p:spPr>
        <p:txBody>
          <a:bodyPr wrap="square" rtlCol="1">
            <a:spAutoFit/>
          </a:bodyPr>
          <a:lstStyle/>
          <a:p>
            <a:pPr algn="ctr"/>
            <a:r>
              <a:rPr lang="ar-SA" sz="13800" dirty="0" smtClean="0">
                <a:solidFill>
                  <a:srgbClr val="17375E"/>
                </a:solidFill>
                <a:cs typeface="DecoType Naskh Variants" pitchFamily="2" charset="-78"/>
              </a:rPr>
              <a:t>نظام إدارة الجودة</a:t>
            </a:r>
          </a:p>
        </p:txBody>
      </p:sp>
      <p:pic>
        <p:nvPicPr>
          <p:cNvPr id="26628" name="Picture 4" descr="http://dicingusa.com/wp-content/uploads/2015/01/iso-9001.jpeg"/>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971800" y="2971800"/>
            <a:ext cx="3276600" cy="3276601"/>
          </a:xfrm>
          <a:prstGeom prst="rect">
            <a:avLst/>
          </a:prstGeom>
          <a:noFill/>
        </p:spPr>
      </p:pic>
    </p:spTree>
    <p:extLst>
      <p:ext uri="{BB962C8B-B14F-4D97-AF65-F5344CB8AC3E}">
        <p14:creationId xmlns:p14="http://schemas.microsoft.com/office/powerpoint/2010/main" val="1219014217"/>
      </p:ext>
    </p:extLst>
  </p:cSld>
  <p:clrMapOvr>
    <a:masterClrMapping/>
  </p:clrMapOvr>
  <p:transition advClick="0"/>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endParaRPr lang="en-US" b="1" dirty="0" smtClean="0"/>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4" name="مربع نص 3"/>
          <p:cNvSpPr txBox="1"/>
          <p:nvPr/>
        </p:nvSpPr>
        <p:spPr>
          <a:xfrm>
            <a:off x="0" y="0"/>
            <a:ext cx="8458199" cy="5416868"/>
          </a:xfrm>
          <a:prstGeom prst="rect">
            <a:avLst/>
          </a:prstGeom>
          <a:noFill/>
        </p:spPr>
        <p:txBody>
          <a:bodyPr wrap="square" rtlCol="1">
            <a:spAutoFit/>
          </a:bodyPr>
          <a:lstStyle/>
          <a:p>
            <a:pPr algn="ctr"/>
            <a:r>
              <a:rPr lang="ar-SA" sz="6000" dirty="0" smtClean="0">
                <a:solidFill>
                  <a:srgbClr val="17375E"/>
                </a:solidFill>
                <a:cs typeface="DecoType Naskh Variants" pitchFamily="2" charset="-78"/>
              </a:rPr>
              <a:t>المحتوى</a:t>
            </a:r>
            <a:endParaRPr lang="ar-SA" sz="4000" dirty="0" smtClean="0">
              <a:solidFill>
                <a:srgbClr val="17375E"/>
              </a:solidFill>
              <a:cs typeface="DecoType Naskh Variants" pitchFamily="2" charset="-78"/>
            </a:endParaRPr>
          </a:p>
          <a:p>
            <a:endParaRPr lang="ar-SA" sz="2000" dirty="0" smtClean="0">
              <a:solidFill>
                <a:srgbClr val="17375E"/>
              </a:solidFill>
              <a:cs typeface="DecoType Naskh Variants" pitchFamily="2" charset="-78"/>
            </a:endParaRPr>
          </a:p>
          <a:p>
            <a:r>
              <a:rPr lang="ar-SA" sz="4000" dirty="0" smtClean="0">
                <a:solidFill>
                  <a:srgbClr val="17375E"/>
                </a:solidFill>
                <a:cs typeface="DecoType Naskh Variants" pitchFamily="2" charset="-78"/>
              </a:rPr>
              <a:t>	</a:t>
            </a:r>
            <a:r>
              <a:rPr lang="ar-SA" sz="3900" dirty="0" smtClean="0">
                <a:solidFill>
                  <a:schemeClr val="tx2">
                    <a:lumMod val="75000"/>
                  </a:schemeClr>
                </a:solidFill>
                <a:cs typeface="DecoType Naskh Variants" pitchFamily="2" charset="-78"/>
                <a:hlinkClick r:id="rId2" action="ppaction://hlinksldjump"/>
              </a:rPr>
              <a:t>مبادئ المواصفة الدولية  </a:t>
            </a:r>
            <a:r>
              <a:rPr lang="en-US" sz="5400" i="1" dirty="0" smtClean="0">
                <a:solidFill>
                  <a:srgbClr val="17375E"/>
                </a:solidFill>
                <a:latin typeface="Gabriola" pitchFamily="82" charset="0"/>
                <a:hlinkClick r:id="rId2" action="ppaction://hlinksldjump"/>
              </a:rPr>
              <a:t>ISO 9001 : 2015</a:t>
            </a:r>
            <a:endParaRPr lang="ar-SA" sz="5400" i="1" dirty="0" smtClean="0">
              <a:solidFill>
                <a:srgbClr val="17375E"/>
              </a:solidFill>
              <a:latin typeface="Gabriola" pitchFamily="82" charset="0"/>
            </a:endParaRPr>
          </a:p>
          <a:p>
            <a:endParaRPr lang="ar-SA" sz="2800" i="1" dirty="0" smtClean="0">
              <a:solidFill>
                <a:srgbClr val="17375E"/>
              </a:solidFill>
              <a:latin typeface="Gabriola" pitchFamily="82" charset="0"/>
            </a:endParaRPr>
          </a:p>
          <a:p>
            <a:pPr algn="ctr"/>
            <a:r>
              <a:rPr lang="ar-SA" sz="3900" dirty="0" smtClean="0">
                <a:solidFill>
                  <a:schemeClr val="tx2">
                    <a:lumMod val="75000"/>
                  </a:schemeClr>
                </a:solidFill>
                <a:cs typeface="DecoType Naskh Variants" pitchFamily="2" charset="-78"/>
                <a:hlinkClick r:id="rId3" action="ppaction://hlinksldjump"/>
              </a:rPr>
              <a:t>متطلبات المواصفة الدولية  </a:t>
            </a:r>
            <a:r>
              <a:rPr lang="en-US" sz="3900" dirty="0" smtClean="0">
                <a:solidFill>
                  <a:schemeClr val="tx2">
                    <a:lumMod val="75000"/>
                  </a:schemeClr>
                </a:solidFill>
                <a:cs typeface="DecoType Naskh Variants" pitchFamily="2" charset="-78"/>
                <a:hlinkClick r:id="rId3" action="ppaction://hlinksldjump"/>
              </a:rPr>
              <a:t>ISO 9001 : 2015</a:t>
            </a:r>
            <a:endParaRPr lang="ar-SA" sz="3900" dirty="0" smtClean="0">
              <a:solidFill>
                <a:schemeClr val="tx2">
                  <a:lumMod val="75000"/>
                </a:schemeClr>
              </a:solidFill>
              <a:cs typeface="DecoType Naskh Variants" pitchFamily="2" charset="-78"/>
              <a:hlinkClick r:id="rId2" action="ppaction://hlinksldjump"/>
            </a:endParaRPr>
          </a:p>
          <a:p>
            <a:endParaRPr lang="en-US" sz="2800" dirty="0" smtClean="0">
              <a:solidFill>
                <a:schemeClr val="tx2">
                  <a:lumMod val="75000"/>
                </a:schemeClr>
              </a:solidFill>
              <a:cs typeface="DecoType Naskh Variants" pitchFamily="2" charset="-78"/>
              <a:hlinkClick r:id="rId2" action="ppaction://hlinksldjump"/>
            </a:endParaRPr>
          </a:p>
          <a:p>
            <a:r>
              <a:rPr lang="ar-SA" sz="3900" dirty="0" smtClean="0">
                <a:solidFill>
                  <a:schemeClr val="tx2">
                    <a:lumMod val="75000"/>
                  </a:schemeClr>
                </a:solidFill>
                <a:cs typeface="DecoType Naskh Variants" pitchFamily="2" charset="-78"/>
              </a:rPr>
              <a:t>	</a:t>
            </a:r>
            <a:r>
              <a:rPr lang="ar-SA" sz="3900" dirty="0" smtClean="0">
                <a:solidFill>
                  <a:schemeClr val="tx2">
                    <a:lumMod val="75000"/>
                  </a:schemeClr>
                </a:solidFill>
                <a:cs typeface="DecoType Naskh Variants" pitchFamily="2" charset="-78"/>
                <a:hlinkClick r:id="rId4" action="ppaction://hlinksldjump"/>
              </a:rPr>
              <a:t>خطوات عملية في إعداد نظام إدارة الجودة</a:t>
            </a:r>
            <a:endParaRPr lang="ar-SA" sz="3900" dirty="0" smtClean="0">
              <a:solidFill>
                <a:schemeClr val="tx2">
                  <a:lumMod val="75000"/>
                </a:schemeClr>
              </a:solidFill>
              <a:cs typeface="DecoType Naskh Variants" pitchFamily="2" charset="-78"/>
            </a:endParaRPr>
          </a:p>
          <a:p>
            <a:endParaRPr lang="ar-SA" sz="2800" dirty="0" smtClean="0">
              <a:solidFill>
                <a:schemeClr val="tx2">
                  <a:lumMod val="75000"/>
                </a:schemeClr>
              </a:solidFill>
              <a:cs typeface="DecoType Naskh Variants" pitchFamily="2" charset="-78"/>
            </a:endParaRPr>
          </a:p>
          <a:p>
            <a:r>
              <a:rPr lang="ar-SA" sz="3900" dirty="0" smtClean="0">
                <a:solidFill>
                  <a:schemeClr val="tx2">
                    <a:lumMod val="75000"/>
                  </a:schemeClr>
                </a:solidFill>
                <a:cs typeface="DecoType Naskh Variants" pitchFamily="2" charset="-78"/>
              </a:rPr>
              <a:t>	</a:t>
            </a:r>
            <a:r>
              <a:rPr lang="ar-SA" sz="3900" dirty="0" smtClean="0">
                <a:solidFill>
                  <a:schemeClr val="tx2">
                    <a:lumMod val="75000"/>
                  </a:schemeClr>
                </a:solidFill>
                <a:cs typeface="DecoType Naskh Variants" pitchFamily="2" charset="-78"/>
                <a:hlinkClick r:id="rId5" action="ppaction://hlinksldjump"/>
              </a:rPr>
              <a:t>أمثلة عملية </a:t>
            </a:r>
            <a:endParaRPr lang="ar-SA" sz="3900" dirty="0" smtClean="0">
              <a:solidFill>
                <a:schemeClr val="tx2">
                  <a:lumMod val="75000"/>
                </a:schemeClr>
              </a:solidFill>
              <a:cs typeface="DecoType Naskh Variants" pitchFamily="2" charset="-78"/>
            </a:endParaRPr>
          </a:p>
        </p:txBody>
      </p:sp>
    </p:spTree>
    <p:extLst>
      <p:ext uri="{BB962C8B-B14F-4D97-AF65-F5344CB8AC3E}">
        <p14:creationId xmlns:p14="http://schemas.microsoft.com/office/powerpoint/2010/main" val="4186701241"/>
      </p:ext>
    </p:extLst>
  </p:cSld>
  <p:clrMapOvr>
    <a:masterClrMapping/>
  </p:clrMapOvr>
  <p:transition advClick="0"/>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endParaRPr lang="en-US" b="1" dirty="0" smtClean="0"/>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4" name="مربع نص 3"/>
          <p:cNvSpPr txBox="1"/>
          <p:nvPr/>
        </p:nvSpPr>
        <p:spPr>
          <a:xfrm>
            <a:off x="0" y="3048000"/>
            <a:ext cx="9144000" cy="1200329"/>
          </a:xfrm>
          <a:prstGeom prst="rect">
            <a:avLst/>
          </a:prstGeom>
          <a:noFill/>
        </p:spPr>
        <p:txBody>
          <a:bodyPr wrap="square" rtlCol="1">
            <a:spAutoFit/>
          </a:bodyPr>
          <a:lstStyle/>
          <a:p>
            <a:pPr algn="ctr"/>
            <a:r>
              <a:rPr lang="ar-SA" sz="4400" dirty="0" smtClean="0">
                <a:solidFill>
                  <a:schemeClr val="tx2">
                    <a:lumMod val="75000"/>
                  </a:schemeClr>
                </a:solidFill>
                <a:cs typeface="DecoType Naskh Variants" pitchFamily="2" charset="-78"/>
              </a:rPr>
              <a:t>مبادئ ومتطلبات المواصفة الدولية  </a:t>
            </a:r>
            <a:r>
              <a:rPr lang="en-US" sz="7200" i="1" dirty="0" smtClean="0">
                <a:solidFill>
                  <a:srgbClr val="17375E"/>
                </a:solidFill>
                <a:latin typeface="Gabriola" pitchFamily="82" charset="0"/>
              </a:rPr>
              <a:t>ISO 9001 : 2015</a:t>
            </a:r>
            <a:endParaRPr lang="ar-SA" sz="13800" i="1" dirty="0" smtClean="0">
              <a:solidFill>
                <a:srgbClr val="17375E"/>
              </a:solidFill>
              <a:latin typeface="Gabriola" pitchFamily="82" charset="0"/>
            </a:endParaRPr>
          </a:p>
        </p:txBody>
      </p:sp>
      <p:pic>
        <p:nvPicPr>
          <p:cNvPr id="5"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5715000"/>
            <a:ext cx="1143000" cy="1143000"/>
          </a:xfrm>
          <a:prstGeom prst="rect">
            <a:avLst/>
          </a:prstGeom>
          <a:noFill/>
        </p:spPr>
      </p:pic>
    </p:spTree>
    <p:extLst>
      <p:ext uri="{BB962C8B-B14F-4D97-AF65-F5344CB8AC3E}">
        <p14:creationId xmlns:p14="http://schemas.microsoft.com/office/powerpoint/2010/main" val="914477573"/>
      </p:ext>
    </p:extLst>
  </p:cSld>
  <p:clrMapOvr>
    <a:masterClrMapping/>
  </p:clrMapOvr>
  <p:transition advClick="0"/>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مستطيل 7"/>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endParaRPr lang="en-US" b="1" dirty="0" smtClean="0"/>
          </a:p>
        </p:txBody>
      </p:sp>
      <p:sp>
        <p:nvSpPr>
          <p:cNvPr id="4" name="Title 3"/>
          <p:cNvSpPr>
            <a:spLocks noGrp="1"/>
          </p:cNvSpPr>
          <p:nvPr>
            <p:ph type="title"/>
          </p:nvPr>
        </p:nvSpPr>
        <p:spPr/>
        <p:txBody>
          <a:bodyPr/>
          <a:lstStyle/>
          <a:p>
            <a:pPr>
              <a:defRPr/>
            </a:pPr>
            <a:r>
              <a:rPr lang="ar-LY" sz="4800" kern="1200" dirty="0" smtClean="0">
                <a:solidFill>
                  <a:schemeClr val="tx2">
                    <a:lumMod val="75000"/>
                  </a:schemeClr>
                </a:solidFill>
                <a:latin typeface="Arial" pitchFamily="34" charset="0"/>
                <a:ea typeface="+mn-ea"/>
                <a:cs typeface="DecoType Naskh Variants" pitchFamily="2" charset="-78"/>
              </a:rPr>
              <a:t>مبادئ ادارة الجودة</a:t>
            </a:r>
            <a:endParaRPr lang="ar-LY" sz="4800" kern="1200" dirty="0">
              <a:solidFill>
                <a:schemeClr val="tx2">
                  <a:lumMod val="75000"/>
                </a:schemeClr>
              </a:solidFill>
              <a:latin typeface="Arial" pitchFamily="34" charset="0"/>
              <a:ea typeface="+mn-ea"/>
              <a:cs typeface="DecoType Naskh Variants" pitchFamily="2" charset="-78"/>
            </a:endParaRPr>
          </a:p>
        </p:txBody>
      </p:sp>
      <p:graphicFrame>
        <p:nvGraphicFramePr>
          <p:cNvPr id="9" name="Content Placeholder 7"/>
          <p:cNvGraphicFramePr>
            <a:graphicFrameLocks noGrp="1"/>
          </p:cNvGraphicFramePr>
          <p:nvPr>
            <p:ph sz="half" idx="2"/>
            <p:extLst>
              <p:ext uri="{D42A27DB-BD31-4B8C-83A1-F6EECF244321}">
                <p14:modId xmlns:p14="http://schemas.microsoft.com/office/powerpoint/2010/main" val="3549748457"/>
              </p:ext>
            </p:extLst>
          </p:nvPr>
        </p:nvGraphicFramePr>
        <p:xfrm>
          <a:off x="142844" y="1147781"/>
          <a:ext cx="8858312" cy="54959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Oval 9"/>
          <p:cNvSpPr/>
          <p:nvPr/>
        </p:nvSpPr>
        <p:spPr bwMode="auto">
          <a:xfrm>
            <a:off x="3743385" y="3359356"/>
            <a:ext cx="2097650" cy="1431753"/>
          </a:xfrm>
          <a:prstGeom prst="ellipse">
            <a:avLst/>
          </a:prstGeom>
          <a:solidFill>
            <a:srgbClr val="FF7979"/>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wrap="none" rtlCol="1" anchor="ctr"/>
          <a:lstStyle/>
          <a:p>
            <a:pPr algn="ctr">
              <a:defRPr/>
            </a:pPr>
            <a:endParaRPr lang="ar-SA" sz="2000" dirty="0" smtClean="0">
              <a:solidFill>
                <a:srgbClr val="640000"/>
              </a:solidFill>
              <a:latin typeface="Arial" pitchFamily="34" charset="0"/>
              <a:cs typeface="DecoType Naskh Variants" pitchFamily="2" charset="-78"/>
            </a:endParaRPr>
          </a:p>
          <a:p>
            <a:pPr algn="ctr">
              <a:defRPr/>
            </a:pPr>
            <a:r>
              <a:rPr lang="ar-LY" sz="4400" dirty="0" smtClean="0">
                <a:solidFill>
                  <a:srgbClr val="640000"/>
                </a:solidFill>
                <a:latin typeface="Arial" pitchFamily="34" charset="0"/>
                <a:cs typeface="DecoType Naskh Variants" pitchFamily="2" charset="-78"/>
              </a:rPr>
              <a:t>مبادئ الجودة</a:t>
            </a:r>
            <a:r>
              <a:rPr lang="ar-SA" sz="4400" dirty="0" smtClean="0">
                <a:solidFill>
                  <a:srgbClr val="640000"/>
                </a:solidFill>
                <a:latin typeface="Arial" pitchFamily="34" charset="0"/>
                <a:cs typeface="DecoType Naskh Variants" pitchFamily="2" charset="-78"/>
              </a:rPr>
              <a:t> </a:t>
            </a:r>
            <a:endParaRPr lang="ar-LY" sz="4400" dirty="0">
              <a:solidFill>
                <a:srgbClr val="640000"/>
              </a:solidFill>
              <a:latin typeface="Arial" pitchFamily="34" charset="0"/>
              <a:cs typeface="DecoType Naskh Variants" pitchFamily="2" charset="-78"/>
            </a:endParaRPr>
          </a:p>
          <a:p>
            <a:pPr algn="ctr">
              <a:defRPr/>
            </a:pPr>
            <a:r>
              <a:rPr lang="en-US" sz="1800" dirty="0" smtClean="0">
                <a:effectLst>
                  <a:outerShdw blurRad="38100" dist="38100" dir="2700000" algn="tl">
                    <a:srgbClr val="000000">
                      <a:alpha val="43137"/>
                    </a:srgbClr>
                  </a:outerShdw>
                </a:effectLst>
              </a:rPr>
              <a:t> </a:t>
            </a:r>
            <a:endParaRPr lang="ar-LY" sz="1800" dirty="0">
              <a:solidFill>
                <a:schemeClr val="tx1"/>
              </a:solidFill>
              <a:effectLst>
                <a:outerShdw blurRad="38100" dist="38100" dir="2700000" algn="tl">
                  <a:srgbClr val="000000">
                    <a:alpha val="43137"/>
                  </a:srgbClr>
                </a:outerShdw>
              </a:effectLst>
              <a:latin typeface="Times New Roman" pitchFamily="18" charset="0"/>
            </a:endParaRPr>
          </a:p>
        </p:txBody>
      </p:sp>
      <p:sp>
        <p:nvSpPr>
          <p:cNvPr id="12" name="مربع نص 11"/>
          <p:cNvSpPr txBox="1"/>
          <p:nvPr/>
        </p:nvSpPr>
        <p:spPr>
          <a:xfrm>
            <a:off x="5692414" y="6286520"/>
            <a:ext cx="3451586" cy="584775"/>
          </a:xfrm>
          <a:prstGeom prst="rect">
            <a:avLst/>
          </a:prstGeom>
          <a:noFill/>
        </p:spPr>
        <p:txBody>
          <a:bodyPr wrap="none" rtlCol="1">
            <a:spAutoFit/>
          </a:bodyPr>
          <a:lstStyle/>
          <a:p>
            <a:r>
              <a:rPr lang="ar-SA" sz="3200" dirty="0" smtClean="0">
                <a:solidFill>
                  <a:srgbClr val="4C216D"/>
                </a:solidFill>
                <a:cs typeface="DecoType Naskh Variants" pitchFamily="2" charset="-78"/>
              </a:rPr>
              <a:t>الدكتور هشام عادل </a:t>
            </a:r>
            <a:r>
              <a:rPr lang="ar-SA" sz="3200" dirty="0" err="1" smtClean="0">
                <a:solidFill>
                  <a:srgbClr val="4C216D"/>
                </a:solidFill>
                <a:cs typeface="DecoType Naskh Variants" pitchFamily="2" charset="-78"/>
              </a:rPr>
              <a:t>عبهري</a:t>
            </a:r>
            <a:endParaRPr lang="ar-SA" sz="3200" dirty="0" smtClean="0">
              <a:solidFill>
                <a:srgbClr val="4C216D"/>
              </a:solidFill>
              <a:cs typeface="DecoType Naskh Variants" pitchFamily="2" charset="-78"/>
            </a:endParaRPr>
          </a:p>
        </p:txBody>
      </p:sp>
      <p:pic>
        <p:nvPicPr>
          <p:cNvPr id="7" name="Picture 8" descr="http://keytothecity.co.uk/images/back-button.png">
            <a:hlinkClick r:id="rId7" action="ppaction://hlinksldjump"/>
          </p:cNvPr>
          <p:cNvPicPr>
            <a:picLocks noChangeAspect="1" noChangeArrowheads="1"/>
          </p:cNvPicPr>
          <p:nvPr/>
        </p:nvPicPr>
        <p:blipFill>
          <a:blip r:embed="rId8"/>
          <a:srcRect/>
          <a:stretch>
            <a:fillRect/>
          </a:stretch>
        </p:blipFill>
        <p:spPr bwMode="auto">
          <a:xfrm flipH="1">
            <a:off x="0" y="5715000"/>
            <a:ext cx="1143000" cy="1143000"/>
          </a:xfrm>
          <a:prstGeom prst="rect">
            <a:avLst/>
          </a:prstGeom>
          <a:noFill/>
        </p:spPr>
      </p:pic>
    </p:spTree>
    <p:extLst>
      <p:ext uri="{BB962C8B-B14F-4D97-AF65-F5344CB8AC3E}">
        <p14:creationId xmlns:p14="http://schemas.microsoft.com/office/powerpoint/2010/main" val="17958125"/>
      </p:ext>
    </p:extLst>
  </p:cSld>
  <p:clrMapOvr>
    <a:masterClrMapping/>
  </p:clrMapOvr>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ستطيل 6"/>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endParaRPr lang="en-US" b="1" dirty="0" smtClean="0"/>
          </a:p>
        </p:txBody>
      </p:sp>
      <p:sp>
        <p:nvSpPr>
          <p:cNvPr id="3" name="مستطيل 2"/>
          <p:cNvSpPr/>
          <p:nvPr/>
        </p:nvSpPr>
        <p:spPr>
          <a:xfrm>
            <a:off x="0" y="1285860"/>
            <a:ext cx="9144000" cy="4401205"/>
          </a:xfrm>
          <a:prstGeom prst="rect">
            <a:avLst/>
          </a:prstGeom>
        </p:spPr>
        <p:txBody>
          <a:bodyPr wrap="square">
            <a:spAutoFit/>
          </a:bodyPr>
          <a:lstStyle/>
          <a:p>
            <a:pPr algn="ctr"/>
            <a:r>
              <a:rPr lang="ar-SA" sz="9600" dirty="0" smtClean="0">
                <a:solidFill>
                  <a:schemeClr val="tx2">
                    <a:lumMod val="75000"/>
                  </a:schemeClr>
                </a:solidFill>
                <a:cs typeface="DecoType Naskh Variants" pitchFamily="2" charset="-78"/>
              </a:rPr>
              <a:t>متطلبات</a:t>
            </a:r>
          </a:p>
          <a:p>
            <a:pPr algn="ctr"/>
            <a:r>
              <a:rPr lang="ar-SA" sz="9600" dirty="0" smtClean="0">
                <a:solidFill>
                  <a:schemeClr val="tx2">
                    <a:lumMod val="75000"/>
                  </a:schemeClr>
                </a:solidFill>
                <a:cs typeface="DecoType Naskh Variants" pitchFamily="2" charset="-78"/>
              </a:rPr>
              <a:t>المواصفة الدولية</a:t>
            </a:r>
          </a:p>
          <a:p>
            <a:pPr algn="ctr"/>
            <a:r>
              <a:rPr lang="en-US" sz="8800" i="1" dirty="0" smtClean="0">
                <a:solidFill>
                  <a:srgbClr val="17375E"/>
                </a:solidFill>
                <a:latin typeface="Gabriola" pitchFamily="82" charset="0"/>
              </a:rPr>
              <a:t>ISO 9001 : 2015</a:t>
            </a:r>
          </a:p>
        </p:txBody>
      </p:sp>
      <p:sp>
        <p:nvSpPr>
          <p:cNvPr id="6" name="مربع نص 5"/>
          <p:cNvSpPr txBox="1"/>
          <p:nvPr/>
        </p:nvSpPr>
        <p:spPr>
          <a:xfrm>
            <a:off x="5692414" y="6286520"/>
            <a:ext cx="3451586" cy="584775"/>
          </a:xfrm>
          <a:prstGeom prst="rect">
            <a:avLst/>
          </a:prstGeom>
          <a:noFill/>
        </p:spPr>
        <p:txBody>
          <a:bodyPr wrap="none" rtlCol="1">
            <a:spAutoFit/>
          </a:bodyPr>
          <a:lstStyle/>
          <a:p>
            <a:r>
              <a:rPr lang="ar-SA" sz="3200" dirty="0" smtClean="0">
                <a:solidFill>
                  <a:srgbClr val="4C216D"/>
                </a:solidFill>
                <a:cs typeface="DecoType Naskh Variants" pitchFamily="2" charset="-78"/>
              </a:rPr>
              <a:t>الدكتور هشام عادل </a:t>
            </a:r>
            <a:r>
              <a:rPr lang="ar-SA" sz="3200" dirty="0" err="1" smtClean="0">
                <a:solidFill>
                  <a:srgbClr val="4C216D"/>
                </a:solidFill>
                <a:cs typeface="DecoType Naskh Variants" pitchFamily="2" charset="-78"/>
              </a:rPr>
              <a:t>عبهري</a:t>
            </a:r>
            <a:endParaRPr lang="ar-SA" sz="3200" dirty="0" smtClean="0">
              <a:solidFill>
                <a:srgbClr val="4C216D"/>
              </a:solidFill>
              <a:cs typeface="DecoType Naskh Variants" pitchFamily="2" charset="-78"/>
            </a:endParaRPr>
          </a:p>
        </p:txBody>
      </p:sp>
      <p:pic>
        <p:nvPicPr>
          <p:cNvPr id="8"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5715000"/>
            <a:ext cx="1143000" cy="1143000"/>
          </a:xfrm>
          <a:prstGeom prst="rect">
            <a:avLst/>
          </a:prstGeom>
          <a:noFill/>
        </p:spPr>
      </p:pic>
    </p:spTree>
    <p:extLst>
      <p:ext uri="{BB962C8B-B14F-4D97-AF65-F5344CB8AC3E}">
        <p14:creationId xmlns:p14="http://schemas.microsoft.com/office/powerpoint/2010/main" val="3260312350"/>
      </p:ext>
    </p:extLst>
  </p:cSld>
  <p:clrMapOvr>
    <a:masterClrMapping/>
  </p:clrMapOvr>
  <p:transition advClick="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4" name="مربع نص 3"/>
          <p:cNvSpPr txBox="1"/>
          <p:nvPr/>
        </p:nvSpPr>
        <p:spPr>
          <a:xfrm>
            <a:off x="0" y="533400"/>
            <a:ext cx="9144000" cy="4955203"/>
          </a:xfrm>
          <a:prstGeom prst="rect">
            <a:avLst/>
          </a:prstGeom>
          <a:noFill/>
        </p:spPr>
        <p:txBody>
          <a:bodyPr wrap="square" rtlCol="1">
            <a:spAutoFit/>
          </a:bodyPr>
          <a:lstStyle/>
          <a:p>
            <a:r>
              <a:rPr lang="ar-SA" sz="5400" dirty="0" smtClean="0">
                <a:solidFill>
                  <a:srgbClr val="17375E"/>
                </a:solidFill>
                <a:cs typeface="DecoType Naskh Variants" pitchFamily="2" charset="-78"/>
              </a:rPr>
              <a:t>توقعات المستفيدين من الخدمات</a:t>
            </a:r>
          </a:p>
          <a:p>
            <a:endParaRPr lang="ar-SA" sz="3200" dirty="0" smtClean="0">
              <a:solidFill>
                <a:srgbClr val="17375E"/>
              </a:solidFill>
              <a:cs typeface="DecoType Naskh Variants" pitchFamily="2" charset="-78"/>
            </a:endParaRPr>
          </a:p>
          <a:p>
            <a:pPr>
              <a:buFont typeface="Wingdings" pitchFamily="2" charset="2"/>
              <a:buChar char="v"/>
            </a:pPr>
            <a:r>
              <a:rPr lang="ar-SA" sz="3600" dirty="0" smtClean="0">
                <a:solidFill>
                  <a:srgbClr val="17375E"/>
                </a:solidFill>
                <a:cs typeface="DecoType Naskh Variants" pitchFamily="2" charset="-78"/>
              </a:rPr>
              <a:t>موثوقيّة الخدمة </a:t>
            </a:r>
            <a:r>
              <a:rPr lang="ar-SA" sz="2000" dirty="0" smtClean="0">
                <a:solidFill>
                  <a:srgbClr val="17375E"/>
                </a:solidFill>
                <a:cs typeface="DecoType Naskh Variants" pitchFamily="2" charset="-78"/>
              </a:rPr>
              <a:t>( </a:t>
            </a:r>
            <a:r>
              <a:rPr lang="ar-SA" sz="2400" dirty="0">
                <a:solidFill>
                  <a:srgbClr val="17375E"/>
                </a:solidFill>
                <a:cs typeface="DecoType Naskh Variants" pitchFamily="2" charset="-78"/>
              </a:rPr>
              <a:t>استمرارية جودة الخدمة المقدمة خلال المدة المتفق عليها </a:t>
            </a:r>
            <a:r>
              <a:rPr lang="ar-SA" sz="2000" dirty="0" smtClean="0">
                <a:solidFill>
                  <a:srgbClr val="17375E"/>
                </a:solidFill>
                <a:cs typeface="DecoType Naskh Variants" pitchFamily="2" charset="-78"/>
              </a:rPr>
              <a:t>)</a:t>
            </a:r>
            <a:r>
              <a:rPr lang="ar-SA" sz="3600" dirty="0" smtClean="0">
                <a:solidFill>
                  <a:srgbClr val="17375E"/>
                </a:solidFill>
                <a:cs typeface="DecoType Naskh Variants" pitchFamily="2" charset="-78"/>
              </a:rPr>
              <a:t>؛</a:t>
            </a:r>
          </a:p>
          <a:p>
            <a:pPr>
              <a:buFont typeface="Wingdings" pitchFamily="2" charset="2"/>
              <a:buChar char="v"/>
            </a:pPr>
            <a:r>
              <a:rPr lang="ar-SA" sz="3600" dirty="0" smtClean="0">
                <a:solidFill>
                  <a:srgbClr val="17375E"/>
                </a:solidFill>
                <a:cs typeface="DecoType Naskh Variants" pitchFamily="2" charset="-78"/>
              </a:rPr>
              <a:t>سرعة الاستجابة للمستفيد عند طلب الخدمة؛</a:t>
            </a:r>
          </a:p>
          <a:p>
            <a:pPr>
              <a:buFont typeface="Wingdings" pitchFamily="2" charset="2"/>
              <a:buChar char="v"/>
            </a:pPr>
            <a:r>
              <a:rPr lang="ar-SA" sz="3400" dirty="0" smtClean="0">
                <a:solidFill>
                  <a:srgbClr val="17375E"/>
                </a:solidFill>
                <a:cs typeface="DecoType Naskh Variants" pitchFamily="2" charset="-78"/>
              </a:rPr>
              <a:t>تقديم الخدمة في الوقت  والمكان وبالشكل المحدد</a:t>
            </a:r>
            <a:r>
              <a:rPr lang="ar-SA" sz="2400" dirty="0">
                <a:solidFill>
                  <a:srgbClr val="17375E"/>
                </a:solidFill>
                <a:cs typeface="DecoType Naskh Variants" pitchFamily="2" charset="-78"/>
              </a:rPr>
              <a:t>(</a:t>
            </a:r>
            <a:r>
              <a:rPr lang="ar-SA" dirty="0" smtClean="0">
                <a:solidFill>
                  <a:srgbClr val="17375E"/>
                </a:solidFill>
                <a:cs typeface="DecoType Naskh Variants" pitchFamily="2" charset="-78"/>
              </a:rPr>
              <a:t>في</a:t>
            </a:r>
            <a:r>
              <a:rPr lang="ar-SA" sz="2400" dirty="0" smtClean="0">
                <a:solidFill>
                  <a:srgbClr val="17375E"/>
                </a:solidFill>
                <a:cs typeface="DecoType Naskh Variants" pitchFamily="2" charset="-78"/>
              </a:rPr>
              <a:t> </a:t>
            </a:r>
            <a:r>
              <a:rPr lang="ar-SA" sz="2400" dirty="0">
                <a:solidFill>
                  <a:srgbClr val="17375E"/>
                </a:solidFill>
                <a:cs typeface="DecoType Naskh Variants" pitchFamily="2" charset="-78"/>
              </a:rPr>
              <a:t>العقد – في اللوائح والأنظمة)</a:t>
            </a:r>
            <a:r>
              <a:rPr lang="ar-SA" sz="3600" dirty="0">
                <a:solidFill>
                  <a:srgbClr val="17375E"/>
                </a:solidFill>
                <a:cs typeface="DecoType Naskh Variants" pitchFamily="2" charset="-78"/>
              </a:rPr>
              <a:t>؛</a:t>
            </a:r>
          </a:p>
          <a:p>
            <a:pPr>
              <a:buFont typeface="Wingdings" pitchFamily="2" charset="2"/>
              <a:buChar char="v"/>
            </a:pPr>
            <a:r>
              <a:rPr lang="ar-SA" sz="3600" dirty="0" smtClean="0">
                <a:solidFill>
                  <a:srgbClr val="17375E"/>
                </a:solidFill>
                <a:cs typeface="DecoType Naskh Variants" pitchFamily="2" charset="-78"/>
              </a:rPr>
              <a:t>الثقة بإمكانيات وحرفية مقدّم الخدمة  وقدراته على الوفاء بالتزاماته</a:t>
            </a:r>
            <a:r>
              <a:rPr lang="ar-SA" sz="5000" dirty="0" smtClean="0">
                <a:solidFill>
                  <a:srgbClr val="17375E"/>
                </a:solidFill>
                <a:cs typeface="DecoType Naskh Variants" pitchFamily="2" charset="-78"/>
              </a:rPr>
              <a:t>؛</a:t>
            </a:r>
          </a:p>
          <a:p>
            <a:pPr>
              <a:buFont typeface="Wingdings" pitchFamily="2" charset="2"/>
              <a:buChar char="v"/>
            </a:pPr>
            <a:r>
              <a:rPr lang="ar-SA" sz="3600" dirty="0" smtClean="0">
                <a:solidFill>
                  <a:srgbClr val="17375E"/>
                </a:solidFill>
                <a:cs typeface="DecoType Naskh Variants" pitchFamily="2" charset="-78"/>
              </a:rPr>
              <a:t>رعاية </a:t>
            </a:r>
            <a:r>
              <a:rPr lang="ar-SA" sz="3600" dirty="0" smtClean="0">
                <a:solidFill>
                  <a:srgbClr val="17375E"/>
                </a:solidFill>
                <a:cs typeface="DecoType Naskh Variants" pitchFamily="2" charset="-78"/>
              </a:rPr>
              <a:t>المستفيدين </a:t>
            </a:r>
            <a:r>
              <a:rPr lang="ar-SA" sz="2400" dirty="0">
                <a:solidFill>
                  <a:srgbClr val="17375E"/>
                </a:solidFill>
                <a:cs typeface="DecoType Naskh Variants" pitchFamily="2" charset="-78"/>
              </a:rPr>
              <a:t>(حسن التعامل والبشاشة)</a:t>
            </a:r>
            <a:r>
              <a:rPr lang="ar-SA" sz="3600" dirty="0" smtClean="0">
                <a:solidFill>
                  <a:srgbClr val="17375E"/>
                </a:solidFill>
                <a:cs typeface="DecoType Naskh Variants" pitchFamily="2" charset="-78"/>
              </a:rPr>
              <a:t>؛</a:t>
            </a:r>
          </a:p>
          <a:p>
            <a:pPr>
              <a:buFont typeface="Wingdings" pitchFamily="2" charset="2"/>
              <a:buChar char="v"/>
            </a:pPr>
            <a:r>
              <a:rPr lang="ar-SA" sz="3600" dirty="0" smtClean="0">
                <a:solidFill>
                  <a:srgbClr val="17375E"/>
                </a:solidFill>
                <a:cs typeface="DecoType Naskh Variants" pitchFamily="2" charset="-78"/>
              </a:rPr>
              <a:t>الجمالية </a:t>
            </a:r>
            <a:r>
              <a:rPr lang="ar-SA" sz="2400" dirty="0">
                <a:solidFill>
                  <a:srgbClr val="17375E"/>
                </a:solidFill>
                <a:cs typeface="DecoType Naskh Variants" pitchFamily="2" charset="-78"/>
              </a:rPr>
              <a:t>(مظهر مكان تقديم الخدمة – مظهر العاملين)</a:t>
            </a:r>
            <a:r>
              <a:rPr lang="ar-SA" sz="3600" dirty="0" smtClean="0">
                <a:solidFill>
                  <a:srgbClr val="17375E"/>
                </a:solidFill>
                <a:cs typeface="DecoType Naskh Variants" pitchFamily="2" charset="-78"/>
              </a:rPr>
              <a:t>؛</a:t>
            </a:r>
          </a:p>
        </p:txBody>
      </p:sp>
      <p:pic>
        <p:nvPicPr>
          <p:cNvPr id="6" name="Picture 8" descr="http://keytothecity.co.uk/images/back-button.png">
            <a:hlinkClick r:id="rId2" action="ppaction://hlinksldjump"/>
          </p:cNvPr>
          <p:cNvPicPr>
            <a:picLocks noChangeAspect="1" noChangeArrowheads="1"/>
          </p:cNvPicPr>
          <p:nvPr/>
        </p:nvPicPr>
        <p:blipFill>
          <a:blip r:embed="rId3"/>
          <a:srcRect/>
          <a:stretch>
            <a:fillRect/>
          </a:stretch>
        </p:blipFill>
        <p:spPr bwMode="auto">
          <a:xfrm flipH="1">
            <a:off x="0" y="5410200"/>
            <a:ext cx="1447800" cy="1447800"/>
          </a:xfrm>
          <a:prstGeom prst="rect">
            <a:avLst/>
          </a:prstGeom>
          <a:noFill/>
        </p:spPr>
      </p:pic>
    </p:spTree>
  </p:cSld>
  <p:clrMapOvr>
    <a:masterClrMapping/>
  </p:clrMapOvr>
  <p:transition advClick="0"/>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ستطيل 5"/>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endParaRPr lang="en-US" b="1" dirty="0" smtClean="0"/>
          </a:p>
        </p:txBody>
      </p:sp>
      <p:sp>
        <p:nvSpPr>
          <p:cNvPr id="28" name="مستطيل 27"/>
          <p:cNvSpPr/>
          <p:nvPr/>
        </p:nvSpPr>
        <p:spPr>
          <a:xfrm>
            <a:off x="0" y="152400"/>
            <a:ext cx="9144000" cy="6494085"/>
          </a:xfrm>
          <a:prstGeom prst="rect">
            <a:avLst/>
          </a:prstGeom>
        </p:spPr>
        <p:txBody>
          <a:bodyPr wrap="square">
            <a:spAutoFit/>
          </a:bodyPr>
          <a:lstStyle/>
          <a:p>
            <a:r>
              <a:rPr lang="ar-SA" sz="3200" dirty="0" smtClean="0">
                <a:solidFill>
                  <a:schemeClr val="tx2">
                    <a:lumMod val="75000"/>
                  </a:schemeClr>
                </a:solidFill>
                <a:cs typeface="DecoType Naskh Variants" pitchFamily="2" charset="-78"/>
              </a:rPr>
              <a:t>المحتويات</a:t>
            </a:r>
          </a:p>
          <a:p>
            <a:endParaRPr lang="ar-SA" sz="1200" dirty="0" smtClean="0">
              <a:solidFill>
                <a:schemeClr val="tx2">
                  <a:lumMod val="75000"/>
                </a:schemeClr>
              </a:solidFill>
              <a:cs typeface="DecoType Naskh Variants" pitchFamily="2" charset="-78"/>
            </a:endParaRPr>
          </a:p>
          <a:p>
            <a:r>
              <a:rPr lang="ar-SA" sz="3200" dirty="0" smtClean="0">
                <a:solidFill>
                  <a:schemeClr val="tx2">
                    <a:lumMod val="75000"/>
                  </a:schemeClr>
                </a:solidFill>
                <a:cs typeface="DecoType Naskh Variants" pitchFamily="2" charset="-78"/>
              </a:rPr>
              <a:t>-تمهيد</a:t>
            </a:r>
          </a:p>
          <a:p>
            <a:endParaRPr lang="ar-SA" sz="1200" dirty="0" smtClean="0">
              <a:solidFill>
                <a:schemeClr val="tx2">
                  <a:lumMod val="75000"/>
                </a:schemeClr>
              </a:solidFill>
              <a:cs typeface="DecoType Naskh Variants" pitchFamily="2" charset="-78"/>
            </a:endParaRPr>
          </a:p>
          <a:p>
            <a:pPr>
              <a:buFontTx/>
              <a:buChar char="-"/>
            </a:pPr>
            <a:r>
              <a:rPr lang="ar-SA" sz="3200" dirty="0" smtClean="0">
                <a:solidFill>
                  <a:schemeClr val="tx2">
                    <a:lumMod val="75000"/>
                  </a:schemeClr>
                </a:solidFill>
                <a:cs typeface="DecoType Naskh Variants" pitchFamily="2" charset="-78"/>
              </a:rPr>
              <a:t>مقدمة</a:t>
            </a:r>
          </a:p>
          <a:p>
            <a:pPr lvl="2"/>
            <a:r>
              <a:rPr lang="ar-SA" sz="2400" dirty="0" smtClean="0">
                <a:solidFill>
                  <a:schemeClr val="tx2">
                    <a:lumMod val="75000"/>
                  </a:schemeClr>
                </a:solidFill>
                <a:cs typeface="DecoType Naskh Variants" pitchFamily="2" charset="-78"/>
              </a:rPr>
              <a:t>0.1 عام</a:t>
            </a:r>
          </a:p>
          <a:p>
            <a:pPr lvl="2"/>
            <a:r>
              <a:rPr lang="ar-SA" sz="2400" dirty="0" smtClean="0">
                <a:solidFill>
                  <a:schemeClr val="tx2">
                    <a:lumMod val="75000"/>
                  </a:schemeClr>
                </a:solidFill>
                <a:cs typeface="DecoType Naskh Variants" pitchFamily="2" charset="-78"/>
              </a:rPr>
              <a:t>0.2 مبادئ إدارة الجودة</a:t>
            </a:r>
          </a:p>
          <a:p>
            <a:pPr lvl="2"/>
            <a:r>
              <a:rPr lang="ar-SA" sz="2400" dirty="0" smtClean="0">
                <a:solidFill>
                  <a:schemeClr val="tx2">
                    <a:lumMod val="75000"/>
                  </a:schemeClr>
                </a:solidFill>
                <a:cs typeface="DecoType Naskh Variants" pitchFamily="2" charset="-78"/>
              </a:rPr>
              <a:t>0.3 منهج العملية</a:t>
            </a:r>
          </a:p>
          <a:p>
            <a:pPr lvl="2"/>
            <a:r>
              <a:rPr lang="ar-SA" sz="2400" dirty="0" smtClean="0">
                <a:solidFill>
                  <a:schemeClr val="tx2">
                    <a:lumMod val="75000"/>
                  </a:schemeClr>
                </a:solidFill>
                <a:cs typeface="DecoType Naskh Variants" pitchFamily="2" charset="-78"/>
              </a:rPr>
              <a:t>	0.3.1 عام</a:t>
            </a:r>
          </a:p>
          <a:p>
            <a:pPr lvl="2"/>
            <a:r>
              <a:rPr lang="ar-SA" sz="2400" dirty="0" smtClean="0">
                <a:solidFill>
                  <a:schemeClr val="tx2">
                    <a:lumMod val="75000"/>
                  </a:schemeClr>
                </a:solidFill>
                <a:cs typeface="DecoType Naskh Variants" pitchFamily="2" charset="-78"/>
              </a:rPr>
              <a:t>	0.3.2 حلقة خطط – نفذ - إفحص – أفعل</a:t>
            </a:r>
          </a:p>
          <a:p>
            <a:pPr lvl="2"/>
            <a:r>
              <a:rPr lang="ar-SA" sz="2400" dirty="0" smtClean="0">
                <a:solidFill>
                  <a:schemeClr val="tx2">
                    <a:lumMod val="75000"/>
                  </a:schemeClr>
                </a:solidFill>
                <a:cs typeface="DecoType Naskh Variants" pitchFamily="2" charset="-78"/>
              </a:rPr>
              <a:t>	0.3.3 التفكير القائم على المخاطر</a:t>
            </a:r>
          </a:p>
          <a:p>
            <a:pPr lvl="2"/>
            <a:r>
              <a:rPr lang="ar-SA" sz="2400" dirty="0" smtClean="0">
                <a:solidFill>
                  <a:schemeClr val="tx2">
                    <a:lumMod val="75000"/>
                  </a:schemeClr>
                </a:solidFill>
                <a:cs typeface="DecoType Naskh Variants" pitchFamily="2" charset="-78"/>
              </a:rPr>
              <a:t>0.4 العلاقة مع معايير نظام إدارة أخرى</a:t>
            </a:r>
          </a:p>
          <a:p>
            <a:pPr lvl="2"/>
            <a:endParaRPr lang="ar-SA" sz="3200" dirty="0" smtClean="0">
              <a:solidFill>
                <a:schemeClr val="tx2">
                  <a:lumMod val="75000"/>
                </a:schemeClr>
              </a:solidFill>
              <a:cs typeface="DecoType Naskh Variants" pitchFamily="2" charset="-78"/>
            </a:endParaRPr>
          </a:p>
          <a:p>
            <a:pPr lvl="2"/>
            <a:r>
              <a:rPr lang="ar-SA" sz="3200" dirty="0" smtClean="0">
                <a:solidFill>
                  <a:schemeClr val="tx2">
                    <a:lumMod val="75000"/>
                  </a:schemeClr>
                </a:solidFill>
                <a:cs typeface="DecoType Naskh Variants" pitchFamily="2" charset="-78"/>
              </a:rPr>
              <a:t>01 المجال</a:t>
            </a:r>
          </a:p>
          <a:p>
            <a:r>
              <a:rPr lang="ar-SA" sz="3200" dirty="0" smtClean="0">
                <a:solidFill>
                  <a:schemeClr val="tx2">
                    <a:lumMod val="75000"/>
                  </a:schemeClr>
                </a:solidFill>
                <a:cs typeface="DecoType Naskh Variants" pitchFamily="2" charset="-78"/>
              </a:rPr>
              <a:t> 	02 المراجع القياسية</a:t>
            </a:r>
          </a:p>
          <a:p>
            <a:r>
              <a:rPr lang="ar-SA" sz="3200" dirty="0" smtClean="0">
                <a:solidFill>
                  <a:schemeClr val="tx2">
                    <a:lumMod val="75000"/>
                  </a:schemeClr>
                </a:solidFill>
                <a:cs typeface="DecoType Naskh Variants" pitchFamily="2" charset="-78"/>
              </a:rPr>
              <a:t>	03  المصطلحات </a:t>
            </a:r>
            <a:r>
              <a:rPr lang="ar-SA" sz="3200" dirty="0" err="1" smtClean="0">
                <a:solidFill>
                  <a:schemeClr val="tx2">
                    <a:lumMod val="75000"/>
                  </a:schemeClr>
                </a:solidFill>
                <a:cs typeface="DecoType Naskh Variants" pitchFamily="2" charset="-78"/>
              </a:rPr>
              <a:t>و</a:t>
            </a:r>
            <a:r>
              <a:rPr lang="ar-SA" sz="3200" dirty="0" smtClean="0">
                <a:solidFill>
                  <a:schemeClr val="tx2">
                    <a:lumMod val="75000"/>
                  </a:schemeClr>
                </a:solidFill>
                <a:cs typeface="DecoType Naskh Variants" pitchFamily="2" charset="-78"/>
              </a:rPr>
              <a:t>  </a:t>
            </a:r>
            <a:r>
              <a:rPr lang="ar-SA" sz="3200" dirty="0" err="1" smtClean="0">
                <a:solidFill>
                  <a:schemeClr val="tx2">
                    <a:lumMod val="75000"/>
                  </a:schemeClr>
                </a:solidFill>
                <a:cs typeface="DecoType Naskh Variants" pitchFamily="2" charset="-78"/>
              </a:rPr>
              <a:t>التعاريف</a:t>
            </a:r>
            <a:endParaRPr lang="ar-SA" sz="3200" dirty="0" smtClean="0">
              <a:solidFill>
                <a:schemeClr val="tx2">
                  <a:lumMod val="75000"/>
                </a:schemeClr>
              </a:solidFill>
              <a:cs typeface="DecoType Naskh Variants" pitchFamily="2" charset="-78"/>
            </a:endParaRPr>
          </a:p>
        </p:txBody>
      </p:sp>
      <p:sp>
        <p:nvSpPr>
          <p:cNvPr id="5" name="مربع نص 4"/>
          <p:cNvSpPr txBox="1"/>
          <p:nvPr/>
        </p:nvSpPr>
        <p:spPr>
          <a:xfrm>
            <a:off x="1428728" y="6273225"/>
            <a:ext cx="3451586" cy="584775"/>
          </a:xfrm>
          <a:prstGeom prst="rect">
            <a:avLst/>
          </a:prstGeom>
          <a:noFill/>
        </p:spPr>
        <p:txBody>
          <a:bodyPr wrap="none" rtlCol="1">
            <a:spAutoFit/>
          </a:bodyPr>
          <a:lstStyle/>
          <a:p>
            <a:r>
              <a:rPr lang="ar-SA" sz="3200" dirty="0" smtClean="0">
                <a:solidFill>
                  <a:srgbClr val="4C216D"/>
                </a:solidFill>
                <a:cs typeface="DecoType Naskh Variants" pitchFamily="2" charset="-78"/>
              </a:rPr>
              <a:t>الدكتور هشام عادل </a:t>
            </a:r>
            <a:r>
              <a:rPr lang="ar-SA" sz="3200" dirty="0" err="1" smtClean="0">
                <a:solidFill>
                  <a:srgbClr val="4C216D"/>
                </a:solidFill>
                <a:cs typeface="DecoType Naskh Variants" pitchFamily="2" charset="-78"/>
              </a:rPr>
              <a:t>عبهري</a:t>
            </a:r>
            <a:endParaRPr lang="ar-SA" sz="3200" dirty="0" smtClean="0">
              <a:solidFill>
                <a:srgbClr val="4C216D"/>
              </a:solidFill>
              <a:cs typeface="DecoType Naskh Variants" pitchFamily="2" charset="-78"/>
            </a:endParaRPr>
          </a:p>
        </p:txBody>
      </p:sp>
      <p:pic>
        <p:nvPicPr>
          <p:cNvPr id="7"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5715000"/>
            <a:ext cx="1143000" cy="1143000"/>
          </a:xfrm>
          <a:prstGeom prst="rect">
            <a:avLst/>
          </a:prstGeom>
          <a:noFill/>
        </p:spPr>
      </p:pic>
    </p:spTree>
    <p:extLst>
      <p:ext uri="{BB962C8B-B14F-4D97-AF65-F5344CB8AC3E}">
        <p14:creationId xmlns:p14="http://schemas.microsoft.com/office/powerpoint/2010/main" val="3266634770"/>
      </p:ext>
    </p:extLst>
  </p:cSld>
  <p:clrMapOvr>
    <a:masterClrMapping/>
  </p:clrMapOvr>
  <p:transition advClick="0"/>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ستطيل 5"/>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endParaRPr lang="en-US" b="1" dirty="0" smtClean="0"/>
          </a:p>
        </p:txBody>
      </p:sp>
      <p:sp>
        <p:nvSpPr>
          <p:cNvPr id="26" name="مربع نص 25"/>
          <p:cNvSpPr txBox="1"/>
          <p:nvPr/>
        </p:nvSpPr>
        <p:spPr>
          <a:xfrm>
            <a:off x="0" y="762000"/>
            <a:ext cx="9144000" cy="3046988"/>
          </a:xfrm>
          <a:prstGeom prst="rect">
            <a:avLst/>
          </a:prstGeom>
          <a:solidFill>
            <a:schemeClr val="bg1">
              <a:alpha val="0"/>
            </a:schemeClr>
          </a:solidFill>
        </p:spPr>
        <p:txBody>
          <a:bodyPr wrap="square" rtlCol="1">
            <a:spAutoFit/>
          </a:bodyPr>
          <a:lstStyle/>
          <a:p>
            <a:r>
              <a:rPr lang="ar-SA" sz="3200" dirty="0" smtClean="0">
                <a:solidFill>
                  <a:schemeClr val="tx2">
                    <a:lumMod val="75000"/>
                  </a:schemeClr>
                </a:solidFill>
                <a:cs typeface="DecoType Naskh Variants" pitchFamily="2" charset="-78"/>
              </a:rPr>
              <a:t>04 سياق المنظمة</a:t>
            </a:r>
          </a:p>
          <a:p>
            <a:r>
              <a:rPr lang="ar-SA" sz="3200" dirty="0" smtClean="0">
                <a:solidFill>
                  <a:schemeClr val="tx2">
                    <a:lumMod val="75000"/>
                  </a:schemeClr>
                </a:solidFill>
                <a:cs typeface="DecoType Naskh Variants" pitchFamily="2" charset="-78"/>
              </a:rPr>
              <a:t>	4.1 فهم المؤسسة وسياقها</a:t>
            </a:r>
          </a:p>
          <a:p>
            <a:r>
              <a:rPr lang="ar-SA" sz="3200" dirty="0" smtClean="0">
                <a:solidFill>
                  <a:schemeClr val="tx2">
                    <a:lumMod val="75000"/>
                  </a:schemeClr>
                </a:solidFill>
                <a:cs typeface="DecoType Naskh Variants" pitchFamily="2" charset="-78"/>
              </a:rPr>
              <a:t>	4.2 فهم احتياجات وتوقعات الجهات صاحبة العلاقة</a:t>
            </a:r>
          </a:p>
          <a:p>
            <a:r>
              <a:rPr lang="ar-SA" sz="3200" dirty="0" smtClean="0">
                <a:solidFill>
                  <a:schemeClr val="tx2">
                    <a:lumMod val="75000"/>
                  </a:schemeClr>
                </a:solidFill>
                <a:cs typeface="DecoType Naskh Variants" pitchFamily="2" charset="-78"/>
              </a:rPr>
              <a:t>	4.3 تحديد مجال نظام إدارة الجودة</a:t>
            </a:r>
          </a:p>
          <a:p>
            <a:r>
              <a:rPr lang="ar-SA" sz="3200" dirty="0" smtClean="0">
                <a:solidFill>
                  <a:schemeClr val="tx2">
                    <a:lumMod val="75000"/>
                  </a:schemeClr>
                </a:solidFill>
                <a:cs typeface="DecoType Naskh Variants" pitchFamily="2" charset="-78"/>
              </a:rPr>
              <a:t>	4.4 نظام إدارة الجودة وعملياته (</a:t>
            </a:r>
            <a:r>
              <a:rPr lang="en-US" sz="3200" dirty="0" smtClean="0">
                <a:solidFill>
                  <a:schemeClr val="tx2">
                    <a:lumMod val="75000"/>
                  </a:schemeClr>
                </a:solidFill>
                <a:cs typeface="DecoType Naskh Variants" pitchFamily="2" charset="-78"/>
              </a:rPr>
              <a:t>Processes</a:t>
            </a:r>
            <a:r>
              <a:rPr lang="ar-SA" sz="3200" dirty="0" smtClean="0">
                <a:solidFill>
                  <a:schemeClr val="tx2">
                    <a:lumMod val="75000"/>
                  </a:schemeClr>
                </a:solidFill>
                <a:cs typeface="DecoType Naskh Variants" pitchFamily="2" charset="-78"/>
              </a:rPr>
              <a:t>)</a:t>
            </a:r>
          </a:p>
          <a:p>
            <a:endParaRPr lang="ar-SA" sz="3200" dirty="0" smtClean="0">
              <a:solidFill>
                <a:schemeClr val="tx2">
                  <a:lumMod val="75000"/>
                </a:schemeClr>
              </a:solidFill>
            </a:endParaRPr>
          </a:p>
        </p:txBody>
      </p:sp>
      <p:sp>
        <p:nvSpPr>
          <p:cNvPr id="5" name="مربع نص 4"/>
          <p:cNvSpPr txBox="1"/>
          <p:nvPr/>
        </p:nvSpPr>
        <p:spPr>
          <a:xfrm>
            <a:off x="5692414" y="6286520"/>
            <a:ext cx="3451586" cy="584775"/>
          </a:xfrm>
          <a:prstGeom prst="rect">
            <a:avLst/>
          </a:prstGeom>
          <a:noFill/>
        </p:spPr>
        <p:txBody>
          <a:bodyPr wrap="none" rtlCol="1">
            <a:spAutoFit/>
          </a:bodyPr>
          <a:lstStyle/>
          <a:p>
            <a:r>
              <a:rPr lang="ar-SA" sz="3200" dirty="0" smtClean="0">
                <a:solidFill>
                  <a:srgbClr val="4C216D"/>
                </a:solidFill>
                <a:cs typeface="DecoType Naskh Variants" pitchFamily="2" charset="-78"/>
              </a:rPr>
              <a:t>الدكتور هشام عادل </a:t>
            </a:r>
            <a:r>
              <a:rPr lang="ar-SA" sz="3200" dirty="0" err="1" smtClean="0">
                <a:solidFill>
                  <a:srgbClr val="4C216D"/>
                </a:solidFill>
                <a:cs typeface="DecoType Naskh Variants" pitchFamily="2" charset="-78"/>
              </a:rPr>
              <a:t>عبهري</a:t>
            </a:r>
            <a:endParaRPr lang="ar-SA" sz="3200" dirty="0" smtClean="0">
              <a:solidFill>
                <a:srgbClr val="4C216D"/>
              </a:solidFill>
              <a:cs typeface="DecoType Naskh Variants" pitchFamily="2" charset="-78"/>
            </a:endParaRPr>
          </a:p>
        </p:txBody>
      </p:sp>
      <p:pic>
        <p:nvPicPr>
          <p:cNvPr id="7"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5715000"/>
            <a:ext cx="1143000" cy="1143000"/>
          </a:xfrm>
          <a:prstGeom prst="rect">
            <a:avLst/>
          </a:prstGeom>
          <a:noFill/>
        </p:spPr>
      </p:pic>
    </p:spTree>
    <p:extLst>
      <p:ext uri="{BB962C8B-B14F-4D97-AF65-F5344CB8AC3E}">
        <p14:creationId xmlns:p14="http://schemas.microsoft.com/office/powerpoint/2010/main" val="1239729879"/>
      </p:ext>
    </p:extLst>
  </p:cSld>
  <p:clrMapOvr>
    <a:masterClrMapping/>
  </p:clrMapOvr>
  <p:transition advClick="0"/>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ستطيل 6"/>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endParaRPr lang="en-US" b="1" dirty="0" smtClean="0"/>
          </a:p>
        </p:txBody>
      </p:sp>
      <p:sp>
        <p:nvSpPr>
          <p:cNvPr id="26" name="مربع نص 25"/>
          <p:cNvSpPr txBox="1"/>
          <p:nvPr/>
        </p:nvSpPr>
        <p:spPr>
          <a:xfrm>
            <a:off x="0" y="381000"/>
            <a:ext cx="9144000" cy="4031873"/>
          </a:xfrm>
          <a:prstGeom prst="rect">
            <a:avLst/>
          </a:prstGeom>
          <a:solidFill>
            <a:schemeClr val="bg1">
              <a:alpha val="0"/>
            </a:schemeClr>
          </a:solidFill>
        </p:spPr>
        <p:txBody>
          <a:bodyPr wrap="square" rtlCol="1">
            <a:spAutoFit/>
          </a:bodyPr>
          <a:lstStyle/>
          <a:p>
            <a:r>
              <a:rPr lang="ar-SA" sz="3200" dirty="0" smtClean="0">
                <a:solidFill>
                  <a:schemeClr val="tx2">
                    <a:lumMod val="75000"/>
                  </a:schemeClr>
                </a:solidFill>
                <a:cs typeface="DecoType Naskh Variants" pitchFamily="2" charset="-78"/>
              </a:rPr>
              <a:t>05 القيادة</a:t>
            </a:r>
          </a:p>
          <a:p>
            <a:r>
              <a:rPr lang="ar-SA" sz="3200" dirty="0" smtClean="0">
                <a:solidFill>
                  <a:schemeClr val="tx2">
                    <a:lumMod val="75000"/>
                  </a:schemeClr>
                </a:solidFill>
                <a:cs typeface="DecoType Naskh Variants" pitchFamily="2" charset="-78"/>
              </a:rPr>
              <a:t> 	 5.1 القيادة والتزامها</a:t>
            </a:r>
          </a:p>
          <a:p>
            <a:r>
              <a:rPr lang="ar-SA" sz="3200" dirty="0" smtClean="0">
                <a:solidFill>
                  <a:schemeClr val="tx2">
                    <a:lumMod val="75000"/>
                  </a:schemeClr>
                </a:solidFill>
                <a:cs typeface="DecoType Naskh Variants" pitchFamily="2" charset="-78"/>
              </a:rPr>
              <a:t>		5.1.1 عام</a:t>
            </a:r>
          </a:p>
          <a:p>
            <a:r>
              <a:rPr lang="ar-SA" sz="3200" dirty="0" smtClean="0">
                <a:solidFill>
                  <a:schemeClr val="tx2">
                    <a:lumMod val="75000"/>
                  </a:schemeClr>
                </a:solidFill>
                <a:cs typeface="DecoType Naskh Variants" pitchFamily="2" charset="-78"/>
              </a:rPr>
              <a:t>		5.1.2 التركيز على العميل</a:t>
            </a:r>
          </a:p>
          <a:p>
            <a:r>
              <a:rPr lang="ar-SA" sz="3200" dirty="0" smtClean="0">
                <a:solidFill>
                  <a:schemeClr val="tx2">
                    <a:lumMod val="75000"/>
                  </a:schemeClr>
                </a:solidFill>
                <a:cs typeface="DecoType Naskh Variants" pitchFamily="2" charset="-78"/>
              </a:rPr>
              <a:t>	5.2 السياسة</a:t>
            </a:r>
          </a:p>
          <a:p>
            <a:r>
              <a:rPr lang="ar-SA" sz="3200" dirty="0" smtClean="0">
                <a:solidFill>
                  <a:schemeClr val="tx2">
                    <a:lumMod val="75000"/>
                  </a:schemeClr>
                </a:solidFill>
                <a:cs typeface="DecoType Naskh Variants" pitchFamily="2" charset="-78"/>
              </a:rPr>
              <a:t>		5.2.1 إنشاء سياسة الجودة</a:t>
            </a:r>
          </a:p>
          <a:p>
            <a:r>
              <a:rPr lang="ar-SA" sz="3200" dirty="0" smtClean="0">
                <a:solidFill>
                  <a:schemeClr val="tx2">
                    <a:lumMod val="75000"/>
                  </a:schemeClr>
                </a:solidFill>
                <a:cs typeface="DecoType Naskh Variants" pitchFamily="2" charset="-78"/>
              </a:rPr>
              <a:t>		5.2.2 إعلان سياسة الجودة</a:t>
            </a:r>
          </a:p>
          <a:p>
            <a:r>
              <a:rPr lang="ar-SA" sz="3200" dirty="0" smtClean="0">
                <a:solidFill>
                  <a:schemeClr val="tx2">
                    <a:lumMod val="75000"/>
                  </a:schemeClr>
                </a:solidFill>
                <a:cs typeface="DecoType Naskh Variants" pitchFamily="2" charset="-78"/>
              </a:rPr>
              <a:t>	5.3الأدوار التنظيمية  والمسؤوليات والسلطات</a:t>
            </a:r>
            <a:endParaRPr lang="ar-SA" sz="3200" dirty="0" smtClean="0">
              <a:solidFill>
                <a:schemeClr val="tx2">
                  <a:lumMod val="75000"/>
                </a:schemeClr>
              </a:solidFill>
            </a:endParaRPr>
          </a:p>
        </p:txBody>
      </p:sp>
      <p:sp>
        <p:nvSpPr>
          <p:cNvPr id="6" name="مربع نص 5"/>
          <p:cNvSpPr txBox="1"/>
          <p:nvPr/>
        </p:nvSpPr>
        <p:spPr>
          <a:xfrm>
            <a:off x="5692414" y="6286520"/>
            <a:ext cx="3451586" cy="584775"/>
          </a:xfrm>
          <a:prstGeom prst="rect">
            <a:avLst/>
          </a:prstGeom>
          <a:noFill/>
        </p:spPr>
        <p:txBody>
          <a:bodyPr wrap="none" rtlCol="1">
            <a:spAutoFit/>
          </a:bodyPr>
          <a:lstStyle/>
          <a:p>
            <a:r>
              <a:rPr lang="ar-SA" sz="3200" dirty="0" smtClean="0">
                <a:solidFill>
                  <a:srgbClr val="17375E"/>
                </a:solidFill>
                <a:cs typeface="DecoType Naskh Variants" pitchFamily="2" charset="-78"/>
              </a:rPr>
              <a:t>الدكتور هشام عادل </a:t>
            </a:r>
            <a:r>
              <a:rPr lang="ar-SA" sz="3200" dirty="0" err="1" smtClean="0">
                <a:solidFill>
                  <a:srgbClr val="17375E"/>
                </a:solidFill>
                <a:cs typeface="DecoType Naskh Variants" pitchFamily="2" charset="-78"/>
              </a:rPr>
              <a:t>عبهري</a:t>
            </a:r>
            <a:endParaRPr lang="ar-SA" sz="3200" dirty="0" smtClean="0">
              <a:solidFill>
                <a:srgbClr val="17375E"/>
              </a:solidFill>
              <a:cs typeface="DecoType Naskh Variants" pitchFamily="2" charset="-78"/>
            </a:endParaRPr>
          </a:p>
        </p:txBody>
      </p:sp>
      <p:pic>
        <p:nvPicPr>
          <p:cNvPr id="9"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5715000"/>
            <a:ext cx="1143000" cy="1143000"/>
          </a:xfrm>
          <a:prstGeom prst="rect">
            <a:avLst/>
          </a:prstGeom>
          <a:noFill/>
        </p:spPr>
      </p:pic>
    </p:spTree>
    <p:extLst>
      <p:ext uri="{BB962C8B-B14F-4D97-AF65-F5344CB8AC3E}">
        <p14:creationId xmlns:p14="http://schemas.microsoft.com/office/powerpoint/2010/main" val="2151692372"/>
      </p:ext>
    </p:extLst>
  </p:cSld>
  <p:clrMapOvr>
    <a:masterClrMapping/>
  </p:clrMapOvr>
  <p:transition advClick="0"/>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ستطيل 5"/>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endParaRPr lang="en-US" b="1" dirty="0" smtClean="0"/>
          </a:p>
        </p:txBody>
      </p:sp>
      <p:sp>
        <p:nvSpPr>
          <p:cNvPr id="26" name="مربع نص 25"/>
          <p:cNvSpPr txBox="1"/>
          <p:nvPr/>
        </p:nvSpPr>
        <p:spPr>
          <a:xfrm>
            <a:off x="0" y="685800"/>
            <a:ext cx="9144000" cy="2062103"/>
          </a:xfrm>
          <a:prstGeom prst="rect">
            <a:avLst/>
          </a:prstGeom>
          <a:solidFill>
            <a:schemeClr val="bg1">
              <a:alpha val="5000"/>
            </a:schemeClr>
          </a:solidFill>
        </p:spPr>
        <p:txBody>
          <a:bodyPr wrap="square" rtlCol="1">
            <a:spAutoFit/>
          </a:bodyPr>
          <a:lstStyle/>
          <a:p>
            <a:r>
              <a:rPr lang="ar-SA" sz="3200" dirty="0" smtClean="0">
                <a:solidFill>
                  <a:schemeClr val="tx2">
                    <a:lumMod val="75000"/>
                  </a:schemeClr>
                </a:solidFill>
                <a:cs typeface="DecoType Naskh Variants" pitchFamily="2" charset="-78"/>
              </a:rPr>
              <a:t> 06 التخطيط</a:t>
            </a:r>
          </a:p>
          <a:p>
            <a:r>
              <a:rPr lang="ar-SA" sz="3200" dirty="0" smtClean="0">
                <a:solidFill>
                  <a:schemeClr val="tx2">
                    <a:lumMod val="75000"/>
                  </a:schemeClr>
                </a:solidFill>
                <a:cs typeface="DecoType Naskh Variants" pitchFamily="2" charset="-78"/>
              </a:rPr>
              <a:t>	6.1 الإجراءات الرامية إلى مواجهة المخاطر والفرص</a:t>
            </a:r>
          </a:p>
          <a:p>
            <a:r>
              <a:rPr lang="ar-SA" sz="3200" dirty="0" smtClean="0">
                <a:solidFill>
                  <a:schemeClr val="tx2">
                    <a:lumMod val="75000"/>
                  </a:schemeClr>
                </a:solidFill>
                <a:cs typeface="DecoType Naskh Variants" pitchFamily="2" charset="-78"/>
              </a:rPr>
              <a:t>	6.2 أهداف الجودة والتخطيط لتحقيقها</a:t>
            </a:r>
          </a:p>
          <a:p>
            <a:r>
              <a:rPr lang="ar-SA" sz="3200" dirty="0" smtClean="0">
                <a:solidFill>
                  <a:schemeClr val="tx2">
                    <a:lumMod val="75000"/>
                  </a:schemeClr>
                </a:solidFill>
                <a:cs typeface="DecoType Naskh Variants" pitchFamily="2" charset="-78"/>
              </a:rPr>
              <a:t>	6.3 التخطيط للتغيرات</a:t>
            </a:r>
          </a:p>
        </p:txBody>
      </p:sp>
      <p:sp>
        <p:nvSpPr>
          <p:cNvPr id="5" name="مربع نص 4"/>
          <p:cNvSpPr txBox="1"/>
          <p:nvPr/>
        </p:nvSpPr>
        <p:spPr>
          <a:xfrm>
            <a:off x="5692414" y="6286520"/>
            <a:ext cx="3451586" cy="584775"/>
          </a:xfrm>
          <a:prstGeom prst="rect">
            <a:avLst/>
          </a:prstGeom>
          <a:noFill/>
        </p:spPr>
        <p:txBody>
          <a:bodyPr wrap="none" rtlCol="1">
            <a:spAutoFit/>
          </a:bodyPr>
          <a:lstStyle/>
          <a:p>
            <a:r>
              <a:rPr lang="ar-SA" sz="3200" dirty="0" smtClean="0">
                <a:solidFill>
                  <a:srgbClr val="4C216D"/>
                </a:solidFill>
                <a:cs typeface="DecoType Naskh Variants" pitchFamily="2" charset="-78"/>
              </a:rPr>
              <a:t>الدكتور هشام عادل </a:t>
            </a:r>
            <a:r>
              <a:rPr lang="ar-SA" sz="3200" dirty="0" err="1" smtClean="0">
                <a:solidFill>
                  <a:srgbClr val="4C216D"/>
                </a:solidFill>
                <a:cs typeface="DecoType Naskh Variants" pitchFamily="2" charset="-78"/>
              </a:rPr>
              <a:t>عبهري</a:t>
            </a:r>
            <a:endParaRPr lang="ar-SA" sz="3200" dirty="0" smtClean="0">
              <a:solidFill>
                <a:srgbClr val="4C216D"/>
              </a:solidFill>
              <a:cs typeface="DecoType Naskh Variants" pitchFamily="2" charset="-78"/>
            </a:endParaRPr>
          </a:p>
        </p:txBody>
      </p:sp>
      <p:pic>
        <p:nvPicPr>
          <p:cNvPr id="7"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5715000"/>
            <a:ext cx="1143000" cy="1143000"/>
          </a:xfrm>
          <a:prstGeom prst="rect">
            <a:avLst/>
          </a:prstGeom>
          <a:noFill/>
        </p:spPr>
      </p:pic>
    </p:spTree>
    <p:extLst>
      <p:ext uri="{BB962C8B-B14F-4D97-AF65-F5344CB8AC3E}">
        <p14:creationId xmlns:p14="http://schemas.microsoft.com/office/powerpoint/2010/main" val="2207625903"/>
      </p:ext>
    </p:extLst>
  </p:cSld>
  <p:clrMapOvr>
    <a:masterClrMapping/>
  </p:clrMapOvr>
  <p:transition advClick="0"/>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ستطيل 5"/>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endParaRPr lang="en-US" b="1" dirty="0" smtClean="0"/>
          </a:p>
        </p:txBody>
      </p:sp>
      <p:sp>
        <p:nvSpPr>
          <p:cNvPr id="26" name="مربع نص 25"/>
          <p:cNvSpPr txBox="1"/>
          <p:nvPr/>
        </p:nvSpPr>
        <p:spPr>
          <a:xfrm>
            <a:off x="0" y="0"/>
            <a:ext cx="9144000" cy="6555641"/>
          </a:xfrm>
          <a:prstGeom prst="rect">
            <a:avLst/>
          </a:prstGeom>
          <a:solidFill>
            <a:schemeClr val="bg1">
              <a:alpha val="0"/>
            </a:schemeClr>
          </a:solidFill>
        </p:spPr>
        <p:txBody>
          <a:bodyPr wrap="square" rtlCol="1">
            <a:spAutoFit/>
          </a:bodyPr>
          <a:lstStyle/>
          <a:p>
            <a:r>
              <a:rPr lang="ar-SA" sz="2800" dirty="0" smtClean="0">
                <a:solidFill>
                  <a:schemeClr val="tx2">
                    <a:lumMod val="75000"/>
                  </a:schemeClr>
                </a:solidFill>
                <a:cs typeface="DecoType Naskh Variants" pitchFamily="2" charset="-78"/>
              </a:rPr>
              <a:t>07  الموارد (الدعم)</a:t>
            </a:r>
          </a:p>
          <a:p>
            <a:r>
              <a:rPr lang="ar-SA" sz="2800" dirty="0" smtClean="0">
                <a:solidFill>
                  <a:schemeClr val="tx2">
                    <a:lumMod val="75000"/>
                  </a:schemeClr>
                </a:solidFill>
                <a:cs typeface="DecoType Naskh Variants" pitchFamily="2" charset="-78"/>
              </a:rPr>
              <a:t>	7.1</a:t>
            </a:r>
          </a:p>
          <a:p>
            <a:r>
              <a:rPr lang="ar-SA" sz="2800" dirty="0" smtClean="0">
                <a:solidFill>
                  <a:schemeClr val="tx2">
                    <a:lumMod val="75000"/>
                  </a:schemeClr>
                </a:solidFill>
                <a:cs typeface="DecoType Naskh Variants" pitchFamily="2" charset="-78"/>
              </a:rPr>
              <a:t>		 7.1.1 عام</a:t>
            </a:r>
          </a:p>
          <a:p>
            <a:r>
              <a:rPr lang="ar-SA" sz="2800" dirty="0" smtClean="0">
                <a:solidFill>
                  <a:schemeClr val="tx2">
                    <a:lumMod val="75000"/>
                  </a:schemeClr>
                </a:solidFill>
                <a:cs typeface="DecoType Naskh Variants" pitchFamily="2" charset="-78"/>
              </a:rPr>
              <a:t>		7.1.2  الناس</a:t>
            </a:r>
          </a:p>
          <a:p>
            <a:r>
              <a:rPr lang="ar-SA" sz="2800" dirty="0" smtClean="0">
                <a:solidFill>
                  <a:schemeClr val="tx2">
                    <a:lumMod val="75000"/>
                  </a:schemeClr>
                </a:solidFill>
                <a:cs typeface="DecoType Naskh Variants" pitchFamily="2" charset="-78"/>
              </a:rPr>
              <a:t>		7.1.3 البنية التحتية</a:t>
            </a:r>
          </a:p>
          <a:p>
            <a:r>
              <a:rPr lang="ar-SA" sz="2800" dirty="0" smtClean="0">
                <a:solidFill>
                  <a:schemeClr val="tx2">
                    <a:lumMod val="75000"/>
                  </a:schemeClr>
                </a:solidFill>
                <a:cs typeface="DecoType Naskh Variants" pitchFamily="2" charset="-78"/>
              </a:rPr>
              <a:t>		7.1.4 بيئة تنفيذ العمليات</a:t>
            </a:r>
          </a:p>
          <a:p>
            <a:r>
              <a:rPr lang="ar-SA" sz="2800" dirty="0" smtClean="0">
                <a:solidFill>
                  <a:schemeClr val="tx2">
                    <a:lumMod val="75000"/>
                  </a:schemeClr>
                </a:solidFill>
                <a:cs typeface="DecoType Naskh Variants" pitchFamily="2" charset="-78"/>
              </a:rPr>
              <a:t>		7.1.5 مراقبة وقياس الموارد (الدعم)</a:t>
            </a:r>
          </a:p>
          <a:p>
            <a:r>
              <a:rPr lang="ar-SA" sz="2800" dirty="0" smtClean="0">
                <a:solidFill>
                  <a:schemeClr val="tx2">
                    <a:lumMod val="75000"/>
                  </a:schemeClr>
                </a:solidFill>
                <a:cs typeface="DecoType Naskh Variants" pitchFamily="2" charset="-78"/>
              </a:rPr>
              <a:t>		7.1.6 المعرفة التنظيمية</a:t>
            </a:r>
          </a:p>
          <a:p>
            <a:r>
              <a:rPr lang="ar-SA" sz="2800" dirty="0" smtClean="0">
                <a:solidFill>
                  <a:schemeClr val="tx2">
                    <a:lumMod val="75000"/>
                  </a:schemeClr>
                </a:solidFill>
                <a:cs typeface="DecoType Naskh Variants" pitchFamily="2" charset="-78"/>
              </a:rPr>
              <a:t>	7.2 الكفاءات (الأهلية)</a:t>
            </a:r>
          </a:p>
          <a:p>
            <a:r>
              <a:rPr lang="ar-SA" sz="2800" dirty="0" smtClean="0">
                <a:solidFill>
                  <a:schemeClr val="tx2">
                    <a:lumMod val="75000"/>
                  </a:schemeClr>
                </a:solidFill>
                <a:cs typeface="DecoType Naskh Variants" pitchFamily="2" charset="-78"/>
              </a:rPr>
              <a:t>	7.3 الوعي (الإدراك)</a:t>
            </a:r>
          </a:p>
          <a:p>
            <a:r>
              <a:rPr lang="ar-SA" sz="2800" dirty="0" smtClean="0">
                <a:solidFill>
                  <a:schemeClr val="tx2">
                    <a:lumMod val="75000"/>
                  </a:schemeClr>
                </a:solidFill>
                <a:cs typeface="DecoType Naskh Variants" pitchFamily="2" charset="-78"/>
              </a:rPr>
              <a:t>	7.4 التواصل</a:t>
            </a:r>
          </a:p>
          <a:p>
            <a:r>
              <a:rPr lang="ar-SA" sz="2800" dirty="0" smtClean="0">
                <a:solidFill>
                  <a:schemeClr val="tx2">
                    <a:lumMod val="75000"/>
                  </a:schemeClr>
                </a:solidFill>
                <a:cs typeface="DecoType Naskh Variants" pitchFamily="2" charset="-78"/>
              </a:rPr>
              <a:t>	7.5 المعلومات الموثقة</a:t>
            </a:r>
          </a:p>
          <a:p>
            <a:r>
              <a:rPr lang="ar-SA" sz="2800" dirty="0" smtClean="0">
                <a:solidFill>
                  <a:schemeClr val="tx2">
                    <a:lumMod val="75000"/>
                  </a:schemeClr>
                </a:solidFill>
                <a:cs typeface="DecoType Naskh Variants" pitchFamily="2" charset="-78"/>
              </a:rPr>
              <a:t>		7.5.1 عام</a:t>
            </a:r>
          </a:p>
          <a:p>
            <a:r>
              <a:rPr lang="ar-SA" sz="2800" dirty="0" smtClean="0">
                <a:solidFill>
                  <a:schemeClr val="tx2">
                    <a:lumMod val="75000"/>
                  </a:schemeClr>
                </a:solidFill>
                <a:cs typeface="DecoType Naskh Variants" pitchFamily="2" charset="-78"/>
              </a:rPr>
              <a:t>		7.5.2  إعداد وتحديث</a:t>
            </a:r>
          </a:p>
          <a:p>
            <a:r>
              <a:rPr lang="ar-SA" sz="2800" dirty="0" smtClean="0">
                <a:solidFill>
                  <a:schemeClr val="tx2">
                    <a:lumMod val="75000"/>
                  </a:schemeClr>
                </a:solidFill>
                <a:cs typeface="DecoType Naskh Variants" pitchFamily="2" charset="-78"/>
              </a:rPr>
              <a:t>		7.5.3 الرقابة (التحكم) المعلومات الموثقة</a:t>
            </a:r>
          </a:p>
        </p:txBody>
      </p:sp>
      <p:sp>
        <p:nvSpPr>
          <p:cNvPr id="5" name="مربع نص 4"/>
          <p:cNvSpPr txBox="1"/>
          <p:nvPr/>
        </p:nvSpPr>
        <p:spPr>
          <a:xfrm>
            <a:off x="5692414" y="6286520"/>
            <a:ext cx="3451586" cy="584775"/>
          </a:xfrm>
          <a:prstGeom prst="rect">
            <a:avLst/>
          </a:prstGeom>
          <a:noFill/>
        </p:spPr>
        <p:txBody>
          <a:bodyPr wrap="none" rtlCol="1">
            <a:spAutoFit/>
          </a:bodyPr>
          <a:lstStyle/>
          <a:p>
            <a:r>
              <a:rPr lang="ar-SA" sz="3200" dirty="0" smtClean="0">
                <a:solidFill>
                  <a:srgbClr val="4C216D"/>
                </a:solidFill>
                <a:cs typeface="DecoType Naskh Variants" pitchFamily="2" charset="-78"/>
              </a:rPr>
              <a:t>الدكتور هشام عادل </a:t>
            </a:r>
            <a:r>
              <a:rPr lang="ar-SA" sz="3200" dirty="0" err="1" smtClean="0">
                <a:solidFill>
                  <a:srgbClr val="4C216D"/>
                </a:solidFill>
                <a:cs typeface="DecoType Naskh Variants" pitchFamily="2" charset="-78"/>
              </a:rPr>
              <a:t>عبهري</a:t>
            </a:r>
            <a:endParaRPr lang="ar-SA" sz="3200" dirty="0" smtClean="0">
              <a:solidFill>
                <a:srgbClr val="4C216D"/>
              </a:solidFill>
              <a:cs typeface="DecoType Naskh Variants" pitchFamily="2" charset="-78"/>
            </a:endParaRPr>
          </a:p>
        </p:txBody>
      </p:sp>
      <p:pic>
        <p:nvPicPr>
          <p:cNvPr id="9"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5715000"/>
            <a:ext cx="1143000" cy="1143000"/>
          </a:xfrm>
          <a:prstGeom prst="rect">
            <a:avLst/>
          </a:prstGeom>
          <a:noFill/>
        </p:spPr>
      </p:pic>
    </p:spTree>
    <p:extLst>
      <p:ext uri="{BB962C8B-B14F-4D97-AF65-F5344CB8AC3E}">
        <p14:creationId xmlns:p14="http://schemas.microsoft.com/office/powerpoint/2010/main" val="2563786276"/>
      </p:ext>
    </p:extLst>
  </p:cSld>
  <p:clrMapOvr>
    <a:masterClrMapping/>
  </p:clrMapOvr>
  <p:transition advClick="0"/>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ستطيل 6"/>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endParaRPr lang="en-US" b="1" dirty="0" smtClean="0"/>
          </a:p>
        </p:txBody>
      </p:sp>
      <p:sp>
        <p:nvSpPr>
          <p:cNvPr id="26" name="مربع نص 25"/>
          <p:cNvSpPr txBox="1"/>
          <p:nvPr/>
        </p:nvSpPr>
        <p:spPr>
          <a:xfrm>
            <a:off x="0" y="0"/>
            <a:ext cx="9144000" cy="6986528"/>
          </a:xfrm>
          <a:prstGeom prst="rect">
            <a:avLst/>
          </a:prstGeom>
          <a:solidFill>
            <a:schemeClr val="bg1">
              <a:alpha val="0"/>
            </a:schemeClr>
          </a:solidFill>
        </p:spPr>
        <p:txBody>
          <a:bodyPr wrap="square" rtlCol="1">
            <a:spAutoFit/>
          </a:bodyPr>
          <a:lstStyle/>
          <a:p>
            <a:r>
              <a:rPr lang="ar-SA" sz="1600" dirty="0" smtClean="0">
                <a:solidFill>
                  <a:schemeClr val="tx2">
                    <a:lumMod val="75000"/>
                  </a:schemeClr>
                </a:solidFill>
                <a:cs typeface="DecoType Naskh Variants" pitchFamily="2" charset="-78"/>
              </a:rPr>
              <a:t>08 العمليات (التشغيل)</a:t>
            </a:r>
          </a:p>
          <a:p>
            <a:r>
              <a:rPr lang="ar-SA" sz="1600" dirty="0" smtClean="0">
                <a:solidFill>
                  <a:schemeClr val="tx2">
                    <a:lumMod val="75000"/>
                  </a:schemeClr>
                </a:solidFill>
                <a:cs typeface="DecoType Naskh Variants" pitchFamily="2" charset="-78"/>
              </a:rPr>
              <a:t>	8.1 التخطيط </a:t>
            </a:r>
            <a:r>
              <a:rPr lang="ar-SA" sz="1600" dirty="0" err="1" smtClean="0">
                <a:solidFill>
                  <a:schemeClr val="tx2">
                    <a:lumMod val="75000"/>
                  </a:schemeClr>
                </a:solidFill>
                <a:cs typeface="DecoType Naskh Variants" pitchFamily="2" charset="-78"/>
              </a:rPr>
              <a:t>العملياتي</a:t>
            </a:r>
            <a:r>
              <a:rPr lang="ar-SA" sz="1600" dirty="0" smtClean="0">
                <a:solidFill>
                  <a:schemeClr val="tx2">
                    <a:lumMod val="75000"/>
                  </a:schemeClr>
                </a:solidFill>
                <a:cs typeface="DecoType Naskh Variants" pitchFamily="2" charset="-78"/>
              </a:rPr>
              <a:t> (التشغيلي).</a:t>
            </a:r>
          </a:p>
          <a:p>
            <a:r>
              <a:rPr lang="ar-SA" sz="1600" dirty="0" smtClean="0">
                <a:solidFill>
                  <a:schemeClr val="tx2">
                    <a:lumMod val="75000"/>
                  </a:schemeClr>
                </a:solidFill>
                <a:cs typeface="DecoType Naskh Variants" pitchFamily="2" charset="-78"/>
              </a:rPr>
              <a:t>	8.2 متطلبات المنتجات والخدمات.</a:t>
            </a:r>
          </a:p>
          <a:p>
            <a:r>
              <a:rPr lang="ar-SA" sz="1600" dirty="0" smtClean="0">
                <a:solidFill>
                  <a:schemeClr val="tx2">
                    <a:lumMod val="75000"/>
                  </a:schemeClr>
                </a:solidFill>
                <a:cs typeface="DecoType Naskh Variants" pitchFamily="2" charset="-78"/>
              </a:rPr>
              <a:t>		8.2.1  التواصل مع </a:t>
            </a:r>
            <a:r>
              <a:rPr lang="ar-SA" sz="1600" dirty="0" smtClean="0">
                <a:solidFill>
                  <a:schemeClr val="tx2">
                    <a:lumMod val="75000"/>
                  </a:schemeClr>
                </a:solidFill>
                <a:cs typeface="DecoType Naskh Variants" pitchFamily="2" charset="-78"/>
              </a:rPr>
              <a:t>الشرائح المستفيدة</a:t>
            </a:r>
            <a:endParaRPr lang="ar-SA" sz="1600" dirty="0" smtClean="0">
              <a:solidFill>
                <a:schemeClr val="tx2">
                  <a:lumMod val="75000"/>
                </a:schemeClr>
              </a:solidFill>
              <a:cs typeface="DecoType Naskh Variants" pitchFamily="2" charset="-78"/>
            </a:endParaRPr>
          </a:p>
          <a:p>
            <a:r>
              <a:rPr lang="ar-SA" sz="1600" dirty="0" smtClean="0">
                <a:solidFill>
                  <a:schemeClr val="tx2">
                    <a:lumMod val="75000"/>
                  </a:schemeClr>
                </a:solidFill>
                <a:cs typeface="DecoType Naskh Variants" pitchFamily="2" charset="-78"/>
              </a:rPr>
              <a:t>		8.2.2 تحديد المتطلبات للمنتجات والخدمات.</a:t>
            </a:r>
          </a:p>
          <a:p>
            <a:r>
              <a:rPr lang="ar-SA" sz="1600" dirty="0" smtClean="0">
                <a:solidFill>
                  <a:schemeClr val="tx2">
                    <a:lumMod val="75000"/>
                  </a:schemeClr>
                </a:solidFill>
                <a:cs typeface="DecoType Naskh Variants" pitchFamily="2" charset="-78"/>
              </a:rPr>
              <a:t>		8.2.3 مراجعة المتطلبات للمنتجات والخدمات.</a:t>
            </a:r>
          </a:p>
          <a:p>
            <a:r>
              <a:rPr lang="ar-SA" sz="1600" dirty="0" smtClean="0">
                <a:solidFill>
                  <a:schemeClr val="tx2">
                    <a:lumMod val="75000"/>
                  </a:schemeClr>
                </a:solidFill>
                <a:cs typeface="DecoType Naskh Variants" pitchFamily="2" charset="-78"/>
              </a:rPr>
              <a:t>		8.2.4 تغيرات في متطلبات المنتجات والخدمات.</a:t>
            </a:r>
          </a:p>
          <a:p>
            <a:r>
              <a:rPr lang="ar-SA" sz="1600" dirty="0" smtClean="0">
                <a:solidFill>
                  <a:schemeClr val="tx2">
                    <a:lumMod val="75000"/>
                  </a:schemeClr>
                </a:solidFill>
                <a:cs typeface="DecoType Naskh Variants" pitchFamily="2" charset="-78"/>
              </a:rPr>
              <a:t>	8.3 تصميم وتطوير المنتجات والخدمات</a:t>
            </a:r>
          </a:p>
          <a:p>
            <a:r>
              <a:rPr lang="ar-SA" sz="1600" dirty="0" smtClean="0">
                <a:solidFill>
                  <a:schemeClr val="tx2">
                    <a:lumMod val="75000"/>
                  </a:schemeClr>
                </a:solidFill>
                <a:cs typeface="DecoType Naskh Variants" pitchFamily="2" charset="-78"/>
              </a:rPr>
              <a:t>		8.3.1 عام</a:t>
            </a:r>
          </a:p>
          <a:p>
            <a:r>
              <a:rPr lang="ar-SA" sz="1600" dirty="0" smtClean="0">
                <a:solidFill>
                  <a:schemeClr val="tx2">
                    <a:lumMod val="75000"/>
                  </a:schemeClr>
                </a:solidFill>
                <a:cs typeface="DecoType Naskh Variants" pitchFamily="2" charset="-78"/>
              </a:rPr>
              <a:t>		8.3.2 تصميم وتطوير التخطيط</a:t>
            </a:r>
          </a:p>
          <a:p>
            <a:r>
              <a:rPr lang="ar-SA" sz="1600" dirty="0" smtClean="0">
                <a:solidFill>
                  <a:schemeClr val="tx2">
                    <a:lumMod val="75000"/>
                  </a:schemeClr>
                </a:solidFill>
                <a:cs typeface="DecoType Naskh Variants" pitchFamily="2" charset="-78"/>
              </a:rPr>
              <a:t>		8.3.3 تصميم وتطوير </a:t>
            </a:r>
            <a:r>
              <a:rPr lang="ar-SA" sz="1600" dirty="0" err="1" smtClean="0">
                <a:solidFill>
                  <a:schemeClr val="tx2">
                    <a:lumMod val="75000"/>
                  </a:schemeClr>
                </a:solidFill>
                <a:cs typeface="DecoType Naskh Variants" pitchFamily="2" charset="-78"/>
              </a:rPr>
              <a:t>المدخلات</a:t>
            </a:r>
            <a:endParaRPr lang="ar-SA" sz="1600" dirty="0" smtClean="0">
              <a:solidFill>
                <a:schemeClr val="tx2">
                  <a:lumMod val="75000"/>
                </a:schemeClr>
              </a:solidFill>
              <a:cs typeface="DecoType Naskh Variants" pitchFamily="2" charset="-78"/>
            </a:endParaRPr>
          </a:p>
          <a:p>
            <a:r>
              <a:rPr lang="ar-SA" sz="1600" dirty="0" smtClean="0">
                <a:solidFill>
                  <a:schemeClr val="tx2">
                    <a:lumMod val="75000"/>
                  </a:schemeClr>
                </a:solidFill>
                <a:cs typeface="DecoType Naskh Variants" pitchFamily="2" charset="-78"/>
              </a:rPr>
              <a:t>		8.3.4 تصميم وتطوير التخطيط </a:t>
            </a:r>
            <a:r>
              <a:rPr lang="en-US" sz="1600" dirty="0" smtClean="0">
                <a:solidFill>
                  <a:schemeClr val="tx2">
                    <a:lumMod val="75000"/>
                  </a:schemeClr>
                </a:solidFill>
                <a:cs typeface="DecoType Naskh Variants" pitchFamily="2" charset="-78"/>
              </a:rPr>
              <a:t>Design and development planning</a:t>
            </a:r>
            <a:endParaRPr lang="ar-SA" sz="1600" dirty="0" smtClean="0">
              <a:solidFill>
                <a:schemeClr val="tx2">
                  <a:lumMod val="75000"/>
                </a:schemeClr>
              </a:solidFill>
              <a:cs typeface="DecoType Naskh Variants" pitchFamily="2" charset="-78"/>
            </a:endParaRPr>
          </a:p>
          <a:p>
            <a:r>
              <a:rPr lang="ar-SA" sz="1600" dirty="0" smtClean="0">
                <a:solidFill>
                  <a:schemeClr val="tx2">
                    <a:lumMod val="75000"/>
                  </a:schemeClr>
                </a:solidFill>
                <a:cs typeface="DecoType Naskh Variants" pitchFamily="2" charset="-78"/>
              </a:rPr>
              <a:t>		8.3.5 تصميم وتطوير المخرجات</a:t>
            </a:r>
          </a:p>
          <a:p>
            <a:r>
              <a:rPr lang="ar-SA" sz="1600" dirty="0" smtClean="0">
                <a:solidFill>
                  <a:schemeClr val="tx2">
                    <a:lumMod val="75000"/>
                  </a:schemeClr>
                </a:solidFill>
                <a:cs typeface="DecoType Naskh Variants" pitchFamily="2" charset="-78"/>
              </a:rPr>
              <a:t>		8.3.6 تصميم وتطوير </a:t>
            </a:r>
            <a:r>
              <a:rPr lang="ar-SA" sz="1600" dirty="0" err="1" smtClean="0">
                <a:solidFill>
                  <a:schemeClr val="tx2">
                    <a:lumMod val="75000"/>
                  </a:schemeClr>
                </a:solidFill>
                <a:cs typeface="DecoType Naskh Variants" pitchFamily="2" charset="-78"/>
              </a:rPr>
              <a:t>التتغيرات</a:t>
            </a:r>
            <a:endParaRPr lang="ar-SA" sz="1600" dirty="0" smtClean="0">
              <a:solidFill>
                <a:schemeClr val="tx2">
                  <a:lumMod val="75000"/>
                </a:schemeClr>
              </a:solidFill>
              <a:cs typeface="DecoType Naskh Variants" pitchFamily="2" charset="-78"/>
            </a:endParaRPr>
          </a:p>
          <a:p>
            <a:r>
              <a:rPr lang="ar-SA" sz="1600" dirty="0" smtClean="0">
                <a:solidFill>
                  <a:schemeClr val="tx2">
                    <a:lumMod val="75000"/>
                  </a:schemeClr>
                </a:solidFill>
                <a:cs typeface="DecoType Naskh Variants" pitchFamily="2" charset="-78"/>
              </a:rPr>
              <a:t>	8.4 التحكم بالعمليات والمنتجات والخدمات المقدمة من الخارج (من جهة خارجية))</a:t>
            </a:r>
          </a:p>
          <a:p>
            <a:r>
              <a:rPr lang="ar-SA" sz="1600" dirty="0" smtClean="0">
                <a:solidFill>
                  <a:schemeClr val="tx2">
                    <a:lumMod val="75000"/>
                  </a:schemeClr>
                </a:solidFill>
                <a:cs typeface="DecoType Naskh Variants" pitchFamily="2" charset="-78"/>
              </a:rPr>
              <a:t>		8.4.1 عام</a:t>
            </a:r>
          </a:p>
          <a:p>
            <a:r>
              <a:rPr lang="ar-SA" sz="1600" dirty="0" smtClean="0">
                <a:solidFill>
                  <a:schemeClr val="tx2">
                    <a:lumMod val="75000"/>
                  </a:schemeClr>
                </a:solidFill>
                <a:cs typeface="DecoType Naskh Variants" pitchFamily="2" charset="-78"/>
              </a:rPr>
              <a:t>		8.4.2 نوع ودرجة التحكم</a:t>
            </a:r>
          </a:p>
          <a:p>
            <a:r>
              <a:rPr lang="ar-SA" sz="1600" dirty="0" smtClean="0">
                <a:solidFill>
                  <a:schemeClr val="tx2">
                    <a:lumMod val="75000"/>
                  </a:schemeClr>
                </a:solidFill>
                <a:cs typeface="DecoType Naskh Variants" pitchFamily="2" charset="-78"/>
              </a:rPr>
              <a:t>		8.4.3 معلومات عن المزودين الخارجيين</a:t>
            </a:r>
          </a:p>
          <a:p>
            <a:r>
              <a:rPr lang="ar-SA" sz="1600" dirty="0" smtClean="0">
                <a:solidFill>
                  <a:schemeClr val="tx2">
                    <a:lumMod val="75000"/>
                  </a:schemeClr>
                </a:solidFill>
                <a:cs typeface="DecoType Naskh Variants" pitchFamily="2" charset="-78"/>
              </a:rPr>
              <a:t>	8.5 الإنتاج وتقديم الخدمات</a:t>
            </a:r>
          </a:p>
          <a:p>
            <a:r>
              <a:rPr lang="ar-SA" sz="1600" dirty="0" smtClean="0">
                <a:solidFill>
                  <a:schemeClr val="tx2">
                    <a:lumMod val="75000"/>
                  </a:schemeClr>
                </a:solidFill>
                <a:cs typeface="DecoType Naskh Variants" pitchFamily="2" charset="-78"/>
              </a:rPr>
              <a:t>		8.5.1 الرقابة على الإنتاج وتوفير الخدمات</a:t>
            </a:r>
          </a:p>
          <a:p>
            <a:r>
              <a:rPr lang="ar-SA" sz="1600" dirty="0" smtClean="0">
                <a:solidFill>
                  <a:schemeClr val="tx2">
                    <a:lumMod val="75000"/>
                  </a:schemeClr>
                </a:solidFill>
                <a:cs typeface="DecoType Naskh Variants" pitchFamily="2" charset="-78"/>
              </a:rPr>
              <a:t>		8.5.2 التحديد وإمكانية التتبع</a:t>
            </a:r>
          </a:p>
          <a:p>
            <a:r>
              <a:rPr lang="ar-SA" sz="1600" dirty="0" smtClean="0">
                <a:solidFill>
                  <a:schemeClr val="tx2">
                    <a:lumMod val="75000"/>
                  </a:schemeClr>
                </a:solidFill>
                <a:cs typeface="DecoType Naskh Variants" pitchFamily="2" charset="-78"/>
              </a:rPr>
              <a:t>		8.5.3 المحافظة على ممتلكات </a:t>
            </a:r>
            <a:r>
              <a:rPr lang="ar-SA" sz="1600" dirty="0" smtClean="0">
                <a:solidFill>
                  <a:schemeClr val="tx2">
                    <a:lumMod val="75000"/>
                  </a:schemeClr>
                </a:solidFill>
                <a:cs typeface="DecoType Naskh Variants" pitchFamily="2" charset="-78"/>
              </a:rPr>
              <a:t>الشرائح المستفيدة أو </a:t>
            </a:r>
            <a:r>
              <a:rPr lang="ar-SA" sz="1600" dirty="0" smtClean="0">
                <a:solidFill>
                  <a:schemeClr val="tx2">
                    <a:lumMod val="75000"/>
                  </a:schemeClr>
                </a:solidFill>
                <a:cs typeface="DecoType Naskh Variants" pitchFamily="2" charset="-78"/>
              </a:rPr>
              <a:t>الموردين الخرجيين</a:t>
            </a:r>
          </a:p>
          <a:p>
            <a:r>
              <a:rPr lang="ar-SA" sz="1600" dirty="0" smtClean="0">
                <a:solidFill>
                  <a:schemeClr val="tx2">
                    <a:lumMod val="75000"/>
                  </a:schemeClr>
                </a:solidFill>
                <a:cs typeface="DecoType Naskh Variants" pitchFamily="2" charset="-78"/>
              </a:rPr>
              <a:t>		8.5.4 الحفاظ (المخرجات الخدمات)</a:t>
            </a:r>
          </a:p>
          <a:p>
            <a:r>
              <a:rPr lang="ar-SA" sz="1600" dirty="0" smtClean="0">
                <a:solidFill>
                  <a:schemeClr val="tx2">
                    <a:lumMod val="75000"/>
                  </a:schemeClr>
                </a:solidFill>
                <a:cs typeface="DecoType Naskh Variants" pitchFamily="2" charset="-78"/>
              </a:rPr>
              <a:t>		8.5.5 أنشطة ما بعد التسليم</a:t>
            </a:r>
          </a:p>
          <a:p>
            <a:r>
              <a:rPr lang="ar-SA" sz="2400" dirty="0" smtClean="0">
                <a:solidFill>
                  <a:schemeClr val="tx2">
                    <a:lumMod val="75000"/>
                  </a:schemeClr>
                </a:solidFill>
                <a:cs typeface="DecoType Naskh Variants" pitchFamily="2" charset="-78"/>
              </a:rPr>
              <a:t>		</a:t>
            </a:r>
            <a:r>
              <a:rPr lang="ar-SA" sz="1600" dirty="0" smtClean="0">
                <a:solidFill>
                  <a:schemeClr val="tx2">
                    <a:lumMod val="75000"/>
                  </a:schemeClr>
                </a:solidFill>
                <a:cs typeface="DecoType Naskh Variants" pitchFamily="2" charset="-78"/>
              </a:rPr>
              <a:t>8.5.6 التحكم (الرقابة) على التغيرات</a:t>
            </a:r>
          </a:p>
          <a:p>
            <a:r>
              <a:rPr lang="ar-SA" sz="1600" dirty="0" smtClean="0">
                <a:solidFill>
                  <a:schemeClr val="tx2">
                    <a:lumMod val="75000"/>
                  </a:schemeClr>
                </a:solidFill>
                <a:cs typeface="DecoType Naskh Variants" pitchFamily="2" charset="-78"/>
              </a:rPr>
              <a:t>	8.6 الإفراج عن المنتجات والخدمات</a:t>
            </a:r>
          </a:p>
          <a:p>
            <a:r>
              <a:rPr lang="ar-SA" sz="1600" dirty="0" smtClean="0">
                <a:solidFill>
                  <a:schemeClr val="tx2">
                    <a:lumMod val="75000"/>
                  </a:schemeClr>
                </a:solidFill>
                <a:cs typeface="DecoType Naskh Variants" pitchFamily="2" charset="-78"/>
              </a:rPr>
              <a:t>	8.7</a:t>
            </a:r>
            <a:r>
              <a:rPr lang="ar-SA" sz="2400" dirty="0" smtClean="0">
                <a:solidFill>
                  <a:schemeClr val="tx2">
                    <a:lumMod val="75000"/>
                  </a:schemeClr>
                </a:solidFill>
                <a:cs typeface="DecoType Naskh Variants" pitchFamily="2" charset="-78"/>
              </a:rPr>
              <a:t> </a:t>
            </a:r>
            <a:r>
              <a:rPr lang="ar-SA" sz="1600" dirty="0" smtClean="0">
                <a:solidFill>
                  <a:schemeClr val="tx2">
                    <a:lumMod val="75000"/>
                  </a:schemeClr>
                </a:solidFill>
                <a:cs typeface="DecoType Naskh Variants" pitchFamily="2" charset="-78"/>
              </a:rPr>
              <a:t>التحكم  (الرقابة) على المنتجات الفير مطابقة</a:t>
            </a:r>
          </a:p>
        </p:txBody>
      </p:sp>
      <p:sp>
        <p:nvSpPr>
          <p:cNvPr id="6" name="مربع نص 5"/>
          <p:cNvSpPr txBox="1"/>
          <p:nvPr/>
        </p:nvSpPr>
        <p:spPr>
          <a:xfrm rot="16200000">
            <a:off x="-1433405" y="1433405"/>
            <a:ext cx="3451586" cy="584775"/>
          </a:xfrm>
          <a:prstGeom prst="rect">
            <a:avLst/>
          </a:prstGeom>
          <a:noFill/>
        </p:spPr>
        <p:txBody>
          <a:bodyPr wrap="none" rtlCol="1">
            <a:spAutoFit/>
          </a:bodyPr>
          <a:lstStyle/>
          <a:p>
            <a:r>
              <a:rPr lang="ar-SA" sz="3200" dirty="0" smtClean="0">
                <a:solidFill>
                  <a:srgbClr val="4C216D"/>
                </a:solidFill>
                <a:cs typeface="DecoType Naskh Variants" pitchFamily="2" charset="-78"/>
              </a:rPr>
              <a:t>الدكتور هشام عادل </a:t>
            </a:r>
            <a:r>
              <a:rPr lang="ar-SA" sz="3200" dirty="0" err="1" smtClean="0">
                <a:solidFill>
                  <a:srgbClr val="4C216D"/>
                </a:solidFill>
                <a:cs typeface="DecoType Naskh Variants" pitchFamily="2" charset="-78"/>
              </a:rPr>
              <a:t>عبهري</a:t>
            </a:r>
            <a:endParaRPr lang="ar-SA" sz="3200" dirty="0" smtClean="0">
              <a:solidFill>
                <a:srgbClr val="4C216D"/>
              </a:solidFill>
              <a:cs typeface="DecoType Naskh Variants" pitchFamily="2" charset="-78"/>
            </a:endParaRPr>
          </a:p>
        </p:txBody>
      </p:sp>
      <p:pic>
        <p:nvPicPr>
          <p:cNvPr id="8"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5715000"/>
            <a:ext cx="1143000" cy="1143000"/>
          </a:xfrm>
          <a:prstGeom prst="rect">
            <a:avLst/>
          </a:prstGeom>
          <a:noFill/>
        </p:spPr>
      </p:pic>
    </p:spTree>
    <p:extLst>
      <p:ext uri="{BB962C8B-B14F-4D97-AF65-F5344CB8AC3E}">
        <p14:creationId xmlns:p14="http://schemas.microsoft.com/office/powerpoint/2010/main" val="3855494511"/>
      </p:ext>
    </p:extLst>
  </p:cSld>
  <p:clrMapOvr>
    <a:masterClrMapping/>
  </p:clrMapOvr>
  <p:transition advClick="0"/>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ستطيل 5"/>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endParaRPr lang="en-US" b="1" dirty="0" smtClean="0"/>
          </a:p>
        </p:txBody>
      </p:sp>
      <p:sp>
        <p:nvSpPr>
          <p:cNvPr id="26" name="مربع نص 25"/>
          <p:cNvSpPr txBox="1"/>
          <p:nvPr/>
        </p:nvSpPr>
        <p:spPr>
          <a:xfrm>
            <a:off x="0" y="0"/>
            <a:ext cx="9144000" cy="5016758"/>
          </a:xfrm>
          <a:prstGeom prst="rect">
            <a:avLst/>
          </a:prstGeom>
          <a:solidFill>
            <a:schemeClr val="bg1">
              <a:alpha val="0"/>
            </a:schemeClr>
          </a:solidFill>
        </p:spPr>
        <p:txBody>
          <a:bodyPr wrap="square" rtlCol="1">
            <a:spAutoFit/>
          </a:bodyPr>
          <a:lstStyle/>
          <a:p>
            <a:r>
              <a:rPr lang="ar-SA" sz="3200" dirty="0" smtClean="0">
                <a:solidFill>
                  <a:schemeClr val="tx2">
                    <a:lumMod val="75000"/>
                  </a:schemeClr>
                </a:solidFill>
                <a:cs typeface="DecoType Naskh Variants" pitchFamily="2" charset="-78"/>
              </a:rPr>
              <a:t>09 تقييم الأداء</a:t>
            </a:r>
          </a:p>
          <a:p>
            <a:r>
              <a:rPr lang="ar-SA" sz="3200" dirty="0" smtClean="0">
                <a:solidFill>
                  <a:schemeClr val="tx2">
                    <a:lumMod val="75000"/>
                  </a:schemeClr>
                </a:solidFill>
                <a:cs typeface="DecoType Naskh Variants" pitchFamily="2" charset="-78"/>
              </a:rPr>
              <a:t>	9.1 المراقبة والقياس والتحليل والتقييم</a:t>
            </a:r>
          </a:p>
          <a:p>
            <a:r>
              <a:rPr lang="ar-SA" sz="3200" dirty="0" smtClean="0">
                <a:solidFill>
                  <a:schemeClr val="tx2">
                    <a:lumMod val="75000"/>
                  </a:schemeClr>
                </a:solidFill>
                <a:cs typeface="DecoType Naskh Variants" pitchFamily="2" charset="-78"/>
              </a:rPr>
              <a:t>		9.1.1  عام</a:t>
            </a:r>
          </a:p>
          <a:p>
            <a:r>
              <a:rPr lang="ar-SA" sz="3200" dirty="0" smtClean="0">
                <a:solidFill>
                  <a:schemeClr val="tx2">
                    <a:lumMod val="75000"/>
                  </a:schemeClr>
                </a:solidFill>
                <a:cs typeface="DecoType Naskh Variants" pitchFamily="2" charset="-78"/>
              </a:rPr>
              <a:t>		9.1.2 رضا </a:t>
            </a:r>
            <a:r>
              <a:rPr lang="ar-SA" sz="3200" dirty="0" smtClean="0">
                <a:solidFill>
                  <a:schemeClr val="tx2">
                    <a:lumMod val="75000"/>
                  </a:schemeClr>
                </a:solidFill>
                <a:cs typeface="DecoType Naskh Variants" pitchFamily="2" charset="-78"/>
              </a:rPr>
              <a:t>المستفيدين</a:t>
            </a:r>
            <a:endParaRPr lang="ar-SA" sz="3200" dirty="0" smtClean="0">
              <a:solidFill>
                <a:schemeClr val="tx2">
                  <a:lumMod val="75000"/>
                </a:schemeClr>
              </a:solidFill>
              <a:cs typeface="DecoType Naskh Variants" pitchFamily="2" charset="-78"/>
            </a:endParaRPr>
          </a:p>
          <a:p>
            <a:r>
              <a:rPr lang="ar-SA" sz="3200" dirty="0" smtClean="0">
                <a:solidFill>
                  <a:schemeClr val="tx2">
                    <a:lumMod val="75000"/>
                  </a:schemeClr>
                </a:solidFill>
                <a:cs typeface="DecoType Naskh Variants" pitchFamily="2" charset="-78"/>
              </a:rPr>
              <a:t>		9.1.3 تحليل وتقييم</a:t>
            </a:r>
          </a:p>
          <a:p>
            <a:r>
              <a:rPr lang="ar-SA" sz="3200" dirty="0" smtClean="0">
                <a:solidFill>
                  <a:schemeClr val="tx2">
                    <a:lumMod val="75000"/>
                  </a:schemeClr>
                </a:solidFill>
                <a:cs typeface="DecoType Naskh Variants" pitchFamily="2" charset="-78"/>
              </a:rPr>
              <a:t>	9.2 التدقيق الداخلي</a:t>
            </a:r>
          </a:p>
          <a:p>
            <a:r>
              <a:rPr lang="ar-SA" sz="3200" dirty="0" smtClean="0">
                <a:solidFill>
                  <a:schemeClr val="tx2">
                    <a:lumMod val="75000"/>
                  </a:schemeClr>
                </a:solidFill>
                <a:cs typeface="DecoType Naskh Variants" pitchFamily="2" charset="-78"/>
              </a:rPr>
              <a:t>	9.3 مراجعة الإدارة</a:t>
            </a:r>
          </a:p>
          <a:p>
            <a:r>
              <a:rPr lang="ar-SA" sz="3200" dirty="0" smtClean="0">
                <a:solidFill>
                  <a:schemeClr val="tx2">
                    <a:lumMod val="75000"/>
                  </a:schemeClr>
                </a:solidFill>
                <a:cs typeface="DecoType Naskh Variants" pitchFamily="2" charset="-78"/>
              </a:rPr>
              <a:t>		9.3.1 عام</a:t>
            </a:r>
          </a:p>
          <a:p>
            <a:r>
              <a:rPr lang="ar-SA" sz="3200" dirty="0" smtClean="0">
                <a:solidFill>
                  <a:schemeClr val="tx2">
                    <a:lumMod val="75000"/>
                  </a:schemeClr>
                </a:solidFill>
                <a:cs typeface="DecoType Naskh Variants" pitchFamily="2" charset="-78"/>
              </a:rPr>
              <a:t>		9.1.2 </a:t>
            </a:r>
            <a:r>
              <a:rPr lang="ar-SA" sz="3200" dirty="0" err="1" smtClean="0">
                <a:solidFill>
                  <a:schemeClr val="tx2">
                    <a:lumMod val="75000"/>
                  </a:schemeClr>
                </a:solidFill>
                <a:cs typeface="DecoType Naskh Variants" pitchFamily="2" charset="-78"/>
              </a:rPr>
              <a:t>مدخلات</a:t>
            </a:r>
            <a:r>
              <a:rPr lang="ar-SA" sz="3200" dirty="0" smtClean="0">
                <a:solidFill>
                  <a:schemeClr val="tx2">
                    <a:lumMod val="75000"/>
                  </a:schemeClr>
                </a:solidFill>
                <a:cs typeface="DecoType Naskh Variants" pitchFamily="2" charset="-78"/>
              </a:rPr>
              <a:t> مراجعة الإدارة</a:t>
            </a:r>
          </a:p>
          <a:p>
            <a:r>
              <a:rPr lang="ar-SA" sz="3200" dirty="0" smtClean="0">
                <a:solidFill>
                  <a:schemeClr val="tx2">
                    <a:lumMod val="75000"/>
                  </a:schemeClr>
                </a:solidFill>
                <a:cs typeface="DecoType Naskh Variants" pitchFamily="2" charset="-78"/>
              </a:rPr>
              <a:t>		9.1.3 مخرجات مراجعة الإدارة</a:t>
            </a:r>
          </a:p>
        </p:txBody>
      </p:sp>
      <p:sp>
        <p:nvSpPr>
          <p:cNvPr id="5" name="مربع نص 4"/>
          <p:cNvSpPr txBox="1"/>
          <p:nvPr/>
        </p:nvSpPr>
        <p:spPr>
          <a:xfrm>
            <a:off x="5692414" y="6286520"/>
            <a:ext cx="3451586" cy="584775"/>
          </a:xfrm>
          <a:prstGeom prst="rect">
            <a:avLst/>
          </a:prstGeom>
          <a:noFill/>
        </p:spPr>
        <p:txBody>
          <a:bodyPr wrap="none" rtlCol="1">
            <a:spAutoFit/>
          </a:bodyPr>
          <a:lstStyle/>
          <a:p>
            <a:r>
              <a:rPr lang="ar-SA" sz="3200" dirty="0" smtClean="0">
                <a:solidFill>
                  <a:srgbClr val="4C216D"/>
                </a:solidFill>
                <a:cs typeface="DecoType Naskh Variants" pitchFamily="2" charset="-78"/>
              </a:rPr>
              <a:t>الدكتور هشام عادل </a:t>
            </a:r>
            <a:r>
              <a:rPr lang="ar-SA" sz="3200" dirty="0" err="1" smtClean="0">
                <a:solidFill>
                  <a:srgbClr val="4C216D"/>
                </a:solidFill>
                <a:cs typeface="DecoType Naskh Variants" pitchFamily="2" charset="-78"/>
              </a:rPr>
              <a:t>عبهري</a:t>
            </a:r>
            <a:endParaRPr lang="ar-SA" sz="3200" dirty="0" smtClean="0">
              <a:solidFill>
                <a:srgbClr val="4C216D"/>
              </a:solidFill>
              <a:cs typeface="DecoType Naskh Variants" pitchFamily="2" charset="-78"/>
            </a:endParaRPr>
          </a:p>
        </p:txBody>
      </p:sp>
      <p:pic>
        <p:nvPicPr>
          <p:cNvPr id="7"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5715000"/>
            <a:ext cx="1143000" cy="1143000"/>
          </a:xfrm>
          <a:prstGeom prst="rect">
            <a:avLst/>
          </a:prstGeom>
          <a:noFill/>
        </p:spPr>
      </p:pic>
    </p:spTree>
    <p:extLst>
      <p:ext uri="{BB962C8B-B14F-4D97-AF65-F5344CB8AC3E}">
        <p14:creationId xmlns:p14="http://schemas.microsoft.com/office/powerpoint/2010/main" val="4223795435"/>
      </p:ext>
    </p:extLst>
  </p:cSld>
  <p:clrMapOvr>
    <a:masterClrMapping/>
  </p:clrMapOvr>
  <p:transition advClick="0"/>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ستطيل 5"/>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endParaRPr lang="en-US" b="1" dirty="0" smtClean="0"/>
          </a:p>
        </p:txBody>
      </p:sp>
      <p:sp>
        <p:nvSpPr>
          <p:cNvPr id="26" name="مربع نص 25"/>
          <p:cNvSpPr txBox="1"/>
          <p:nvPr/>
        </p:nvSpPr>
        <p:spPr>
          <a:xfrm>
            <a:off x="0" y="0"/>
            <a:ext cx="9144000" cy="2062103"/>
          </a:xfrm>
          <a:prstGeom prst="rect">
            <a:avLst/>
          </a:prstGeom>
          <a:solidFill>
            <a:schemeClr val="bg1">
              <a:alpha val="0"/>
            </a:schemeClr>
          </a:solidFill>
        </p:spPr>
        <p:txBody>
          <a:bodyPr wrap="square" rtlCol="1">
            <a:spAutoFit/>
          </a:bodyPr>
          <a:lstStyle/>
          <a:p>
            <a:r>
              <a:rPr lang="ar-SA" sz="3200" dirty="0" smtClean="0">
                <a:solidFill>
                  <a:schemeClr val="tx2">
                    <a:lumMod val="75000"/>
                  </a:schemeClr>
                </a:solidFill>
                <a:cs typeface="DecoType Naskh Variants" pitchFamily="2" charset="-78"/>
              </a:rPr>
              <a:t>10 التحسين</a:t>
            </a:r>
          </a:p>
          <a:p>
            <a:r>
              <a:rPr lang="ar-SA" sz="3200" dirty="0" smtClean="0">
                <a:solidFill>
                  <a:schemeClr val="tx2">
                    <a:lumMod val="75000"/>
                  </a:schemeClr>
                </a:solidFill>
                <a:cs typeface="DecoType Naskh Variants" pitchFamily="2" charset="-78"/>
              </a:rPr>
              <a:t>	 10.1 عام</a:t>
            </a:r>
          </a:p>
          <a:p>
            <a:r>
              <a:rPr lang="ar-SA" sz="3200" dirty="0" smtClean="0">
                <a:solidFill>
                  <a:schemeClr val="tx2">
                    <a:lumMod val="75000"/>
                  </a:schemeClr>
                </a:solidFill>
                <a:cs typeface="DecoType Naskh Variants" pitchFamily="2" charset="-78"/>
              </a:rPr>
              <a:t>	10.2 حالات عدم المطابقة والإجراءات التصحيحية</a:t>
            </a:r>
          </a:p>
          <a:p>
            <a:r>
              <a:rPr lang="ar-SA" sz="3200" dirty="0" smtClean="0">
                <a:solidFill>
                  <a:schemeClr val="tx2">
                    <a:lumMod val="75000"/>
                  </a:schemeClr>
                </a:solidFill>
                <a:cs typeface="DecoType Naskh Variants" pitchFamily="2" charset="-78"/>
              </a:rPr>
              <a:t>	10.3 التحسين المستمر</a:t>
            </a:r>
            <a:endParaRPr lang="ar-SA" sz="3200" dirty="0" smtClean="0">
              <a:solidFill>
                <a:schemeClr val="tx2">
                  <a:lumMod val="75000"/>
                </a:schemeClr>
              </a:solidFill>
            </a:endParaRPr>
          </a:p>
        </p:txBody>
      </p:sp>
      <p:sp>
        <p:nvSpPr>
          <p:cNvPr id="5" name="مربع نص 4"/>
          <p:cNvSpPr txBox="1"/>
          <p:nvPr/>
        </p:nvSpPr>
        <p:spPr>
          <a:xfrm>
            <a:off x="5692414" y="6286520"/>
            <a:ext cx="3451586" cy="584775"/>
          </a:xfrm>
          <a:prstGeom prst="rect">
            <a:avLst/>
          </a:prstGeom>
          <a:noFill/>
        </p:spPr>
        <p:txBody>
          <a:bodyPr wrap="none" rtlCol="1">
            <a:spAutoFit/>
          </a:bodyPr>
          <a:lstStyle/>
          <a:p>
            <a:r>
              <a:rPr lang="ar-SA" sz="3200" dirty="0" smtClean="0">
                <a:solidFill>
                  <a:srgbClr val="4C216D"/>
                </a:solidFill>
                <a:cs typeface="DecoType Naskh Variants" pitchFamily="2" charset="-78"/>
              </a:rPr>
              <a:t>الدكتور هشام عادل </a:t>
            </a:r>
            <a:r>
              <a:rPr lang="ar-SA" sz="3200" dirty="0" err="1" smtClean="0">
                <a:solidFill>
                  <a:srgbClr val="4C216D"/>
                </a:solidFill>
                <a:cs typeface="DecoType Naskh Variants" pitchFamily="2" charset="-78"/>
              </a:rPr>
              <a:t>عبهري</a:t>
            </a:r>
            <a:endParaRPr lang="ar-SA" sz="3200" dirty="0" smtClean="0">
              <a:solidFill>
                <a:srgbClr val="4C216D"/>
              </a:solidFill>
              <a:cs typeface="DecoType Naskh Variants" pitchFamily="2" charset="-78"/>
            </a:endParaRPr>
          </a:p>
        </p:txBody>
      </p:sp>
      <p:pic>
        <p:nvPicPr>
          <p:cNvPr id="8" name="Picture 8" descr="http://keytothecity.co.uk/images/back-button.png">
            <a:hlinkClick r:id="rId2" action="ppaction://hlinksldjump"/>
          </p:cNvPr>
          <p:cNvPicPr>
            <a:picLocks noChangeAspect="1" noChangeArrowheads="1"/>
          </p:cNvPicPr>
          <p:nvPr/>
        </p:nvPicPr>
        <p:blipFill>
          <a:blip r:embed="rId3"/>
          <a:srcRect/>
          <a:stretch>
            <a:fillRect/>
          </a:stretch>
        </p:blipFill>
        <p:spPr bwMode="auto">
          <a:xfrm flipH="1">
            <a:off x="0" y="5715000"/>
            <a:ext cx="1143000" cy="1143000"/>
          </a:xfrm>
          <a:prstGeom prst="rect">
            <a:avLst/>
          </a:prstGeom>
          <a:noFill/>
        </p:spPr>
      </p:pic>
    </p:spTree>
    <p:extLst>
      <p:ext uri="{BB962C8B-B14F-4D97-AF65-F5344CB8AC3E}">
        <p14:creationId xmlns:p14="http://schemas.microsoft.com/office/powerpoint/2010/main" val="550167460"/>
      </p:ext>
    </p:extLst>
  </p:cSld>
  <p:clrMapOvr>
    <a:masterClrMapping/>
  </p:clrMapOvr>
  <p:transition advClick="0"/>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ستطيل 5"/>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endParaRPr lang="en-US" b="1" dirty="0" smtClean="0"/>
          </a:p>
        </p:txBody>
      </p:sp>
      <p:sp>
        <p:nvSpPr>
          <p:cNvPr id="5" name="مربع نص 4"/>
          <p:cNvSpPr txBox="1"/>
          <p:nvPr/>
        </p:nvSpPr>
        <p:spPr>
          <a:xfrm>
            <a:off x="5692414" y="6286520"/>
            <a:ext cx="3451586" cy="584775"/>
          </a:xfrm>
          <a:prstGeom prst="rect">
            <a:avLst/>
          </a:prstGeom>
          <a:noFill/>
        </p:spPr>
        <p:txBody>
          <a:bodyPr wrap="none" rtlCol="1">
            <a:spAutoFit/>
          </a:bodyPr>
          <a:lstStyle/>
          <a:p>
            <a:r>
              <a:rPr lang="ar-SA" sz="3200" dirty="0" smtClean="0">
                <a:solidFill>
                  <a:srgbClr val="4C216D"/>
                </a:solidFill>
                <a:cs typeface="DecoType Naskh Variants" pitchFamily="2" charset="-78"/>
              </a:rPr>
              <a:t>الدكتور هشام عادل </a:t>
            </a:r>
            <a:r>
              <a:rPr lang="ar-SA" sz="3200" dirty="0" err="1" smtClean="0">
                <a:solidFill>
                  <a:srgbClr val="4C216D"/>
                </a:solidFill>
                <a:cs typeface="DecoType Naskh Variants" pitchFamily="2" charset="-78"/>
              </a:rPr>
              <a:t>عبهري</a:t>
            </a:r>
            <a:endParaRPr lang="ar-SA" sz="3200" dirty="0" smtClean="0">
              <a:solidFill>
                <a:srgbClr val="4C216D"/>
              </a:solidFill>
              <a:cs typeface="DecoType Naskh Variants" pitchFamily="2" charset="-78"/>
            </a:endParaRPr>
          </a:p>
        </p:txBody>
      </p:sp>
      <p:sp>
        <p:nvSpPr>
          <p:cNvPr id="7" name="Text Box 10"/>
          <p:cNvSpPr txBox="1">
            <a:spLocks noChangeArrowheads="1"/>
          </p:cNvSpPr>
          <p:nvPr/>
        </p:nvSpPr>
        <p:spPr bwMode="auto">
          <a:xfrm>
            <a:off x="0" y="1752600"/>
            <a:ext cx="9144000" cy="2554545"/>
          </a:xfrm>
          <a:prstGeom prst="rect">
            <a:avLst/>
          </a:prstGeom>
          <a:noFill/>
          <a:ln w="9525">
            <a:noFill/>
            <a:miter lim="800000"/>
            <a:headEnd/>
            <a:tailEnd/>
          </a:ln>
        </p:spPr>
        <p:txBody>
          <a:bodyPr wrap="square">
            <a:spAutoFit/>
          </a:bodyPr>
          <a:lstStyle/>
          <a:p>
            <a:pPr algn="ctr"/>
            <a:r>
              <a:rPr lang="ar-SA" sz="8000" dirty="0" smtClean="0">
                <a:solidFill>
                  <a:schemeClr val="tx2">
                    <a:lumMod val="75000"/>
                  </a:schemeClr>
                </a:solidFill>
                <a:cs typeface="DecoType Naskh Variants" pitchFamily="2" charset="-78"/>
              </a:rPr>
              <a:t>خطوات عملية في إعداد</a:t>
            </a:r>
          </a:p>
          <a:p>
            <a:pPr algn="ctr"/>
            <a:r>
              <a:rPr lang="ar-SA" sz="8000" dirty="0" smtClean="0">
                <a:solidFill>
                  <a:schemeClr val="tx2">
                    <a:lumMod val="75000"/>
                  </a:schemeClr>
                </a:solidFill>
                <a:cs typeface="DecoType Naskh Variants" pitchFamily="2" charset="-78"/>
              </a:rPr>
              <a:t> </a:t>
            </a:r>
            <a:r>
              <a:rPr lang="ar-SA" sz="8000" dirty="0">
                <a:solidFill>
                  <a:schemeClr val="tx2">
                    <a:lumMod val="75000"/>
                  </a:schemeClr>
                </a:solidFill>
                <a:cs typeface="DecoType Naskh Variants" pitchFamily="2" charset="-78"/>
              </a:rPr>
              <a:t>نظام إدارة الجودة</a:t>
            </a:r>
            <a:endParaRPr lang="en-US" sz="8000" dirty="0">
              <a:solidFill>
                <a:schemeClr val="tx2">
                  <a:lumMod val="75000"/>
                </a:schemeClr>
              </a:solidFill>
              <a:cs typeface="DecoType Naskh Variants" pitchFamily="2" charset="-78"/>
            </a:endParaRPr>
          </a:p>
        </p:txBody>
      </p:sp>
      <p:pic>
        <p:nvPicPr>
          <p:cNvPr id="9"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5715000"/>
            <a:ext cx="1143000" cy="1143000"/>
          </a:xfrm>
          <a:prstGeom prst="rect">
            <a:avLst/>
          </a:prstGeom>
          <a:noFill/>
        </p:spPr>
      </p:pic>
    </p:spTree>
    <p:extLst>
      <p:ext uri="{BB962C8B-B14F-4D97-AF65-F5344CB8AC3E}">
        <p14:creationId xmlns:p14="http://schemas.microsoft.com/office/powerpoint/2010/main" val="415355596"/>
      </p:ext>
    </p:extLst>
  </p:cSld>
  <p:clrMapOvr>
    <a:masterClrMapping/>
  </p:clrMapOvr>
  <p:transition advClick="0"/>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مستطيل 10"/>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endParaRPr lang="en-US" b="1" dirty="0" smtClean="0"/>
          </a:p>
        </p:txBody>
      </p:sp>
      <p:grpSp>
        <p:nvGrpSpPr>
          <p:cNvPr id="2" name="Group 3"/>
          <p:cNvGrpSpPr>
            <a:grpSpLocks/>
          </p:cNvGrpSpPr>
          <p:nvPr/>
        </p:nvGrpSpPr>
        <p:grpSpPr bwMode="auto">
          <a:xfrm>
            <a:off x="5651500" y="0"/>
            <a:ext cx="3268663" cy="1539875"/>
            <a:chOff x="3560" y="0"/>
            <a:chExt cx="2059" cy="970"/>
          </a:xfrm>
        </p:grpSpPr>
        <p:pic>
          <p:nvPicPr>
            <p:cNvPr id="9223" name="Picture 4" descr="globe0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4830" y="210"/>
              <a:ext cx="789" cy="592"/>
            </a:xfrm>
            <a:prstGeom prst="rect">
              <a:avLst/>
            </a:prstGeom>
            <a:noFill/>
            <a:ln w="9525">
              <a:noFill/>
              <a:miter lim="800000"/>
              <a:headEnd/>
              <a:tailEnd/>
            </a:ln>
          </p:spPr>
        </p:pic>
        <p:sp>
          <p:nvSpPr>
            <p:cNvPr id="9224" name="Text Box 5"/>
            <p:cNvSpPr txBox="1">
              <a:spLocks noChangeArrowheads="1"/>
            </p:cNvSpPr>
            <p:nvPr/>
          </p:nvSpPr>
          <p:spPr bwMode="auto">
            <a:xfrm>
              <a:off x="3560" y="0"/>
              <a:ext cx="412" cy="970"/>
            </a:xfrm>
            <a:prstGeom prst="rect">
              <a:avLst/>
            </a:prstGeom>
            <a:noFill/>
            <a:ln w="9525">
              <a:noFill/>
              <a:miter lim="800000"/>
              <a:headEnd/>
              <a:tailEnd/>
            </a:ln>
          </p:spPr>
          <p:txBody>
            <a:bodyPr wrap="none">
              <a:spAutoFit/>
            </a:bodyPr>
            <a:lstStyle/>
            <a:p>
              <a:r>
                <a:rPr lang="en-US" sz="9500">
                  <a:solidFill>
                    <a:srgbClr val="0066FF"/>
                  </a:solidFill>
                  <a:latin typeface="Arial Black" pitchFamily="34" charset="0"/>
                </a:rPr>
                <a:t>I</a:t>
              </a:r>
            </a:p>
          </p:txBody>
        </p:sp>
        <p:sp>
          <p:nvSpPr>
            <p:cNvPr id="9225" name="Text Box 6"/>
            <p:cNvSpPr txBox="1">
              <a:spLocks noChangeArrowheads="1"/>
            </p:cNvSpPr>
            <p:nvPr/>
          </p:nvSpPr>
          <p:spPr bwMode="auto">
            <a:xfrm>
              <a:off x="4104" y="0"/>
              <a:ext cx="665" cy="970"/>
            </a:xfrm>
            <a:prstGeom prst="rect">
              <a:avLst/>
            </a:prstGeom>
            <a:noFill/>
            <a:ln w="9525">
              <a:noFill/>
              <a:miter lim="800000"/>
              <a:headEnd/>
              <a:tailEnd/>
            </a:ln>
          </p:spPr>
          <p:txBody>
            <a:bodyPr wrap="none">
              <a:spAutoFit/>
            </a:bodyPr>
            <a:lstStyle/>
            <a:p>
              <a:r>
                <a:rPr lang="en-US" sz="9500">
                  <a:solidFill>
                    <a:srgbClr val="0000FF"/>
                  </a:solidFill>
                  <a:latin typeface="Arial Black" pitchFamily="34" charset="0"/>
                </a:rPr>
                <a:t>S</a:t>
              </a:r>
            </a:p>
          </p:txBody>
        </p:sp>
      </p:grpSp>
      <p:sp>
        <p:nvSpPr>
          <p:cNvPr id="9221" name="Text Box 10"/>
          <p:cNvSpPr txBox="1">
            <a:spLocks noChangeArrowheads="1"/>
          </p:cNvSpPr>
          <p:nvPr/>
        </p:nvSpPr>
        <p:spPr bwMode="auto">
          <a:xfrm>
            <a:off x="1734485" y="1285860"/>
            <a:ext cx="5149167" cy="830997"/>
          </a:xfrm>
          <a:prstGeom prst="rect">
            <a:avLst/>
          </a:prstGeom>
          <a:noFill/>
          <a:ln w="9525">
            <a:noFill/>
            <a:miter lim="800000"/>
            <a:headEnd/>
            <a:tailEnd/>
          </a:ln>
        </p:spPr>
        <p:txBody>
          <a:bodyPr wrap="none">
            <a:spAutoFit/>
          </a:bodyPr>
          <a:lstStyle/>
          <a:p>
            <a:r>
              <a:rPr lang="ar-SA" sz="4800" dirty="0" smtClean="0">
                <a:solidFill>
                  <a:schemeClr val="tx2">
                    <a:lumMod val="75000"/>
                  </a:schemeClr>
                </a:solidFill>
                <a:cs typeface="DecoType Naskh Variants" pitchFamily="2" charset="-78"/>
              </a:rPr>
              <a:t>خطوات إعداد </a:t>
            </a:r>
            <a:r>
              <a:rPr lang="ar-SA" sz="4800" dirty="0">
                <a:solidFill>
                  <a:schemeClr val="tx2">
                    <a:lumMod val="75000"/>
                  </a:schemeClr>
                </a:solidFill>
                <a:cs typeface="DecoType Naskh Variants" pitchFamily="2" charset="-78"/>
              </a:rPr>
              <a:t>نظام إدارة الجودة</a:t>
            </a:r>
            <a:endParaRPr lang="en-US" sz="4800" dirty="0">
              <a:solidFill>
                <a:schemeClr val="tx2">
                  <a:lumMod val="75000"/>
                </a:schemeClr>
              </a:solidFill>
              <a:cs typeface="DecoType Naskh Variants" pitchFamily="2" charset="-78"/>
            </a:endParaRPr>
          </a:p>
        </p:txBody>
      </p:sp>
      <p:graphicFrame>
        <p:nvGraphicFramePr>
          <p:cNvPr id="13" name="جدول 12"/>
          <p:cNvGraphicFramePr>
            <a:graphicFrameLocks noGrp="1"/>
          </p:cNvGraphicFramePr>
          <p:nvPr/>
        </p:nvGraphicFramePr>
        <p:xfrm>
          <a:off x="142844" y="2214554"/>
          <a:ext cx="8739206" cy="4206240"/>
        </p:xfrm>
        <a:graphic>
          <a:graphicData uri="http://schemas.openxmlformats.org/drawingml/2006/table">
            <a:tbl>
              <a:tblPr>
                <a:tableStyleId>{3C2FFA5D-87B4-456A-9821-1D502468CF0F}</a:tableStyleId>
              </a:tblPr>
              <a:tblGrid>
                <a:gridCol w="8186741">
                  <a:extLst>
                    <a:ext uri="{9D8B030D-6E8A-4147-A177-3AD203B41FA5}">
                      <a16:colId xmlns:a16="http://schemas.microsoft.com/office/drawing/2014/main" val="20000"/>
                    </a:ext>
                  </a:extLst>
                </a:gridCol>
                <a:gridCol w="552465">
                  <a:extLst>
                    <a:ext uri="{9D8B030D-6E8A-4147-A177-3AD203B41FA5}">
                      <a16:colId xmlns:a16="http://schemas.microsoft.com/office/drawing/2014/main" val="20001"/>
                    </a:ext>
                  </a:extLst>
                </a:gridCol>
              </a:tblGrid>
              <a:tr h="219934">
                <a:tc>
                  <a:txBody>
                    <a:bodyPr/>
                    <a:lstStyle/>
                    <a:p>
                      <a:pPr marL="0" marR="0" algn="ctr" rtl="1">
                        <a:lnSpc>
                          <a:spcPct val="115000"/>
                        </a:lnSpc>
                        <a:spcBef>
                          <a:spcPts val="0"/>
                        </a:spcBef>
                        <a:spcAft>
                          <a:spcPts val="0"/>
                        </a:spcAft>
                      </a:pPr>
                      <a:r>
                        <a:rPr lang="ar-SA" sz="2000" kern="1200" dirty="0">
                          <a:solidFill>
                            <a:schemeClr val="tx2">
                              <a:lumMod val="75000"/>
                            </a:schemeClr>
                          </a:solidFill>
                          <a:effectLst/>
                          <a:latin typeface="Adobe Devanagari" pitchFamily="18" charset="0"/>
                          <a:ea typeface="+mn-ea"/>
                          <a:cs typeface="DecoType Naskh Variants" pitchFamily="2" charset="-78"/>
                        </a:rPr>
                        <a:t>الوثائق</a:t>
                      </a:r>
                      <a:endParaRPr lang="en-US" sz="2000" kern="1200" dirty="0">
                        <a:solidFill>
                          <a:schemeClr val="tx2">
                            <a:lumMod val="75000"/>
                          </a:schemeClr>
                        </a:solidFill>
                        <a:effectLst/>
                        <a:latin typeface="Adobe Devanagari" pitchFamily="18" charset="0"/>
                        <a:ea typeface="+mn-ea"/>
                        <a:cs typeface="DecoType Naskh Variants" pitchFamily="2" charset="-78"/>
                      </a:endParaRPr>
                    </a:p>
                  </a:txBody>
                  <a:tcPr marL="61472" marR="61472" marT="0" marB="0" anchor="ctr"/>
                </a:tc>
                <a:tc>
                  <a:txBody>
                    <a:bodyPr/>
                    <a:lstStyle/>
                    <a:p>
                      <a:pPr marL="0" marR="0" algn="ctr" rtl="1">
                        <a:lnSpc>
                          <a:spcPct val="115000"/>
                        </a:lnSpc>
                        <a:spcBef>
                          <a:spcPts val="0"/>
                        </a:spcBef>
                        <a:spcAft>
                          <a:spcPts val="0"/>
                        </a:spcAft>
                      </a:pPr>
                      <a:r>
                        <a:rPr lang="ar-SA" sz="2000" kern="1200" dirty="0">
                          <a:solidFill>
                            <a:schemeClr val="tx2">
                              <a:lumMod val="75000"/>
                            </a:schemeClr>
                          </a:solidFill>
                          <a:effectLst/>
                          <a:latin typeface="Adobe Devanagari" pitchFamily="18" charset="0"/>
                          <a:ea typeface="+mn-ea"/>
                          <a:cs typeface="DecoType Naskh Variants" pitchFamily="2" charset="-78"/>
                        </a:rPr>
                        <a:t>م</a:t>
                      </a:r>
                      <a:endParaRPr lang="en-US" sz="2000" kern="1200" dirty="0">
                        <a:solidFill>
                          <a:schemeClr val="tx2">
                            <a:lumMod val="75000"/>
                          </a:schemeClr>
                        </a:solidFill>
                        <a:effectLst/>
                        <a:latin typeface="Adobe Devanagari" pitchFamily="18" charset="0"/>
                        <a:ea typeface="+mn-ea"/>
                        <a:cs typeface="DecoType Naskh Variants" pitchFamily="2" charset="-78"/>
                      </a:endParaRPr>
                    </a:p>
                  </a:txBody>
                  <a:tcPr marL="61472" marR="61472" marT="0" marB="0" anchor="ctr"/>
                </a:tc>
                <a:extLst>
                  <a:ext uri="{0D108BD9-81ED-4DB2-BD59-A6C34878D82A}">
                    <a16:rowId xmlns:a16="http://schemas.microsoft.com/office/drawing/2014/main" val="10000"/>
                  </a:ext>
                </a:extLst>
              </a:tr>
              <a:tr h="219934">
                <a:tc>
                  <a:txBody>
                    <a:bodyPr/>
                    <a:lstStyle/>
                    <a:p>
                      <a:pPr marL="0" marR="0" algn="r" rtl="1">
                        <a:lnSpc>
                          <a:spcPct val="115000"/>
                        </a:lnSpc>
                        <a:spcBef>
                          <a:spcPts val="0"/>
                        </a:spcBef>
                        <a:spcAft>
                          <a:spcPts val="0"/>
                        </a:spcAft>
                      </a:pPr>
                      <a:r>
                        <a:rPr lang="ar-SA" sz="2000" kern="1200" dirty="0">
                          <a:solidFill>
                            <a:schemeClr val="tx2">
                              <a:lumMod val="75000"/>
                            </a:schemeClr>
                          </a:solidFill>
                          <a:effectLst/>
                          <a:latin typeface="Adobe Devanagari" pitchFamily="18" charset="0"/>
                          <a:ea typeface="+mn-ea"/>
                          <a:cs typeface="DecoType Naskh Variants" pitchFamily="2" charset="-78"/>
                        </a:rPr>
                        <a:t>خريطة جغرافية لتوزع المؤسسة</a:t>
                      </a:r>
                      <a:endParaRPr lang="en-US" sz="2000" kern="1200" dirty="0">
                        <a:solidFill>
                          <a:schemeClr val="tx2">
                            <a:lumMod val="75000"/>
                          </a:schemeClr>
                        </a:solidFill>
                        <a:effectLst/>
                        <a:latin typeface="Adobe Devanagari" pitchFamily="18" charset="0"/>
                        <a:ea typeface="+mn-ea"/>
                        <a:cs typeface="DecoType Naskh Variants" pitchFamily="2" charset="-78"/>
                      </a:endParaRPr>
                    </a:p>
                  </a:txBody>
                  <a:tcPr marL="61472" marR="61472" marT="0" marB="0"/>
                </a:tc>
                <a:tc>
                  <a:txBody>
                    <a:bodyPr/>
                    <a:lstStyle/>
                    <a:p>
                      <a:pPr marL="0" marR="0" algn="r" rtl="1">
                        <a:lnSpc>
                          <a:spcPct val="115000"/>
                        </a:lnSpc>
                        <a:spcBef>
                          <a:spcPts val="0"/>
                        </a:spcBef>
                        <a:spcAft>
                          <a:spcPts val="0"/>
                        </a:spcAft>
                      </a:pPr>
                      <a:r>
                        <a:rPr lang="ar-SA" sz="2000" kern="1200" dirty="0">
                          <a:solidFill>
                            <a:schemeClr val="tx2">
                              <a:lumMod val="75000"/>
                            </a:schemeClr>
                          </a:solidFill>
                          <a:effectLst/>
                          <a:latin typeface="Adobe Devanagari" pitchFamily="18" charset="0"/>
                          <a:ea typeface="+mn-ea"/>
                          <a:cs typeface="DecoType Naskh Variants" pitchFamily="2" charset="-78"/>
                        </a:rPr>
                        <a:t>1</a:t>
                      </a:r>
                      <a:endParaRPr lang="en-US" sz="2000" kern="1200" dirty="0">
                        <a:solidFill>
                          <a:schemeClr val="tx2">
                            <a:lumMod val="75000"/>
                          </a:schemeClr>
                        </a:solidFill>
                        <a:effectLst/>
                        <a:latin typeface="Adobe Devanagari" pitchFamily="18" charset="0"/>
                        <a:ea typeface="+mn-ea"/>
                        <a:cs typeface="DecoType Naskh Variants" pitchFamily="2" charset="-78"/>
                      </a:endParaRPr>
                    </a:p>
                  </a:txBody>
                  <a:tcPr marL="61472" marR="61472" marT="0" marB="0" anchor="ctr"/>
                </a:tc>
                <a:extLst>
                  <a:ext uri="{0D108BD9-81ED-4DB2-BD59-A6C34878D82A}">
                    <a16:rowId xmlns:a16="http://schemas.microsoft.com/office/drawing/2014/main" val="10001"/>
                  </a:ext>
                </a:extLst>
              </a:tr>
              <a:tr h="219934">
                <a:tc>
                  <a:txBody>
                    <a:bodyPr/>
                    <a:lstStyle/>
                    <a:p>
                      <a:pPr marL="0" marR="0" algn="r" rtl="1">
                        <a:lnSpc>
                          <a:spcPct val="115000"/>
                        </a:lnSpc>
                        <a:spcBef>
                          <a:spcPts val="0"/>
                        </a:spcBef>
                        <a:spcAft>
                          <a:spcPts val="0"/>
                        </a:spcAft>
                      </a:pPr>
                      <a:r>
                        <a:rPr lang="ar-SA" sz="2000" kern="1200" dirty="0">
                          <a:solidFill>
                            <a:schemeClr val="tx2">
                              <a:lumMod val="75000"/>
                            </a:schemeClr>
                          </a:solidFill>
                          <a:effectLst/>
                          <a:latin typeface="Adobe Devanagari" pitchFamily="18" charset="0"/>
                          <a:ea typeface="+mn-ea"/>
                          <a:cs typeface="DecoType Naskh Variants" pitchFamily="2" charset="-78"/>
                        </a:rPr>
                        <a:t>الغلاف</a:t>
                      </a:r>
                      <a:endParaRPr lang="en-US" sz="2000" kern="1200" dirty="0">
                        <a:solidFill>
                          <a:schemeClr val="tx2">
                            <a:lumMod val="75000"/>
                          </a:schemeClr>
                        </a:solidFill>
                        <a:effectLst/>
                        <a:latin typeface="Adobe Devanagari" pitchFamily="18" charset="0"/>
                        <a:ea typeface="+mn-ea"/>
                        <a:cs typeface="DecoType Naskh Variants" pitchFamily="2" charset="-78"/>
                      </a:endParaRPr>
                    </a:p>
                  </a:txBody>
                  <a:tcPr marL="61472" marR="61472" marT="0" marB="0"/>
                </a:tc>
                <a:tc>
                  <a:txBody>
                    <a:bodyPr/>
                    <a:lstStyle/>
                    <a:p>
                      <a:pPr marL="0" marR="0" algn="r" rtl="1">
                        <a:lnSpc>
                          <a:spcPct val="115000"/>
                        </a:lnSpc>
                        <a:spcBef>
                          <a:spcPts val="0"/>
                        </a:spcBef>
                        <a:spcAft>
                          <a:spcPts val="0"/>
                        </a:spcAft>
                      </a:pPr>
                      <a:r>
                        <a:rPr lang="ar-SA" sz="2000" kern="1200" dirty="0">
                          <a:solidFill>
                            <a:schemeClr val="tx2">
                              <a:lumMod val="75000"/>
                            </a:schemeClr>
                          </a:solidFill>
                          <a:effectLst/>
                          <a:latin typeface="Adobe Devanagari" pitchFamily="18" charset="0"/>
                          <a:ea typeface="+mn-ea"/>
                          <a:cs typeface="DecoType Naskh Variants" pitchFamily="2" charset="-78"/>
                        </a:rPr>
                        <a:t>2</a:t>
                      </a:r>
                      <a:endParaRPr lang="en-US" sz="2000" kern="1200" dirty="0">
                        <a:solidFill>
                          <a:schemeClr val="tx2">
                            <a:lumMod val="75000"/>
                          </a:schemeClr>
                        </a:solidFill>
                        <a:effectLst/>
                        <a:latin typeface="Adobe Devanagari" pitchFamily="18" charset="0"/>
                        <a:ea typeface="+mn-ea"/>
                        <a:cs typeface="DecoType Naskh Variants" pitchFamily="2" charset="-78"/>
                      </a:endParaRPr>
                    </a:p>
                  </a:txBody>
                  <a:tcPr marL="61472" marR="61472" marT="0" marB="0" anchor="ctr"/>
                </a:tc>
                <a:extLst>
                  <a:ext uri="{0D108BD9-81ED-4DB2-BD59-A6C34878D82A}">
                    <a16:rowId xmlns:a16="http://schemas.microsoft.com/office/drawing/2014/main" val="10002"/>
                  </a:ext>
                </a:extLst>
              </a:tr>
              <a:tr h="219934">
                <a:tc>
                  <a:txBody>
                    <a:bodyPr/>
                    <a:lstStyle/>
                    <a:p>
                      <a:pPr marL="0" marR="0" algn="r" rtl="1">
                        <a:lnSpc>
                          <a:spcPct val="115000"/>
                        </a:lnSpc>
                        <a:spcBef>
                          <a:spcPts val="0"/>
                        </a:spcBef>
                        <a:spcAft>
                          <a:spcPts val="0"/>
                        </a:spcAft>
                      </a:pPr>
                      <a:r>
                        <a:rPr lang="ar-SA" sz="2000" kern="1200" dirty="0">
                          <a:solidFill>
                            <a:schemeClr val="tx2">
                              <a:lumMod val="75000"/>
                            </a:schemeClr>
                          </a:solidFill>
                          <a:effectLst/>
                          <a:latin typeface="Adobe Devanagari" pitchFamily="18" charset="0"/>
                          <a:ea typeface="+mn-ea"/>
                          <a:cs typeface="DecoType Naskh Variants" pitchFamily="2" charset="-78"/>
                        </a:rPr>
                        <a:t>قرار تشكيل فريق الآيزو في المؤسسة</a:t>
                      </a:r>
                      <a:endParaRPr lang="en-US" sz="2000" kern="1200" dirty="0">
                        <a:solidFill>
                          <a:schemeClr val="tx2">
                            <a:lumMod val="75000"/>
                          </a:schemeClr>
                        </a:solidFill>
                        <a:effectLst/>
                        <a:latin typeface="Adobe Devanagari" pitchFamily="18" charset="0"/>
                        <a:ea typeface="+mn-ea"/>
                        <a:cs typeface="DecoType Naskh Variants" pitchFamily="2" charset="-78"/>
                      </a:endParaRPr>
                    </a:p>
                  </a:txBody>
                  <a:tcPr marL="61472" marR="61472" marT="0" marB="0"/>
                </a:tc>
                <a:tc>
                  <a:txBody>
                    <a:bodyPr/>
                    <a:lstStyle/>
                    <a:p>
                      <a:pPr marL="0" marR="0" algn="r" rtl="1">
                        <a:lnSpc>
                          <a:spcPct val="115000"/>
                        </a:lnSpc>
                        <a:spcBef>
                          <a:spcPts val="0"/>
                        </a:spcBef>
                        <a:spcAft>
                          <a:spcPts val="0"/>
                        </a:spcAft>
                      </a:pPr>
                      <a:r>
                        <a:rPr lang="ar-SA" sz="2000" kern="1200" dirty="0">
                          <a:solidFill>
                            <a:schemeClr val="tx2">
                              <a:lumMod val="75000"/>
                            </a:schemeClr>
                          </a:solidFill>
                          <a:effectLst/>
                          <a:latin typeface="Adobe Devanagari" pitchFamily="18" charset="0"/>
                          <a:ea typeface="+mn-ea"/>
                          <a:cs typeface="DecoType Naskh Variants" pitchFamily="2" charset="-78"/>
                        </a:rPr>
                        <a:t>3</a:t>
                      </a:r>
                      <a:endParaRPr lang="en-US" sz="2000" kern="1200" dirty="0">
                        <a:solidFill>
                          <a:schemeClr val="tx2">
                            <a:lumMod val="75000"/>
                          </a:schemeClr>
                        </a:solidFill>
                        <a:effectLst/>
                        <a:latin typeface="Adobe Devanagari" pitchFamily="18" charset="0"/>
                        <a:ea typeface="+mn-ea"/>
                        <a:cs typeface="DecoType Naskh Variants" pitchFamily="2" charset="-78"/>
                      </a:endParaRPr>
                    </a:p>
                  </a:txBody>
                  <a:tcPr marL="61472" marR="61472" marT="0" marB="0" anchor="ctr"/>
                </a:tc>
                <a:extLst>
                  <a:ext uri="{0D108BD9-81ED-4DB2-BD59-A6C34878D82A}">
                    <a16:rowId xmlns:a16="http://schemas.microsoft.com/office/drawing/2014/main" val="10003"/>
                  </a:ext>
                </a:extLst>
              </a:tr>
              <a:tr h="219934">
                <a:tc>
                  <a:txBody>
                    <a:bodyPr/>
                    <a:lstStyle/>
                    <a:p>
                      <a:pPr marL="0" marR="0" algn="r" rtl="1">
                        <a:lnSpc>
                          <a:spcPct val="115000"/>
                        </a:lnSpc>
                        <a:spcBef>
                          <a:spcPts val="0"/>
                        </a:spcBef>
                        <a:spcAft>
                          <a:spcPts val="0"/>
                        </a:spcAft>
                      </a:pPr>
                      <a:r>
                        <a:rPr lang="ar-SA" sz="2000" kern="1200" dirty="0">
                          <a:solidFill>
                            <a:schemeClr val="tx2">
                              <a:lumMod val="75000"/>
                            </a:schemeClr>
                          </a:solidFill>
                          <a:effectLst/>
                          <a:latin typeface="Adobe Devanagari" pitchFamily="18" charset="0"/>
                          <a:ea typeface="+mn-ea"/>
                          <a:cs typeface="DecoType Naskh Variants" pitchFamily="2" charset="-78"/>
                        </a:rPr>
                        <a:t>قرار إنشاء المؤسسة</a:t>
                      </a:r>
                      <a:endParaRPr lang="en-US" sz="2000" kern="1200" dirty="0">
                        <a:solidFill>
                          <a:schemeClr val="tx2">
                            <a:lumMod val="75000"/>
                          </a:schemeClr>
                        </a:solidFill>
                        <a:effectLst/>
                        <a:latin typeface="Adobe Devanagari" pitchFamily="18" charset="0"/>
                        <a:ea typeface="+mn-ea"/>
                        <a:cs typeface="DecoType Naskh Variants" pitchFamily="2" charset="-78"/>
                      </a:endParaRPr>
                    </a:p>
                  </a:txBody>
                  <a:tcPr marL="61472" marR="61472" marT="0" marB="0"/>
                </a:tc>
                <a:tc>
                  <a:txBody>
                    <a:bodyPr/>
                    <a:lstStyle/>
                    <a:p>
                      <a:pPr marL="0" marR="0" algn="r" rtl="1">
                        <a:lnSpc>
                          <a:spcPct val="115000"/>
                        </a:lnSpc>
                        <a:spcBef>
                          <a:spcPts val="0"/>
                        </a:spcBef>
                        <a:spcAft>
                          <a:spcPts val="0"/>
                        </a:spcAft>
                      </a:pPr>
                      <a:r>
                        <a:rPr lang="ar-SA" sz="2000" kern="1200" dirty="0">
                          <a:solidFill>
                            <a:schemeClr val="tx2">
                              <a:lumMod val="75000"/>
                            </a:schemeClr>
                          </a:solidFill>
                          <a:effectLst/>
                          <a:latin typeface="Adobe Devanagari" pitchFamily="18" charset="0"/>
                          <a:ea typeface="+mn-ea"/>
                          <a:cs typeface="DecoType Naskh Variants" pitchFamily="2" charset="-78"/>
                        </a:rPr>
                        <a:t>4</a:t>
                      </a:r>
                      <a:endParaRPr lang="en-US" sz="2000" kern="1200" dirty="0">
                        <a:solidFill>
                          <a:schemeClr val="tx2">
                            <a:lumMod val="75000"/>
                          </a:schemeClr>
                        </a:solidFill>
                        <a:effectLst/>
                        <a:latin typeface="Adobe Devanagari" pitchFamily="18" charset="0"/>
                        <a:ea typeface="+mn-ea"/>
                        <a:cs typeface="DecoType Naskh Variants" pitchFamily="2" charset="-78"/>
                      </a:endParaRPr>
                    </a:p>
                  </a:txBody>
                  <a:tcPr marL="61472" marR="61472" marT="0" marB="0" anchor="ctr"/>
                </a:tc>
                <a:extLst>
                  <a:ext uri="{0D108BD9-81ED-4DB2-BD59-A6C34878D82A}">
                    <a16:rowId xmlns:a16="http://schemas.microsoft.com/office/drawing/2014/main" val="10004"/>
                  </a:ext>
                </a:extLst>
              </a:tr>
              <a:tr h="219934">
                <a:tc>
                  <a:txBody>
                    <a:bodyPr/>
                    <a:lstStyle/>
                    <a:p>
                      <a:pPr marL="0" marR="0" algn="r" rtl="1">
                        <a:lnSpc>
                          <a:spcPct val="115000"/>
                        </a:lnSpc>
                        <a:spcBef>
                          <a:spcPts val="0"/>
                        </a:spcBef>
                        <a:spcAft>
                          <a:spcPts val="0"/>
                        </a:spcAft>
                      </a:pPr>
                      <a:r>
                        <a:rPr lang="ar-SA" sz="2000" kern="1200" dirty="0">
                          <a:solidFill>
                            <a:schemeClr val="tx2">
                              <a:lumMod val="75000"/>
                            </a:schemeClr>
                          </a:solidFill>
                          <a:effectLst/>
                          <a:latin typeface="Adobe Devanagari" pitchFamily="18" charset="0"/>
                          <a:ea typeface="+mn-ea"/>
                          <a:cs typeface="DecoType Naskh Variants" pitchFamily="2" charset="-78"/>
                        </a:rPr>
                        <a:t>نبذه عن المؤسسة (تاريخية – فنية – ارتباطها بالمؤسسات الأخرى التابعة لها أو المتبوعة بها)</a:t>
                      </a:r>
                      <a:endParaRPr lang="en-US" sz="2000" kern="1200" dirty="0">
                        <a:solidFill>
                          <a:schemeClr val="tx2">
                            <a:lumMod val="75000"/>
                          </a:schemeClr>
                        </a:solidFill>
                        <a:effectLst/>
                        <a:latin typeface="Adobe Devanagari" pitchFamily="18" charset="0"/>
                        <a:ea typeface="+mn-ea"/>
                        <a:cs typeface="DecoType Naskh Variants" pitchFamily="2" charset="-78"/>
                      </a:endParaRPr>
                    </a:p>
                  </a:txBody>
                  <a:tcPr marL="61472" marR="61472" marT="0" marB="0"/>
                </a:tc>
                <a:tc>
                  <a:txBody>
                    <a:bodyPr/>
                    <a:lstStyle/>
                    <a:p>
                      <a:pPr marL="0" marR="0" algn="r" rtl="1">
                        <a:lnSpc>
                          <a:spcPct val="115000"/>
                        </a:lnSpc>
                        <a:spcBef>
                          <a:spcPts val="0"/>
                        </a:spcBef>
                        <a:spcAft>
                          <a:spcPts val="0"/>
                        </a:spcAft>
                      </a:pPr>
                      <a:r>
                        <a:rPr lang="ar-SA" sz="2000" kern="1200" dirty="0">
                          <a:solidFill>
                            <a:schemeClr val="tx2">
                              <a:lumMod val="75000"/>
                            </a:schemeClr>
                          </a:solidFill>
                          <a:effectLst/>
                          <a:latin typeface="Adobe Devanagari" pitchFamily="18" charset="0"/>
                          <a:ea typeface="+mn-ea"/>
                          <a:cs typeface="DecoType Naskh Variants" pitchFamily="2" charset="-78"/>
                        </a:rPr>
                        <a:t>5</a:t>
                      </a:r>
                      <a:endParaRPr lang="en-US" sz="2000" kern="1200" dirty="0">
                        <a:solidFill>
                          <a:schemeClr val="tx2">
                            <a:lumMod val="75000"/>
                          </a:schemeClr>
                        </a:solidFill>
                        <a:effectLst/>
                        <a:latin typeface="Adobe Devanagari" pitchFamily="18" charset="0"/>
                        <a:ea typeface="+mn-ea"/>
                        <a:cs typeface="DecoType Naskh Variants" pitchFamily="2" charset="-78"/>
                      </a:endParaRPr>
                    </a:p>
                  </a:txBody>
                  <a:tcPr marL="61472" marR="61472" marT="0" marB="0" anchor="ctr"/>
                </a:tc>
                <a:extLst>
                  <a:ext uri="{0D108BD9-81ED-4DB2-BD59-A6C34878D82A}">
                    <a16:rowId xmlns:a16="http://schemas.microsoft.com/office/drawing/2014/main" val="10005"/>
                  </a:ext>
                </a:extLst>
              </a:tr>
              <a:tr h="219934">
                <a:tc>
                  <a:txBody>
                    <a:bodyPr/>
                    <a:lstStyle/>
                    <a:p>
                      <a:pPr marL="0" marR="0" algn="r" rtl="1">
                        <a:lnSpc>
                          <a:spcPct val="115000"/>
                        </a:lnSpc>
                        <a:spcBef>
                          <a:spcPts val="0"/>
                        </a:spcBef>
                        <a:spcAft>
                          <a:spcPts val="0"/>
                        </a:spcAft>
                      </a:pPr>
                      <a:r>
                        <a:rPr lang="ar-SA" sz="2000" kern="1200" dirty="0">
                          <a:solidFill>
                            <a:schemeClr val="tx2">
                              <a:lumMod val="75000"/>
                            </a:schemeClr>
                          </a:solidFill>
                          <a:effectLst/>
                          <a:latin typeface="Adobe Devanagari" pitchFamily="18" charset="0"/>
                          <a:ea typeface="+mn-ea"/>
                          <a:cs typeface="DecoType Naskh Variants" pitchFamily="2" charset="-78"/>
                        </a:rPr>
                        <a:t>الرؤية والرسالة وأهداف المؤسسة (ترجمة الرؤية والرسالة </a:t>
                      </a:r>
                      <a:r>
                        <a:rPr lang="ar-SA" sz="2000" kern="1200" dirty="0" smtClean="0">
                          <a:solidFill>
                            <a:schemeClr val="tx2">
                              <a:lumMod val="75000"/>
                            </a:schemeClr>
                          </a:solidFill>
                          <a:effectLst/>
                          <a:latin typeface="Adobe Devanagari" pitchFamily="18" charset="0"/>
                          <a:ea typeface="+mn-ea"/>
                          <a:cs typeface="DecoType Naskh Variants" pitchFamily="2" charset="-78"/>
                        </a:rPr>
                        <a:t>ولأهداف)</a:t>
                      </a:r>
                      <a:endParaRPr lang="en-US" sz="2000" kern="1200" dirty="0">
                        <a:solidFill>
                          <a:schemeClr val="tx2">
                            <a:lumMod val="75000"/>
                          </a:schemeClr>
                        </a:solidFill>
                        <a:effectLst/>
                        <a:latin typeface="Adobe Devanagari" pitchFamily="18" charset="0"/>
                        <a:ea typeface="+mn-ea"/>
                        <a:cs typeface="DecoType Naskh Variants" pitchFamily="2" charset="-78"/>
                      </a:endParaRPr>
                    </a:p>
                  </a:txBody>
                  <a:tcPr marL="61472" marR="61472" marT="0" marB="0"/>
                </a:tc>
                <a:tc>
                  <a:txBody>
                    <a:bodyPr/>
                    <a:lstStyle/>
                    <a:p>
                      <a:pPr marL="0" marR="0" algn="r" rtl="1">
                        <a:lnSpc>
                          <a:spcPct val="115000"/>
                        </a:lnSpc>
                        <a:spcBef>
                          <a:spcPts val="0"/>
                        </a:spcBef>
                        <a:spcAft>
                          <a:spcPts val="0"/>
                        </a:spcAft>
                      </a:pPr>
                      <a:r>
                        <a:rPr lang="ar-SA" sz="2000" kern="1200" dirty="0">
                          <a:solidFill>
                            <a:schemeClr val="tx2">
                              <a:lumMod val="75000"/>
                            </a:schemeClr>
                          </a:solidFill>
                          <a:effectLst/>
                          <a:latin typeface="Adobe Devanagari" pitchFamily="18" charset="0"/>
                          <a:ea typeface="+mn-ea"/>
                          <a:cs typeface="DecoType Naskh Variants" pitchFamily="2" charset="-78"/>
                        </a:rPr>
                        <a:t>6</a:t>
                      </a:r>
                      <a:endParaRPr lang="en-US" sz="2000" kern="1200" dirty="0">
                        <a:solidFill>
                          <a:schemeClr val="tx2">
                            <a:lumMod val="75000"/>
                          </a:schemeClr>
                        </a:solidFill>
                        <a:effectLst/>
                        <a:latin typeface="Adobe Devanagari" pitchFamily="18" charset="0"/>
                        <a:ea typeface="+mn-ea"/>
                        <a:cs typeface="DecoType Naskh Variants" pitchFamily="2" charset="-78"/>
                      </a:endParaRPr>
                    </a:p>
                  </a:txBody>
                  <a:tcPr marL="61472" marR="61472" marT="0" marB="0" anchor="ctr"/>
                </a:tc>
                <a:extLst>
                  <a:ext uri="{0D108BD9-81ED-4DB2-BD59-A6C34878D82A}">
                    <a16:rowId xmlns:a16="http://schemas.microsoft.com/office/drawing/2014/main" val="10006"/>
                  </a:ext>
                </a:extLst>
              </a:tr>
              <a:tr h="219934">
                <a:tc>
                  <a:txBody>
                    <a:bodyPr/>
                    <a:lstStyle/>
                    <a:p>
                      <a:pPr marL="0" marR="0" algn="r" rtl="1">
                        <a:lnSpc>
                          <a:spcPct val="115000"/>
                        </a:lnSpc>
                        <a:spcBef>
                          <a:spcPts val="0"/>
                        </a:spcBef>
                        <a:spcAft>
                          <a:spcPts val="0"/>
                        </a:spcAft>
                      </a:pPr>
                      <a:r>
                        <a:rPr lang="ar-SA" sz="2000" kern="1200" dirty="0">
                          <a:solidFill>
                            <a:schemeClr val="tx2">
                              <a:lumMod val="75000"/>
                            </a:schemeClr>
                          </a:solidFill>
                          <a:effectLst/>
                          <a:latin typeface="Adobe Devanagari" pitchFamily="18" charset="0"/>
                          <a:ea typeface="+mn-ea"/>
                          <a:cs typeface="DecoType Naskh Variants" pitchFamily="2" charset="-78"/>
                        </a:rPr>
                        <a:t>سياسة الجودة (تصميم سياسة </a:t>
                      </a:r>
                      <a:r>
                        <a:rPr lang="ar-SA" sz="2000" kern="1200" dirty="0" smtClean="0">
                          <a:solidFill>
                            <a:schemeClr val="tx2">
                              <a:lumMod val="75000"/>
                            </a:schemeClr>
                          </a:solidFill>
                          <a:effectLst/>
                          <a:latin typeface="Adobe Devanagari" pitchFamily="18" charset="0"/>
                          <a:ea typeface="+mn-ea"/>
                          <a:cs typeface="DecoType Naskh Variants" pitchFamily="2" charset="-78"/>
                        </a:rPr>
                        <a:t>الجودة) </a:t>
                      </a:r>
                      <a:r>
                        <a:rPr lang="ar-SA" sz="2000" kern="1200" dirty="0">
                          <a:solidFill>
                            <a:schemeClr val="tx2">
                              <a:lumMod val="75000"/>
                            </a:schemeClr>
                          </a:solidFill>
                          <a:effectLst/>
                          <a:latin typeface="Adobe Devanagari" pitchFamily="18" charset="0"/>
                          <a:ea typeface="+mn-ea"/>
                          <a:cs typeface="DecoType Naskh Variants" pitchFamily="2" charset="-78"/>
                        </a:rPr>
                        <a:t>(إعلان سياسة </a:t>
                      </a:r>
                      <a:r>
                        <a:rPr lang="ar-SA" sz="2000" kern="1200" dirty="0" smtClean="0">
                          <a:solidFill>
                            <a:schemeClr val="tx2">
                              <a:lumMod val="75000"/>
                            </a:schemeClr>
                          </a:solidFill>
                          <a:effectLst/>
                          <a:latin typeface="Adobe Devanagari" pitchFamily="18" charset="0"/>
                          <a:ea typeface="+mn-ea"/>
                          <a:cs typeface="DecoType Naskh Variants" pitchFamily="2" charset="-78"/>
                        </a:rPr>
                        <a:t>الجودة)(</a:t>
                      </a:r>
                      <a:r>
                        <a:rPr lang="ar-SA" sz="2000" kern="1200" dirty="0">
                          <a:solidFill>
                            <a:schemeClr val="tx2">
                              <a:lumMod val="75000"/>
                            </a:schemeClr>
                          </a:solidFill>
                          <a:effectLst/>
                          <a:latin typeface="Adobe Devanagari" pitchFamily="18" charset="0"/>
                          <a:ea typeface="+mn-ea"/>
                          <a:cs typeface="DecoType Naskh Variants" pitchFamily="2" charset="-78"/>
                        </a:rPr>
                        <a:t>ترجمة سياسة </a:t>
                      </a:r>
                      <a:r>
                        <a:rPr lang="ar-SA" sz="2000" kern="1200" dirty="0" smtClean="0">
                          <a:solidFill>
                            <a:schemeClr val="tx2">
                              <a:lumMod val="75000"/>
                            </a:schemeClr>
                          </a:solidFill>
                          <a:effectLst/>
                          <a:latin typeface="Adobe Devanagari" pitchFamily="18" charset="0"/>
                          <a:ea typeface="+mn-ea"/>
                          <a:cs typeface="DecoType Naskh Variants" pitchFamily="2" charset="-78"/>
                        </a:rPr>
                        <a:t>الجودة)</a:t>
                      </a:r>
                      <a:endParaRPr lang="en-US" sz="2000" kern="1200" dirty="0">
                        <a:solidFill>
                          <a:schemeClr val="tx2">
                            <a:lumMod val="75000"/>
                          </a:schemeClr>
                        </a:solidFill>
                        <a:effectLst/>
                        <a:latin typeface="Adobe Devanagari" pitchFamily="18" charset="0"/>
                        <a:ea typeface="+mn-ea"/>
                        <a:cs typeface="DecoType Naskh Variants" pitchFamily="2" charset="-78"/>
                      </a:endParaRPr>
                    </a:p>
                  </a:txBody>
                  <a:tcPr marL="61472" marR="61472" marT="0" marB="0"/>
                </a:tc>
                <a:tc>
                  <a:txBody>
                    <a:bodyPr/>
                    <a:lstStyle/>
                    <a:p>
                      <a:pPr marL="0" marR="0" algn="r" rtl="1">
                        <a:lnSpc>
                          <a:spcPct val="115000"/>
                        </a:lnSpc>
                        <a:spcBef>
                          <a:spcPts val="0"/>
                        </a:spcBef>
                        <a:spcAft>
                          <a:spcPts val="0"/>
                        </a:spcAft>
                      </a:pPr>
                      <a:r>
                        <a:rPr lang="ar-SA" sz="2000" kern="1200" dirty="0">
                          <a:solidFill>
                            <a:schemeClr val="tx2">
                              <a:lumMod val="75000"/>
                            </a:schemeClr>
                          </a:solidFill>
                          <a:effectLst/>
                          <a:latin typeface="Adobe Devanagari" pitchFamily="18" charset="0"/>
                          <a:ea typeface="+mn-ea"/>
                          <a:cs typeface="DecoType Naskh Variants" pitchFamily="2" charset="-78"/>
                        </a:rPr>
                        <a:t>7</a:t>
                      </a:r>
                      <a:endParaRPr lang="en-US" sz="2000" kern="1200" dirty="0">
                        <a:solidFill>
                          <a:schemeClr val="tx2">
                            <a:lumMod val="75000"/>
                          </a:schemeClr>
                        </a:solidFill>
                        <a:effectLst/>
                        <a:latin typeface="Adobe Devanagari" pitchFamily="18" charset="0"/>
                        <a:ea typeface="+mn-ea"/>
                        <a:cs typeface="DecoType Naskh Variants" pitchFamily="2" charset="-78"/>
                      </a:endParaRPr>
                    </a:p>
                  </a:txBody>
                  <a:tcPr marL="61472" marR="61472" marT="0" marB="0" anchor="ctr"/>
                </a:tc>
                <a:extLst>
                  <a:ext uri="{0D108BD9-81ED-4DB2-BD59-A6C34878D82A}">
                    <a16:rowId xmlns:a16="http://schemas.microsoft.com/office/drawing/2014/main" val="10007"/>
                  </a:ext>
                </a:extLst>
              </a:tr>
              <a:tr h="235644">
                <a:tc>
                  <a:txBody>
                    <a:bodyPr/>
                    <a:lstStyle/>
                    <a:p>
                      <a:pPr marL="0" marR="0" algn="r" rtl="1">
                        <a:lnSpc>
                          <a:spcPct val="115000"/>
                        </a:lnSpc>
                        <a:spcBef>
                          <a:spcPts val="0"/>
                        </a:spcBef>
                        <a:spcAft>
                          <a:spcPts val="0"/>
                        </a:spcAft>
                      </a:pPr>
                      <a:r>
                        <a:rPr lang="ar-SA" sz="2000" kern="1200" dirty="0">
                          <a:solidFill>
                            <a:schemeClr val="tx2">
                              <a:lumMod val="75000"/>
                            </a:schemeClr>
                          </a:solidFill>
                          <a:effectLst/>
                          <a:latin typeface="Adobe Devanagari" pitchFamily="18" charset="0"/>
                          <a:ea typeface="+mn-ea"/>
                          <a:cs typeface="DecoType Naskh Variants" pitchFamily="2" charset="-78"/>
                        </a:rPr>
                        <a:t>الهياكل التنظيمية (حسب الإدارات و الوحدات – حسب المناصب الإدارية – حسب الأرقام المرجعية)</a:t>
                      </a:r>
                      <a:endParaRPr lang="en-US" sz="2000" kern="1200" dirty="0">
                        <a:solidFill>
                          <a:schemeClr val="tx2">
                            <a:lumMod val="75000"/>
                          </a:schemeClr>
                        </a:solidFill>
                        <a:effectLst/>
                        <a:latin typeface="Adobe Devanagari" pitchFamily="18" charset="0"/>
                        <a:ea typeface="+mn-ea"/>
                        <a:cs typeface="DecoType Naskh Variants" pitchFamily="2" charset="-78"/>
                      </a:endParaRPr>
                    </a:p>
                  </a:txBody>
                  <a:tcPr marL="61472" marR="61472" marT="0" marB="0"/>
                </a:tc>
                <a:tc>
                  <a:txBody>
                    <a:bodyPr/>
                    <a:lstStyle/>
                    <a:p>
                      <a:pPr marL="0" marR="0" algn="r" rtl="1">
                        <a:lnSpc>
                          <a:spcPct val="115000"/>
                        </a:lnSpc>
                        <a:spcBef>
                          <a:spcPts val="0"/>
                        </a:spcBef>
                        <a:spcAft>
                          <a:spcPts val="0"/>
                        </a:spcAft>
                      </a:pPr>
                      <a:r>
                        <a:rPr lang="ar-SA" sz="2000" kern="1200" dirty="0">
                          <a:solidFill>
                            <a:schemeClr val="tx2">
                              <a:lumMod val="75000"/>
                            </a:schemeClr>
                          </a:solidFill>
                          <a:effectLst/>
                          <a:latin typeface="Adobe Devanagari" pitchFamily="18" charset="0"/>
                          <a:ea typeface="+mn-ea"/>
                          <a:cs typeface="DecoType Naskh Variants" pitchFamily="2" charset="-78"/>
                        </a:rPr>
                        <a:t>8</a:t>
                      </a:r>
                      <a:endParaRPr lang="en-US" sz="2000" kern="1200" dirty="0">
                        <a:solidFill>
                          <a:schemeClr val="tx2">
                            <a:lumMod val="75000"/>
                          </a:schemeClr>
                        </a:solidFill>
                        <a:effectLst/>
                        <a:latin typeface="Adobe Devanagari" pitchFamily="18" charset="0"/>
                        <a:ea typeface="+mn-ea"/>
                        <a:cs typeface="DecoType Naskh Variants" pitchFamily="2" charset="-78"/>
                      </a:endParaRPr>
                    </a:p>
                  </a:txBody>
                  <a:tcPr marL="61472" marR="61472" marT="0" marB="0" anchor="ctr"/>
                </a:tc>
                <a:extLst>
                  <a:ext uri="{0D108BD9-81ED-4DB2-BD59-A6C34878D82A}">
                    <a16:rowId xmlns:a16="http://schemas.microsoft.com/office/drawing/2014/main" val="10008"/>
                  </a:ext>
                </a:extLst>
              </a:tr>
              <a:tr h="219934">
                <a:tc>
                  <a:txBody>
                    <a:bodyPr/>
                    <a:lstStyle/>
                    <a:p>
                      <a:pPr marL="0" marR="0" algn="r" rtl="1">
                        <a:lnSpc>
                          <a:spcPct val="115000"/>
                        </a:lnSpc>
                        <a:spcBef>
                          <a:spcPts val="0"/>
                        </a:spcBef>
                        <a:spcAft>
                          <a:spcPts val="0"/>
                        </a:spcAft>
                      </a:pPr>
                      <a:r>
                        <a:rPr lang="ar-SA" sz="2000" kern="1200" dirty="0">
                          <a:solidFill>
                            <a:schemeClr val="tx2">
                              <a:lumMod val="75000"/>
                            </a:schemeClr>
                          </a:solidFill>
                          <a:effectLst/>
                          <a:latin typeface="Adobe Devanagari" pitchFamily="18" charset="0"/>
                          <a:ea typeface="+mn-ea"/>
                          <a:cs typeface="DecoType Naskh Variants" pitchFamily="2" charset="-78"/>
                        </a:rPr>
                        <a:t>وصف وأهداف ومهام جميع الوحدات(حسب الهيكل التنظيمي حسب الإدارات والوحدات)</a:t>
                      </a:r>
                      <a:endParaRPr lang="en-US" sz="2000" kern="1200" dirty="0">
                        <a:solidFill>
                          <a:schemeClr val="tx2">
                            <a:lumMod val="75000"/>
                          </a:schemeClr>
                        </a:solidFill>
                        <a:effectLst/>
                        <a:latin typeface="Adobe Devanagari" pitchFamily="18" charset="0"/>
                        <a:ea typeface="+mn-ea"/>
                        <a:cs typeface="DecoType Naskh Variants" pitchFamily="2" charset="-78"/>
                      </a:endParaRPr>
                    </a:p>
                  </a:txBody>
                  <a:tcPr marL="61472" marR="61472" marT="0" marB="0"/>
                </a:tc>
                <a:tc>
                  <a:txBody>
                    <a:bodyPr/>
                    <a:lstStyle/>
                    <a:p>
                      <a:pPr marL="0" marR="0" algn="r" rtl="1">
                        <a:lnSpc>
                          <a:spcPct val="115000"/>
                        </a:lnSpc>
                        <a:spcBef>
                          <a:spcPts val="0"/>
                        </a:spcBef>
                        <a:spcAft>
                          <a:spcPts val="0"/>
                        </a:spcAft>
                      </a:pPr>
                      <a:r>
                        <a:rPr lang="ar-SA" sz="2000" kern="1200" dirty="0">
                          <a:solidFill>
                            <a:schemeClr val="tx2">
                              <a:lumMod val="75000"/>
                            </a:schemeClr>
                          </a:solidFill>
                          <a:effectLst/>
                          <a:latin typeface="Adobe Devanagari" pitchFamily="18" charset="0"/>
                          <a:ea typeface="+mn-ea"/>
                          <a:cs typeface="DecoType Naskh Variants" pitchFamily="2" charset="-78"/>
                        </a:rPr>
                        <a:t>9</a:t>
                      </a:r>
                      <a:endParaRPr lang="en-US" sz="2000" kern="1200" dirty="0">
                        <a:solidFill>
                          <a:schemeClr val="tx2">
                            <a:lumMod val="75000"/>
                          </a:schemeClr>
                        </a:solidFill>
                        <a:effectLst/>
                        <a:latin typeface="Adobe Devanagari" pitchFamily="18" charset="0"/>
                        <a:ea typeface="+mn-ea"/>
                        <a:cs typeface="DecoType Naskh Variants" pitchFamily="2" charset="-78"/>
                      </a:endParaRPr>
                    </a:p>
                  </a:txBody>
                  <a:tcPr marL="61472" marR="61472" marT="0" marB="0" anchor="ctr"/>
                </a:tc>
                <a:extLst>
                  <a:ext uri="{0D108BD9-81ED-4DB2-BD59-A6C34878D82A}">
                    <a16:rowId xmlns:a16="http://schemas.microsoft.com/office/drawing/2014/main" val="10009"/>
                  </a:ext>
                </a:extLst>
              </a:tr>
              <a:tr h="219934">
                <a:tc>
                  <a:txBody>
                    <a:bodyPr/>
                    <a:lstStyle/>
                    <a:p>
                      <a:pPr marL="0" marR="0" algn="r" rtl="1">
                        <a:lnSpc>
                          <a:spcPct val="115000"/>
                        </a:lnSpc>
                        <a:spcBef>
                          <a:spcPts val="0"/>
                        </a:spcBef>
                        <a:spcAft>
                          <a:spcPts val="0"/>
                        </a:spcAft>
                      </a:pPr>
                      <a:r>
                        <a:rPr lang="ar-SA" sz="2000" kern="1200" dirty="0">
                          <a:solidFill>
                            <a:schemeClr val="tx2">
                              <a:lumMod val="75000"/>
                            </a:schemeClr>
                          </a:solidFill>
                          <a:effectLst/>
                          <a:latin typeface="Adobe Devanagari" pitchFamily="18" charset="0"/>
                          <a:ea typeface="+mn-ea"/>
                          <a:cs typeface="DecoType Naskh Variants" pitchFamily="2" charset="-78"/>
                        </a:rPr>
                        <a:t>المسؤوليات والصلاحيات لكل منصب (حسب الهيكل التنظيمي حسب المناصب الإدارية )</a:t>
                      </a:r>
                      <a:endParaRPr lang="en-US" sz="2000" kern="1200" dirty="0">
                        <a:solidFill>
                          <a:schemeClr val="tx2">
                            <a:lumMod val="75000"/>
                          </a:schemeClr>
                        </a:solidFill>
                        <a:effectLst/>
                        <a:latin typeface="Adobe Devanagari" pitchFamily="18" charset="0"/>
                        <a:ea typeface="+mn-ea"/>
                        <a:cs typeface="DecoType Naskh Variants" pitchFamily="2" charset="-78"/>
                      </a:endParaRPr>
                    </a:p>
                  </a:txBody>
                  <a:tcPr marL="61472" marR="61472" marT="0" marB="0"/>
                </a:tc>
                <a:tc>
                  <a:txBody>
                    <a:bodyPr/>
                    <a:lstStyle/>
                    <a:p>
                      <a:pPr marL="0" marR="0" algn="r" rtl="1">
                        <a:lnSpc>
                          <a:spcPct val="115000"/>
                        </a:lnSpc>
                        <a:spcBef>
                          <a:spcPts val="0"/>
                        </a:spcBef>
                        <a:spcAft>
                          <a:spcPts val="0"/>
                        </a:spcAft>
                      </a:pPr>
                      <a:r>
                        <a:rPr lang="ar-SA" sz="2000" kern="1200" dirty="0">
                          <a:solidFill>
                            <a:schemeClr val="tx2">
                              <a:lumMod val="75000"/>
                            </a:schemeClr>
                          </a:solidFill>
                          <a:effectLst/>
                          <a:latin typeface="Adobe Devanagari" pitchFamily="18" charset="0"/>
                          <a:ea typeface="+mn-ea"/>
                          <a:cs typeface="DecoType Naskh Variants" pitchFamily="2" charset="-78"/>
                        </a:rPr>
                        <a:t>10</a:t>
                      </a:r>
                      <a:endParaRPr lang="en-US" sz="2000" kern="1200" dirty="0">
                        <a:solidFill>
                          <a:schemeClr val="tx2">
                            <a:lumMod val="75000"/>
                          </a:schemeClr>
                        </a:solidFill>
                        <a:effectLst/>
                        <a:latin typeface="Adobe Devanagari" pitchFamily="18" charset="0"/>
                        <a:ea typeface="+mn-ea"/>
                        <a:cs typeface="DecoType Naskh Variants" pitchFamily="2" charset="-78"/>
                      </a:endParaRPr>
                    </a:p>
                  </a:txBody>
                  <a:tcPr marL="61472" marR="61472" marT="0" marB="0" anchor="ctr"/>
                </a:tc>
                <a:extLst>
                  <a:ext uri="{0D108BD9-81ED-4DB2-BD59-A6C34878D82A}">
                    <a16:rowId xmlns:a16="http://schemas.microsoft.com/office/drawing/2014/main" val="10010"/>
                  </a:ext>
                </a:extLst>
              </a:tr>
              <a:tr h="219934">
                <a:tc>
                  <a:txBody>
                    <a:bodyPr/>
                    <a:lstStyle/>
                    <a:p>
                      <a:pPr marL="0" marR="0" algn="r" rtl="1">
                        <a:lnSpc>
                          <a:spcPct val="115000"/>
                        </a:lnSpc>
                        <a:spcBef>
                          <a:spcPts val="0"/>
                        </a:spcBef>
                        <a:spcAft>
                          <a:spcPts val="0"/>
                        </a:spcAft>
                      </a:pPr>
                      <a:r>
                        <a:rPr lang="ar-SA" sz="2000" kern="1200" dirty="0">
                          <a:solidFill>
                            <a:schemeClr val="tx2">
                              <a:lumMod val="75000"/>
                            </a:schemeClr>
                          </a:solidFill>
                          <a:effectLst/>
                          <a:latin typeface="Adobe Devanagari" pitchFamily="18" charset="0"/>
                          <a:ea typeface="+mn-ea"/>
                          <a:cs typeface="DecoType Naskh Variants" pitchFamily="2" charset="-78"/>
                        </a:rPr>
                        <a:t>قرارات تعيين المناصب الإدارية</a:t>
                      </a:r>
                      <a:endParaRPr lang="en-US" sz="2000" kern="1200" dirty="0">
                        <a:solidFill>
                          <a:schemeClr val="tx2">
                            <a:lumMod val="75000"/>
                          </a:schemeClr>
                        </a:solidFill>
                        <a:effectLst/>
                        <a:latin typeface="Adobe Devanagari" pitchFamily="18" charset="0"/>
                        <a:ea typeface="+mn-ea"/>
                        <a:cs typeface="DecoType Naskh Variants" pitchFamily="2" charset="-78"/>
                      </a:endParaRPr>
                    </a:p>
                  </a:txBody>
                  <a:tcPr marL="61472" marR="61472" marT="0" marB="0"/>
                </a:tc>
                <a:tc>
                  <a:txBody>
                    <a:bodyPr/>
                    <a:lstStyle/>
                    <a:p>
                      <a:pPr marL="0" marR="0" algn="r" rtl="1">
                        <a:lnSpc>
                          <a:spcPct val="115000"/>
                        </a:lnSpc>
                        <a:spcBef>
                          <a:spcPts val="0"/>
                        </a:spcBef>
                        <a:spcAft>
                          <a:spcPts val="0"/>
                        </a:spcAft>
                      </a:pPr>
                      <a:r>
                        <a:rPr lang="ar-SA" sz="2000" kern="1200" dirty="0">
                          <a:solidFill>
                            <a:schemeClr val="tx2">
                              <a:lumMod val="75000"/>
                            </a:schemeClr>
                          </a:solidFill>
                          <a:effectLst/>
                          <a:latin typeface="Adobe Devanagari" pitchFamily="18" charset="0"/>
                          <a:ea typeface="+mn-ea"/>
                          <a:cs typeface="DecoType Naskh Variants" pitchFamily="2" charset="-78"/>
                        </a:rPr>
                        <a:t>11</a:t>
                      </a:r>
                      <a:endParaRPr lang="en-US" sz="2000" kern="1200" dirty="0">
                        <a:solidFill>
                          <a:schemeClr val="tx2">
                            <a:lumMod val="75000"/>
                          </a:schemeClr>
                        </a:solidFill>
                        <a:effectLst/>
                        <a:latin typeface="Adobe Devanagari" pitchFamily="18" charset="0"/>
                        <a:ea typeface="+mn-ea"/>
                        <a:cs typeface="DecoType Naskh Variants" pitchFamily="2" charset="-78"/>
                      </a:endParaRPr>
                    </a:p>
                  </a:txBody>
                  <a:tcPr marL="61472" marR="61472" marT="0" marB="0" anchor="ctr"/>
                </a:tc>
                <a:extLst>
                  <a:ext uri="{0D108BD9-81ED-4DB2-BD59-A6C34878D82A}">
                    <a16:rowId xmlns:a16="http://schemas.microsoft.com/office/drawing/2014/main" val="10011"/>
                  </a:ext>
                </a:extLst>
              </a:tr>
            </a:tbl>
          </a:graphicData>
        </a:graphic>
      </p:graphicFrame>
      <p:sp>
        <p:nvSpPr>
          <p:cNvPr id="14" name="مربع نص 13"/>
          <p:cNvSpPr txBox="1"/>
          <p:nvPr/>
        </p:nvSpPr>
        <p:spPr>
          <a:xfrm>
            <a:off x="0" y="0"/>
            <a:ext cx="3451586" cy="584775"/>
          </a:xfrm>
          <a:prstGeom prst="rect">
            <a:avLst/>
          </a:prstGeom>
          <a:noFill/>
        </p:spPr>
        <p:txBody>
          <a:bodyPr wrap="none" rtlCol="1">
            <a:spAutoFit/>
          </a:bodyPr>
          <a:lstStyle/>
          <a:p>
            <a:r>
              <a:rPr lang="ar-SA" sz="3200" dirty="0" smtClean="0">
                <a:solidFill>
                  <a:srgbClr val="4C216D"/>
                </a:solidFill>
                <a:cs typeface="DecoType Naskh Variants" pitchFamily="2" charset="-78"/>
              </a:rPr>
              <a:t>الدكتور هشام عادل </a:t>
            </a:r>
            <a:r>
              <a:rPr lang="ar-SA" sz="3200" dirty="0" err="1" smtClean="0">
                <a:solidFill>
                  <a:srgbClr val="4C216D"/>
                </a:solidFill>
                <a:cs typeface="DecoType Naskh Variants" pitchFamily="2" charset="-78"/>
              </a:rPr>
              <a:t>عبهري</a:t>
            </a:r>
            <a:endParaRPr lang="ar-SA" sz="3200" dirty="0" smtClean="0">
              <a:solidFill>
                <a:srgbClr val="4C216D"/>
              </a:solidFill>
              <a:cs typeface="DecoType Naskh Variants" pitchFamily="2" charset="-78"/>
            </a:endParaRPr>
          </a:p>
        </p:txBody>
      </p:sp>
      <p:pic>
        <p:nvPicPr>
          <p:cNvPr id="10" name="Picture 10" descr="http://japanologie.arts.kuleuven.be/lab/sites/japanologie.arts.kuleuven.be.ijcm13/files/uploads/inline_images/glossy_3d_blue_arrow_left.png">
            <a:hlinkClick r:id="rId3" action="ppaction://hlinksldjump"/>
          </p:cNvPr>
          <p:cNvPicPr>
            <a:picLocks noChangeAspect="1" noChangeArrowheads="1"/>
          </p:cNvPicPr>
          <p:nvPr/>
        </p:nvPicPr>
        <p:blipFill>
          <a:blip r:embed="rId4"/>
          <a:srcRect/>
          <a:stretch>
            <a:fillRect/>
          </a:stretch>
        </p:blipFill>
        <p:spPr bwMode="auto">
          <a:xfrm>
            <a:off x="0" y="5715000"/>
            <a:ext cx="1143000" cy="1143000"/>
          </a:xfrm>
          <a:prstGeom prst="rect">
            <a:avLst/>
          </a:prstGeom>
          <a:noFill/>
        </p:spPr>
      </p:pic>
    </p:spTree>
    <p:extLst>
      <p:ext uri="{BB962C8B-B14F-4D97-AF65-F5344CB8AC3E}">
        <p14:creationId xmlns:p14="http://schemas.microsoft.com/office/powerpoint/2010/main" val="40285109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4" name="مربع نص 3"/>
          <p:cNvSpPr txBox="1"/>
          <p:nvPr/>
        </p:nvSpPr>
        <p:spPr>
          <a:xfrm>
            <a:off x="0" y="2590800"/>
            <a:ext cx="9144000" cy="1323439"/>
          </a:xfrm>
          <a:prstGeom prst="rect">
            <a:avLst/>
          </a:prstGeom>
          <a:noFill/>
        </p:spPr>
        <p:txBody>
          <a:bodyPr wrap="square" rtlCol="1">
            <a:spAutoFit/>
          </a:bodyPr>
          <a:lstStyle/>
          <a:p>
            <a:pPr algn="ctr"/>
            <a:r>
              <a:rPr lang="ar-SA" sz="8000" dirty="0" smtClean="0">
                <a:solidFill>
                  <a:srgbClr val="17375E"/>
                </a:solidFill>
                <a:cs typeface="DecoType Naskh Variants" pitchFamily="2" charset="-78"/>
              </a:rPr>
              <a:t>مفاهيم أساسية في الجودة</a:t>
            </a:r>
          </a:p>
        </p:txBody>
      </p:sp>
      <p:pic>
        <p:nvPicPr>
          <p:cNvPr id="5"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4953000"/>
            <a:ext cx="1905000" cy="1905000"/>
          </a:xfrm>
          <a:prstGeom prst="rect">
            <a:avLst/>
          </a:prstGeom>
          <a:noFill/>
        </p:spPr>
      </p:pic>
    </p:spTree>
  </p:cSld>
  <p:clrMapOvr>
    <a:masterClrMapping/>
  </p:clrMapOvr>
  <p:transition advClick="0"/>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مستطيل 10"/>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endParaRPr lang="en-US" b="1" dirty="0" smtClean="0"/>
          </a:p>
        </p:txBody>
      </p:sp>
      <p:grpSp>
        <p:nvGrpSpPr>
          <p:cNvPr id="2" name="Group 3"/>
          <p:cNvGrpSpPr>
            <a:grpSpLocks/>
          </p:cNvGrpSpPr>
          <p:nvPr/>
        </p:nvGrpSpPr>
        <p:grpSpPr bwMode="auto">
          <a:xfrm>
            <a:off x="5651500" y="0"/>
            <a:ext cx="3268663" cy="1539875"/>
            <a:chOff x="3560" y="0"/>
            <a:chExt cx="2059" cy="970"/>
          </a:xfrm>
        </p:grpSpPr>
        <p:pic>
          <p:nvPicPr>
            <p:cNvPr id="9223" name="Picture 4" descr="globe0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4830" y="210"/>
              <a:ext cx="789" cy="592"/>
            </a:xfrm>
            <a:prstGeom prst="rect">
              <a:avLst/>
            </a:prstGeom>
            <a:noFill/>
            <a:ln w="9525">
              <a:noFill/>
              <a:miter lim="800000"/>
              <a:headEnd/>
              <a:tailEnd/>
            </a:ln>
          </p:spPr>
        </p:pic>
        <p:sp>
          <p:nvSpPr>
            <p:cNvPr id="9224" name="Text Box 5"/>
            <p:cNvSpPr txBox="1">
              <a:spLocks noChangeArrowheads="1"/>
            </p:cNvSpPr>
            <p:nvPr/>
          </p:nvSpPr>
          <p:spPr bwMode="auto">
            <a:xfrm>
              <a:off x="3560" y="0"/>
              <a:ext cx="412" cy="970"/>
            </a:xfrm>
            <a:prstGeom prst="rect">
              <a:avLst/>
            </a:prstGeom>
            <a:noFill/>
            <a:ln w="9525">
              <a:noFill/>
              <a:miter lim="800000"/>
              <a:headEnd/>
              <a:tailEnd/>
            </a:ln>
          </p:spPr>
          <p:txBody>
            <a:bodyPr wrap="none">
              <a:spAutoFit/>
            </a:bodyPr>
            <a:lstStyle/>
            <a:p>
              <a:r>
                <a:rPr lang="en-US" sz="9500">
                  <a:solidFill>
                    <a:srgbClr val="0066FF"/>
                  </a:solidFill>
                  <a:latin typeface="Arial Black" pitchFamily="34" charset="0"/>
                </a:rPr>
                <a:t>I</a:t>
              </a:r>
            </a:p>
          </p:txBody>
        </p:sp>
        <p:sp>
          <p:nvSpPr>
            <p:cNvPr id="9225" name="Text Box 6"/>
            <p:cNvSpPr txBox="1">
              <a:spLocks noChangeArrowheads="1"/>
            </p:cNvSpPr>
            <p:nvPr/>
          </p:nvSpPr>
          <p:spPr bwMode="auto">
            <a:xfrm>
              <a:off x="4104" y="0"/>
              <a:ext cx="665" cy="970"/>
            </a:xfrm>
            <a:prstGeom prst="rect">
              <a:avLst/>
            </a:prstGeom>
            <a:noFill/>
            <a:ln w="9525">
              <a:noFill/>
              <a:miter lim="800000"/>
              <a:headEnd/>
              <a:tailEnd/>
            </a:ln>
          </p:spPr>
          <p:txBody>
            <a:bodyPr wrap="none">
              <a:spAutoFit/>
            </a:bodyPr>
            <a:lstStyle/>
            <a:p>
              <a:r>
                <a:rPr lang="en-US" sz="9500">
                  <a:solidFill>
                    <a:srgbClr val="0000FF"/>
                  </a:solidFill>
                  <a:latin typeface="Arial Black" pitchFamily="34" charset="0"/>
                </a:rPr>
                <a:t>S</a:t>
              </a:r>
            </a:p>
          </p:txBody>
        </p:sp>
      </p:grpSp>
      <p:sp>
        <p:nvSpPr>
          <p:cNvPr id="9221" name="Text Box 10"/>
          <p:cNvSpPr txBox="1">
            <a:spLocks noChangeArrowheads="1"/>
          </p:cNvSpPr>
          <p:nvPr/>
        </p:nvSpPr>
        <p:spPr bwMode="auto">
          <a:xfrm>
            <a:off x="-53281" y="285728"/>
            <a:ext cx="5721438" cy="830997"/>
          </a:xfrm>
          <a:prstGeom prst="rect">
            <a:avLst/>
          </a:prstGeom>
          <a:noFill/>
          <a:ln w="9525">
            <a:noFill/>
            <a:miter lim="800000"/>
            <a:headEnd/>
            <a:tailEnd/>
          </a:ln>
        </p:spPr>
        <p:txBody>
          <a:bodyPr wrap="none">
            <a:spAutoFit/>
          </a:bodyPr>
          <a:lstStyle/>
          <a:p>
            <a:r>
              <a:rPr lang="ar-SA" sz="4800" dirty="0" smtClean="0">
                <a:solidFill>
                  <a:schemeClr val="tx2">
                    <a:lumMod val="75000"/>
                  </a:schemeClr>
                </a:solidFill>
                <a:cs typeface="DecoType Naskh Variants" pitchFamily="2" charset="-78"/>
              </a:rPr>
              <a:t>تابع خطوات إعداد نظام إدارة الجودة</a:t>
            </a:r>
            <a:endParaRPr lang="en-US" sz="4800" dirty="0" smtClean="0">
              <a:solidFill>
                <a:schemeClr val="tx2">
                  <a:lumMod val="75000"/>
                </a:schemeClr>
              </a:solidFill>
              <a:cs typeface="DecoType Naskh Variants" pitchFamily="2" charset="-78"/>
            </a:endParaRPr>
          </a:p>
        </p:txBody>
      </p:sp>
      <p:graphicFrame>
        <p:nvGraphicFramePr>
          <p:cNvPr id="13" name="جدول 12"/>
          <p:cNvGraphicFramePr>
            <a:graphicFrameLocks noGrp="1"/>
          </p:cNvGraphicFramePr>
          <p:nvPr/>
        </p:nvGraphicFramePr>
        <p:xfrm>
          <a:off x="285720" y="1571612"/>
          <a:ext cx="8667768" cy="4658098"/>
        </p:xfrm>
        <a:graphic>
          <a:graphicData uri="http://schemas.openxmlformats.org/drawingml/2006/table">
            <a:tbl>
              <a:tblPr>
                <a:tableStyleId>{3C2FFA5D-87B4-456A-9821-1D502468CF0F}</a:tableStyleId>
              </a:tblPr>
              <a:tblGrid>
                <a:gridCol w="8010657">
                  <a:extLst>
                    <a:ext uri="{9D8B030D-6E8A-4147-A177-3AD203B41FA5}">
                      <a16:colId xmlns:a16="http://schemas.microsoft.com/office/drawing/2014/main" val="20000"/>
                    </a:ext>
                  </a:extLst>
                </a:gridCol>
                <a:gridCol w="657111">
                  <a:extLst>
                    <a:ext uri="{9D8B030D-6E8A-4147-A177-3AD203B41FA5}">
                      <a16:colId xmlns:a16="http://schemas.microsoft.com/office/drawing/2014/main" val="20001"/>
                    </a:ext>
                  </a:extLst>
                </a:gridCol>
              </a:tblGrid>
              <a:tr h="451858">
                <a:tc>
                  <a:txBody>
                    <a:bodyPr/>
                    <a:lstStyle/>
                    <a:p>
                      <a:pPr marL="0" marR="0" indent="0" algn="ctr" defTabSz="914400" rtl="1" eaLnBrk="1" fontAlgn="auto" latinLnBrk="0" hangingPunct="1">
                        <a:lnSpc>
                          <a:spcPct val="115000"/>
                        </a:lnSpc>
                        <a:spcBef>
                          <a:spcPts val="0"/>
                        </a:spcBef>
                        <a:spcAft>
                          <a:spcPts val="0"/>
                        </a:spcAft>
                        <a:buClrTx/>
                        <a:buSzTx/>
                        <a:buFontTx/>
                        <a:buNone/>
                        <a:tabLst/>
                        <a:defRPr/>
                      </a:pPr>
                      <a:r>
                        <a:rPr lang="ar-SA" sz="2000" kern="1200" dirty="0" smtClean="0">
                          <a:solidFill>
                            <a:schemeClr val="tx2">
                              <a:lumMod val="75000"/>
                            </a:schemeClr>
                          </a:solidFill>
                          <a:effectLst/>
                          <a:latin typeface="Adobe Devanagari" pitchFamily="18" charset="0"/>
                          <a:ea typeface="+mn-ea"/>
                          <a:cs typeface="DecoType Naskh Variants" pitchFamily="2" charset="-78"/>
                        </a:rPr>
                        <a:t>الوثائق</a:t>
                      </a:r>
                      <a:endParaRPr lang="en-US" sz="2000" kern="1200" dirty="0" smtClean="0">
                        <a:solidFill>
                          <a:schemeClr val="tx2">
                            <a:lumMod val="75000"/>
                          </a:schemeClr>
                        </a:solidFill>
                        <a:effectLst/>
                        <a:latin typeface="Adobe Devanagari" pitchFamily="18" charset="0"/>
                        <a:ea typeface="+mn-ea"/>
                        <a:cs typeface="DecoType Naskh Variants" pitchFamily="2" charset="-78"/>
                      </a:endParaRPr>
                    </a:p>
                  </a:txBody>
                  <a:tcPr marL="61472" marR="61472" marT="0" marB="0"/>
                </a:tc>
                <a:tc>
                  <a:txBody>
                    <a:bodyPr/>
                    <a:lstStyle/>
                    <a:p>
                      <a:pPr marL="0" marR="0" indent="0" algn="ctr" defTabSz="914400" rtl="1" eaLnBrk="1" fontAlgn="auto" latinLnBrk="0" hangingPunct="1">
                        <a:lnSpc>
                          <a:spcPct val="115000"/>
                        </a:lnSpc>
                        <a:spcBef>
                          <a:spcPts val="0"/>
                        </a:spcBef>
                        <a:spcAft>
                          <a:spcPts val="0"/>
                        </a:spcAft>
                        <a:buClrTx/>
                        <a:buSzTx/>
                        <a:buFontTx/>
                        <a:buNone/>
                        <a:tabLst/>
                        <a:defRPr/>
                      </a:pPr>
                      <a:r>
                        <a:rPr lang="ar-SA" sz="2000" kern="1200" dirty="0" smtClean="0">
                          <a:solidFill>
                            <a:schemeClr val="tx2">
                              <a:lumMod val="75000"/>
                            </a:schemeClr>
                          </a:solidFill>
                          <a:effectLst/>
                          <a:latin typeface="Adobe Devanagari" pitchFamily="18" charset="0"/>
                          <a:ea typeface="+mn-ea"/>
                          <a:cs typeface="DecoType Naskh Variants" pitchFamily="2" charset="-78"/>
                        </a:rPr>
                        <a:t>م</a:t>
                      </a:r>
                      <a:endParaRPr lang="en-US" sz="2000" kern="1200" dirty="0" smtClean="0">
                        <a:solidFill>
                          <a:schemeClr val="tx2">
                            <a:lumMod val="75000"/>
                          </a:schemeClr>
                        </a:solidFill>
                        <a:effectLst/>
                        <a:latin typeface="Adobe Devanagari" pitchFamily="18" charset="0"/>
                        <a:ea typeface="+mn-ea"/>
                        <a:cs typeface="DecoType Naskh Variants" pitchFamily="2" charset="-78"/>
                      </a:endParaRPr>
                    </a:p>
                  </a:txBody>
                  <a:tcPr marL="61472" marR="61472" marT="0" marB="0" anchor="ctr"/>
                </a:tc>
                <a:extLst>
                  <a:ext uri="{0D108BD9-81ED-4DB2-BD59-A6C34878D82A}">
                    <a16:rowId xmlns:a16="http://schemas.microsoft.com/office/drawing/2014/main" val="10000"/>
                  </a:ext>
                </a:extLst>
              </a:tr>
              <a:tr h="1319605">
                <a:tc>
                  <a:txBody>
                    <a:bodyPr/>
                    <a:lstStyle/>
                    <a:p>
                      <a:pPr marL="0" marR="0" algn="r" rtl="1">
                        <a:lnSpc>
                          <a:spcPct val="115000"/>
                        </a:lnSpc>
                        <a:spcBef>
                          <a:spcPts val="0"/>
                        </a:spcBef>
                        <a:spcAft>
                          <a:spcPts val="0"/>
                        </a:spcAft>
                      </a:pPr>
                      <a:r>
                        <a:rPr lang="ar-SA" sz="2000" kern="1200" dirty="0">
                          <a:solidFill>
                            <a:schemeClr val="tx2">
                              <a:lumMod val="75000"/>
                            </a:schemeClr>
                          </a:solidFill>
                          <a:effectLst/>
                          <a:latin typeface="Adobe Devanagari" pitchFamily="18" charset="0"/>
                          <a:ea typeface="+mn-ea"/>
                          <a:cs typeface="DecoType Naskh Variants" pitchFamily="2" charset="-78"/>
                        </a:rPr>
                        <a:t>دليل الإجراءات</a:t>
                      </a:r>
                      <a:endParaRPr lang="en-US" sz="2000" kern="1200" dirty="0">
                        <a:solidFill>
                          <a:schemeClr val="tx2">
                            <a:lumMod val="75000"/>
                          </a:schemeClr>
                        </a:solidFill>
                        <a:effectLst/>
                        <a:latin typeface="Adobe Devanagari" pitchFamily="18" charset="0"/>
                        <a:ea typeface="+mn-ea"/>
                        <a:cs typeface="DecoType Naskh Variants" pitchFamily="2" charset="-78"/>
                      </a:endParaRPr>
                    </a:p>
                    <a:p>
                      <a:pPr marL="0" marR="0" algn="r" rtl="1">
                        <a:lnSpc>
                          <a:spcPct val="115000"/>
                        </a:lnSpc>
                        <a:spcBef>
                          <a:spcPts val="0"/>
                        </a:spcBef>
                        <a:spcAft>
                          <a:spcPts val="0"/>
                        </a:spcAft>
                      </a:pPr>
                      <a:r>
                        <a:rPr lang="ar-SA" sz="2000" kern="1200" dirty="0">
                          <a:solidFill>
                            <a:schemeClr val="tx2">
                              <a:lumMod val="75000"/>
                            </a:schemeClr>
                          </a:solidFill>
                          <a:effectLst/>
                          <a:latin typeface="Adobe Devanagari" pitchFamily="18" charset="0"/>
                          <a:ea typeface="+mn-ea"/>
                          <a:cs typeface="DecoType Naskh Variants" pitchFamily="2" charset="-78"/>
                        </a:rPr>
                        <a:t>إجراءات كل منصب</a:t>
                      </a:r>
                      <a:endParaRPr lang="en-US" sz="2000" kern="1200" dirty="0">
                        <a:solidFill>
                          <a:schemeClr val="tx2">
                            <a:lumMod val="75000"/>
                          </a:schemeClr>
                        </a:solidFill>
                        <a:effectLst/>
                        <a:latin typeface="Adobe Devanagari" pitchFamily="18" charset="0"/>
                        <a:ea typeface="+mn-ea"/>
                        <a:cs typeface="DecoType Naskh Variants" pitchFamily="2" charset="-78"/>
                      </a:endParaRPr>
                    </a:p>
                    <a:p>
                      <a:pPr marL="0" marR="0" algn="r" rtl="1">
                        <a:lnSpc>
                          <a:spcPct val="115000"/>
                        </a:lnSpc>
                        <a:spcBef>
                          <a:spcPts val="0"/>
                        </a:spcBef>
                        <a:spcAft>
                          <a:spcPts val="0"/>
                        </a:spcAft>
                      </a:pPr>
                      <a:r>
                        <a:rPr lang="ar-SA" sz="2000" kern="1200" dirty="0">
                          <a:solidFill>
                            <a:schemeClr val="tx2">
                              <a:lumMod val="75000"/>
                            </a:schemeClr>
                          </a:solidFill>
                          <a:effectLst/>
                          <a:latin typeface="Adobe Devanagari" pitchFamily="18" charset="0"/>
                          <a:ea typeface="+mn-ea"/>
                          <a:cs typeface="DecoType Naskh Variants" pitchFamily="2" charset="-78"/>
                        </a:rPr>
                        <a:t>خطوات تنفيذ كل إجراء </a:t>
                      </a:r>
                      <a:endParaRPr lang="en-US" sz="2000" kern="1200" dirty="0">
                        <a:solidFill>
                          <a:schemeClr val="tx2">
                            <a:lumMod val="75000"/>
                          </a:schemeClr>
                        </a:solidFill>
                        <a:effectLst/>
                        <a:latin typeface="Adobe Devanagari" pitchFamily="18" charset="0"/>
                        <a:ea typeface="+mn-ea"/>
                        <a:cs typeface="DecoType Naskh Variants" pitchFamily="2" charset="-78"/>
                      </a:endParaRPr>
                    </a:p>
                    <a:p>
                      <a:pPr marL="0" marR="0" algn="r" rtl="1">
                        <a:lnSpc>
                          <a:spcPct val="115000"/>
                        </a:lnSpc>
                        <a:spcBef>
                          <a:spcPts val="0"/>
                        </a:spcBef>
                        <a:spcAft>
                          <a:spcPts val="0"/>
                        </a:spcAft>
                      </a:pPr>
                      <a:r>
                        <a:rPr lang="ar-SA" sz="2000" kern="1200" dirty="0">
                          <a:solidFill>
                            <a:schemeClr val="tx2">
                              <a:lumMod val="75000"/>
                            </a:schemeClr>
                          </a:solidFill>
                          <a:effectLst/>
                          <a:latin typeface="Adobe Devanagari" pitchFamily="18" charset="0"/>
                          <a:ea typeface="+mn-ea"/>
                          <a:cs typeface="DecoType Naskh Variants" pitchFamily="2" charset="-78"/>
                        </a:rPr>
                        <a:t>مع ذكر أرقام الإجراءات </a:t>
                      </a:r>
                      <a:endParaRPr lang="en-US" sz="2000" kern="1200" dirty="0">
                        <a:solidFill>
                          <a:schemeClr val="tx2">
                            <a:lumMod val="75000"/>
                          </a:schemeClr>
                        </a:solidFill>
                        <a:effectLst/>
                        <a:latin typeface="Adobe Devanagari" pitchFamily="18" charset="0"/>
                        <a:ea typeface="+mn-ea"/>
                        <a:cs typeface="DecoType Naskh Variants" pitchFamily="2" charset="-78"/>
                      </a:endParaRPr>
                    </a:p>
                    <a:p>
                      <a:pPr marL="0" marR="0" algn="r" rtl="1">
                        <a:lnSpc>
                          <a:spcPct val="115000"/>
                        </a:lnSpc>
                        <a:spcBef>
                          <a:spcPts val="0"/>
                        </a:spcBef>
                        <a:spcAft>
                          <a:spcPts val="0"/>
                        </a:spcAft>
                      </a:pPr>
                      <a:r>
                        <a:rPr lang="ar-SA" sz="2000" kern="1200" dirty="0">
                          <a:solidFill>
                            <a:schemeClr val="tx2">
                              <a:lumMod val="75000"/>
                            </a:schemeClr>
                          </a:solidFill>
                          <a:effectLst/>
                          <a:latin typeface="Adobe Devanagari" pitchFamily="18" charset="0"/>
                          <a:ea typeface="+mn-ea"/>
                          <a:cs typeface="DecoType Naskh Variants" pitchFamily="2" charset="-78"/>
                        </a:rPr>
                        <a:t>ترقيم النماذج</a:t>
                      </a:r>
                      <a:endParaRPr lang="en-US" sz="2000" kern="1200" dirty="0">
                        <a:solidFill>
                          <a:schemeClr val="tx2">
                            <a:lumMod val="75000"/>
                          </a:schemeClr>
                        </a:solidFill>
                        <a:effectLst/>
                        <a:latin typeface="Adobe Devanagari" pitchFamily="18" charset="0"/>
                        <a:ea typeface="+mn-ea"/>
                        <a:cs typeface="DecoType Naskh Variants" pitchFamily="2" charset="-78"/>
                      </a:endParaRPr>
                    </a:p>
                    <a:p>
                      <a:pPr marL="0" marR="0" algn="r" rtl="1">
                        <a:lnSpc>
                          <a:spcPct val="115000"/>
                        </a:lnSpc>
                        <a:spcBef>
                          <a:spcPts val="0"/>
                        </a:spcBef>
                        <a:spcAft>
                          <a:spcPts val="0"/>
                        </a:spcAft>
                      </a:pPr>
                      <a:r>
                        <a:rPr lang="ar-SA" sz="2000" kern="1200" dirty="0">
                          <a:solidFill>
                            <a:schemeClr val="tx2">
                              <a:lumMod val="75000"/>
                            </a:schemeClr>
                          </a:solidFill>
                          <a:effectLst/>
                          <a:latin typeface="Adobe Devanagari" pitchFamily="18" charset="0"/>
                          <a:ea typeface="+mn-ea"/>
                          <a:cs typeface="DecoType Naskh Variants" pitchFamily="2" charset="-78"/>
                        </a:rPr>
                        <a:t>والرسوم التوضيحية </a:t>
                      </a:r>
                      <a:endParaRPr lang="en-US" sz="2000" kern="1200" dirty="0">
                        <a:solidFill>
                          <a:schemeClr val="tx2">
                            <a:lumMod val="75000"/>
                          </a:schemeClr>
                        </a:solidFill>
                        <a:effectLst/>
                        <a:latin typeface="Adobe Devanagari" pitchFamily="18" charset="0"/>
                        <a:ea typeface="+mn-ea"/>
                        <a:cs typeface="DecoType Naskh Variants" pitchFamily="2" charset="-78"/>
                      </a:endParaRPr>
                    </a:p>
                  </a:txBody>
                  <a:tcPr marL="61472" marR="61472" marT="0" marB="0"/>
                </a:tc>
                <a:tc>
                  <a:txBody>
                    <a:bodyPr/>
                    <a:lstStyle/>
                    <a:p>
                      <a:pPr marL="0" marR="0" algn="r" rtl="1">
                        <a:lnSpc>
                          <a:spcPct val="115000"/>
                        </a:lnSpc>
                        <a:spcBef>
                          <a:spcPts val="0"/>
                        </a:spcBef>
                        <a:spcAft>
                          <a:spcPts val="0"/>
                        </a:spcAft>
                      </a:pPr>
                      <a:r>
                        <a:rPr lang="ar-SA" sz="2000" kern="1200" dirty="0">
                          <a:solidFill>
                            <a:schemeClr val="tx2">
                              <a:lumMod val="75000"/>
                            </a:schemeClr>
                          </a:solidFill>
                          <a:effectLst/>
                          <a:latin typeface="Adobe Devanagari" pitchFamily="18" charset="0"/>
                          <a:ea typeface="+mn-ea"/>
                          <a:cs typeface="DecoType Naskh Variants" pitchFamily="2" charset="-78"/>
                        </a:rPr>
                        <a:t>12</a:t>
                      </a:r>
                      <a:endParaRPr lang="en-US" sz="2000" kern="1200" dirty="0">
                        <a:solidFill>
                          <a:schemeClr val="tx2">
                            <a:lumMod val="75000"/>
                          </a:schemeClr>
                        </a:solidFill>
                        <a:effectLst/>
                        <a:latin typeface="Adobe Devanagari" pitchFamily="18" charset="0"/>
                        <a:ea typeface="+mn-ea"/>
                        <a:cs typeface="DecoType Naskh Variants" pitchFamily="2" charset="-78"/>
                      </a:endParaRPr>
                    </a:p>
                  </a:txBody>
                  <a:tcPr marL="61472" marR="61472" marT="0" marB="0" anchor="ctr"/>
                </a:tc>
                <a:extLst>
                  <a:ext uri="{0D108BD9-81ED-4DB2-BD59-A6C34878D82A}">
                    <a16:rowId xmlns:a16="http://schemas.microsoft.com/office/drawing/2014/main" val="10001"/>
                  </a:ext>
                </a:extLst>
              </a:tr>
              <a:tr h="219934">
                <a:tc>
                  <a:txBody>
                    <a:bodyPr/>
                    <a:lstStyle/>
                    <a:p>
                      <a:pPr marL="0" marR="0" algn="r" rtl="1">
                        <a:lnSpc>
                          <a:spcPct val="115000"/>
                        </a:lnSpc>
                        <a:spcBef>
                          <a:spcPts val="0"/>
                        </a:spcBef>
                        <a:spcAft>
                          <a:spcPts val="0"/>
                        </a:spcAft>
                      </a:pPr>
                      <a:r>
                        <a:rPr lang="ar-SA" sz="2000" kern="1200" dirty="0">
                          <a:solidFill>
                            <a:schemeClr val="tx2">
                              <a:lumMod val="75000"/>
                            </a:schemeClr>
                          </a:solidFill>
                          <a:effectLst/>
                          <a:latin typeface="Adobe Devanagari" pitchFamily="18" charset="0"/>
                          <a:ea typeface="+mn-ea"/>
                          <a:cs typeface="DecoType Naskh Variants" pitchFamily="2" charset="-78"/>
                        </a:rPr>
                        <a:t>فهرس النماذج الداخلية (موضَحاً فيه رقم النموذج)</a:t>
                      </a:r>
                      <a:endParaRPr lang="en-US" sz="2000" kern="1200" dirty="0">
                        <a:solidFill>
                          <a:schemeClr val="tx2">
                            <a:lumMod val="75000"/>
                          </a:schemeClr>
                        </a:solidFill>
                        <a:effectLst/>
                        <a:latin typeface="Adobe Devanagari" pitchFamily="18" charset="0"/>
                        <a:ea typeface="+mn-ea"/>
                        <a:cs typeface="DecoType Naskh Variants" pitchFamily="2" charset="-78"/>
                      </a:endParaRPr>
                    </a:p>
                  </a:txBody>
                  <a:tcPr marL="61472" marR="61472" marT="0" marB="0"/>
                </a:tc>
                <a:tc>
                  <a:txBody>
                    <a:bodyPr/>
                    <a:lstStyle/>
                    <a:p>
                      <a:pPr marL="0" marR="0" algn="r" rtl="1">
                        <a:lnSpc>
                          <a:spcPct val="115000"/>
                        </a:lnSpc>
                        <a:spcBef>
                          <a:spcPts val="0"/>
                        </a:spcBef>
                        <a:spcAft>
                          <a:spcPts val="0"/>
                        </a:spcAft>
                      </a:pPr>
                      <a:r>
                        <a:rPr lang="ar-SA" sz="2000" kern="1200" dirty="0">
                          <a:solidFill>
                            <a:schemeClr val="tx2">
                              <a:lumMod val="75000"/>
                            </a:schemeClr>
                          </a:solidFill>
                          <a:effectLst/>
                          <a:latin typeface="Adobe Devanagari" pitchFamily="18" charset="0"/>
                          <a:ea typeface="+mn-ea"/>
                          <a:cs typeface="DecoType Naskh Variants" pitchFamily="2" charset="-78"/>
                        </a:rPr>
                        <a:t>13</a:t>
                      </a:r>
                      <a:endParaRPr lang="en-US" sz="2000" kern="1200" dirty="0">
                        <a:solidFill>
                          <a:schemeClr val="tx2">
                            <a:lumMod val="75000"/>
                          </a:schemeClr>
                        </a:solidFill>
                        <a:effectLst/>
                        <a:latin typeface="Adobe Devanagari" pitchFamily="18" charset="0"/>
                        <a:ea typeface="+mn-ea"/>
                        <a:cs typeface="DecoType Naskh Variants" pitchFamily="2" charset="-78"/>
                      </a:endParaRPr>
                    </a:p>
                  </a:txBody>
                  <a:tcPr marL="61472" marR="61472" marT="0" marB="0" anchor="ctr"/>
                </a:tc>
                <a:extLst>
                  <a:ext uri="{0D108BD9-81ED-4DB2-BD59-A6C34878D82A}">
                    <a16:rowId xmlns:a16="http://schemas.microsoft.com/office/drawing/2014/main" val="10002"/>
                  </a:ext>
                </a:extLst>
              </a:tr>
              <a:tr h="219934">
                <a:tc>
                  <a:txBody>
                    <a:bodyPr/>
                    <a:lstStyle/>
                    <a:p>
                      <a:pPr marL="0" marR="0" algn="r" rtl="1">
                        <a:lnSpc>
                          <a:spcPct val="115000"/>
                        </a:lnSpc>
                        <a:spcBef>
                          <a:spcPts val="0"/>
                        </a:spcBef>
                        <a:spcAft>
                          <a:spcPts val="0"/>
                        </a:spcAft>
                      </a:pPr>
                      <a:r>
                        <a:rPr lang="ar-SA" sz="2000" kern="1200" dirty="0">
                          <a:solidFill>
                            <a:schemeClr val="tx2">
                              <a:lumMod val="75000"/>
                            </a:schemeClr>
                          </a:solidFill>
                          <a:effectLst/>
                          <a:latin typeface="Adobe Devanagari" pitchFamily="18" charset="0"/>
                          <a:ea typeface="+mn-ea"/>
                          <a:cs typeface="DecoType Naskh Variants" pitchFamily="2" charset="-78"/>
                        </a:rPr>
                        <a:t>فهرس النماذج الخارجية (موضحاً فيه اسم الجهة التي أصدرته)</a:t>
                      </a:r>
                      <a:endParaRPr lang="en-US" sz="2000" kern="1200" dirty="0">
                        <a:solidFill>
                          <a:schemeClr val="tx2">
                            <a:lumMod val="75000"/>
                          </a:schemeClr>
                        </a:solidFill>
                        <a:effectLst/>
                        <a:latin typeface="Adobe Devanagari" pitchFamily="18" charset="0"/>
                        <a:ea typeface="+mn-ea"/>
                        <a:cs typeface="DecoType Naskh Variants" pitchFamily="2" charset="-78"/>
                      </a:endParaRPr>
                    </a:p>
                  </a:txBody>
                  <a:tcPr marL="61472" marR="61472" marT="0" marB="0"/>
                </a:tc>
                <a:tc>
                  <a:txBody>
                    <a:bodyPr/>
                    <a:lstStyle/>
                    <a:p>
                      <a:pPr marL="0" marR="0" algn="r" rtl="1">
                        <a:lnSpc>
                          <a:spcPct val="115000"/>
                        </a:lnSpc>
                        <a:spcBef>
                          <a:spcPts val="0"/>
                        </a:spcBef>
                        <a:spcAft>
                          <a:spcPts val="0"/>
                        </a:spcAft>
                      </a:pPr>
                      <a:r>
                        <a:rPr lang="ar-SA" sz="2000" kern="1200" dirty="0">
                          <a:solidFill>
                            <a:schemeClr val="tx2">
                              <a:lumMod val="75000"/>
                            </a:schemeClr>
                          </a:solidFill>
                          <a:effectLst/>
                          <a:latin typeface="Adobe Devanagari" pitchFamily="18" charset="0"/>
                          <a:ea typeface="+mn-ea"/>
                          <a:cs typeface="DecoType Naskh Variants" pitchFamily="2" charset="-78"/>
                        </a:rPr>
                        <a:t>14</a:t>
                      </a:r>
                      <a:endParaRPr lang="en-US" sz="2000" kern="1200" dirty="0">
                        <a:solidFill>
                          <a:schemeClr val="tx2">
                            <a:lumMod val="75000"/>
                          </a:schemeClr>
                        </a:solidFill>
                        <a:effectLst/>
                        <a:latin typeface="Adobe Devanagari" pitchFamily="18" charset="0"/>
                        <a:ea typeface="+mn-ea"/>
                        <a:cs typeface="DecoType Naskh Variants" pitchFamily="2" charset="-78"/>
                      </a:endParaRPr>
                    </a:p>
                  </a:txBody>
                  <a:tcPr marL="61472" marR="61472" marT="0" marB="0" anchor="ctr"/>
                </a:tc>
                <a:extLst>
                  <a:ext uri="{0D108BD9-81ED-4DB2-BD59-A6C34878D82A}">
                    <a16:rowId xmlns:a16="http://schemas.microsoft.com/office/drawing/2014/main" val="10003"/>
                  </a:ext>
                </a:extLst>
              </a:tr>
              <a:tr h="219934">
                <a:tc>
                  <a:txBody>
                    <a:bodyPr/>
                    <a:lstStyle/>
                    <a:p>
                      <a:pPr marL="0" marR="0" algn="r" rtl="1">
                        <a:lnSpc>
                          <a:spcPct val="115000"/>
                        </a:lnSpc>
                        <a:spcBef>
                          <a:spcPts val="0"/>
                        </a:spcBef>
                        <a:spcAft>
                          <a:spcPts val="0"/>
                        </a:spcAft>
                      </a:pPr>
                      <a:r>
                        <a:rPr lang="ar-SA" sz="2000" kern="1200" dirty="0" smtClean="0">
                          <a:solidFill>
                            <a:schemeClr val="tx2">
                              <a:lumMod val="75000"/>
                            </a:schemeClr>
                          </a:solidFill>
                          <a:effectLst/>
                          <a:latin typeface="Adobe Devanagari" pitchFamily="18" charset="0"/>
                          <a:ea typeface="+mn-ea"/>
                          <a:cs typeface="DecoType Naskh Variants" pitchFamily="2" charset="-78"/>
                        </a:rPr>
                        <a:t>ملف</a:t>
                      </a:r>
                      <a:r>
                        <a:rPr lang="en-US" sz="2000" kern="1200" dirty="0" smtClean="0">
                          <a:solidFill>
                            <a:schemeClr val="tx2">
                              <a:lumMod val="75000"/>
                            </a:schemeClr>
                          </a:solidFill>
                          <a:effectLst/>
                          <a:latin typeface="Adobe Devanagari" pitchFamily="18" charset="0"/>
                          <a:ea typeface="+mn-ea"/>
                          <a:cs typeface="DecoType Naskh Variants" pitchFamily="2" charset="-78"/>
                        </a:rPr>
                        <a:t> </a:t>
                      </a:r>
                      <a:r>
                        <a:rPr lang="ar-SA" sz="2000" kern="1200" dirty="0" smtClean="0">
                          <a:solidFill>
                            <a:schemeClr val="tx2">
                              <a:lumMod val="75000"/>
                            </a:schemeClr>
                          </a:solidFill>
                          <a:effectLst/>
                          <a:latin typeface="Adobe Devanagari" pitchFamily="18" charset="0"/>
                          <a:ea typeface="+mn-ea"/>
                          <a:cs typeface="DecoType Naskh Variants" pitchFamily="2" charset="-78"/>
                        </a:rPr>
                        <a:t>عملية الشراء</a:t>
                      </a:r>
                      <a:endParaRPr lang="en-US" sz="2000" kern="1200" dirty="0">
                        <a:solidFill>
                          <a:schemeClr val="tx2">
                            <a:lumMod val="75000"/>
                          </a:schemeClr>
                        </a:solidFill>
                        <a:effectLst/>
                        <a:latin typeface="Adobe Devanagari" pitchFamily="18" charset="0"/>
                        <a:ea typeface="+mn-ea"/>
                        <a:cs typeface="DecoType Naskh Variants" pitchFamily="2" charset="-78"/>
                      </a:endParaRPr>
                    </a:p>
                  </a:txBody>
                  <a:tcPr marL="61472" marR="61472" marT="0" marB="0"/>
                </a:tc>
                <a:tc>
                  <a:txBody>
                    <a:bodyPr/>
                    <a:lstStyle/>
                    <a:p>
                      <a:pPr marL="0" marR="0" algn="r" rtl="1">
                        <a:lnSpc>
                          <a:spcPct val="115000"/>
                        </a:lnSpc>
                        <a:spcBef>
                          <a:spcPts val="0"/>
                        </a:spcBef>
                        <a:spcAft>
                          <a:spcPts val="0"/>
                        </a:spcAft>
                      </a:pPr>
                      <a:r>
                        <a:rPr lang="ar-SA" sz="2000" kern="1200" dirty="0">
                          <a:solidFill>
                            <a:schemeClr val="tx2">
                              <a:lumMod val="75000"/>
                            </a:schemeClr>
                          </a:solidFill>
                          <a:effectLst/>
                          <a:latin typeface="Adobe Devanagari" pitchFamily="18" charset="0"/>
                          <a:ea typeface="+mn-ea"/>
                          <a:cs typeface="DecoType Naskh Variants" pitchFamily="2" charset="-78"/>
                        </a:rPr>
                        <a:t>15</a:t>
                      </a:r>
                      <a:endParaRPr lang="en-US" sz="2000" kern="1200" dirty="0">
                        <a:solidFill>
                          <a:schemeClr val="tx2">
                            <a:lumMod val="75000"/>
                          </a:schemeClr>
                        </a:solidFill>
                        <a:effectLst/>
                        <a:latin typeface="Adobe Devanagari" pitchFamily="18" charset="0"/>
                        <a:ea typeface="+mn-ea"/>
                        <a:cs typeface="DecoType Naskh Variants" pitchFamily="2" charset="-78"/>
                      </a:endParaRPr>
                    </a:p>
                  </a:txBody>
                  <a:tcPr marL="61472" marR="61472" marT="0" marB="0" anchor="ctr"/>
                </a:tc>
                <a:extLst>
                  <a:ext uri="{0D108BD9-81ED-4DB2-BD59-A6C34878D82A}">
                    <a16:rowId xmlns:a16="http://schemas.microsoft.com/office/drawing/2014/main" val="10004"/>
                  </a:ext>
                </a:extLst>
              </a:tr>
              <a:tr h="219934">
                <a:tc>
                  <a:txBody>
                    <a:bodyPr/>
                    <a:lstStyle/>
                    <a:p>
                      <a:pPr marL="0" marR="0" algn="r" rtl="1">
                        <a:lnSpc>
                          <a:spcPct val="115000"/>
                        </a:lnSpc>
                        <a:spcBef>
                          <a:spcPts val="0"/>
                        </a:spcBef>
                        <a:spcAft>
                          <a:spcPts val="0"/>
                        </a:spcAft>
                      </a:pPr>
                      <a:r>
                        <a:rPr lang="ar-SA" sz="2000" kern="1200" dirty="0">
                          <a:solidFill>
                            <a:schemeClr val="tx2">
                              <a:lumMod val="75000"/>
                            </a:schemeClr>
                          </a:solidFill>
                          <a:effectLst/>
                          <a:latin typeface="Adobe Devanagari" pitchFamily="18" charset="0"/>
                          <a:ea typeface="+mn-ea"/>
                          <a:cs typeface="DecoType Naskh Variants" pitchFamily="2" charset="-78"/>
                        </a:rPr>
                        <a:t>لائحة الموردين(بيانات الجهة الموردة)- لائحة تقييم الموردين</a:t>
                      </a:r>
                      <a:endParaRPr lang="en-US" sz="2000" kern="1200" dirty="0">
                        <a:solidFill>
                          <a:schemeClr val="tx2">
                            <a:lumMod val="75000"/>
                          </a:schemeClr>
                        </a:solidFill>
                        <a:effectLst/>
                        <a:latin typeface="Adobe Devanagari" pitchFamily="18" charset="0"/>
                        <a:ea typeface="+mn-ea"/>
                        <a:cs typeface="DecoType Naskh Variants" pitchFamily="2" charset="-78"/>
                      </a:endParaRPr>
                    </a:p>
                  </a:txBody>
                  <a:tcPr marL="61472" marR="61472" marT="0" marB="0"/>
                </a:tc>
                <a:tc>
                  <a:txBody>
                    <a:bodyPr/>
                    <a:lstStyle/>
                    <a:p>
                      <a:pPr marL="0" marR="0" algn="r" rtl="1">
                        <a:lnSpc>
                          <a:spcPct val="115000"/>
                        </a:lnSpc>
                        <a:spcBef>
                          <a:spcPts val="0"/>
                        </a:spcBef>
                        <a:spcAft>
                          <a:spcPts val="0"/>
                        </a:spcAft>
                      </a:pPr>
                      <a:r>
                        <a:rPr lang="ar-SA" sz="2000" kern="1200" dirty="0">
                          <a:solidFill>
                            <a:schemeClr val="tx2">
                              <a:lumMod val="75000"/>
                            </a:schemeClr>
                          </a:solidFill>
                          <a:effectLst/>
                          <a:latin typeface="Adobe Devanagari" pitchFamily="18" charset="0"/>
                          <a:ea typeface="+mn-ea"/>
                          <a:cs typeface="DecoType Naskh Variants" pitchFamily="2" charset="-78"/>
                        </a:rPr>
                        <a:t>16</a:t>
                      </a:r>
                      <a:endParaRPr lang="en-US" sz="2000" kern="1200" dirty="0">
                        <a:solidFill>
                          <a:schemeClr val="tx2">
                            <a:lumMod val="75000"/>
                          </a:schemeClr>
                        </a:solidFill>
                        <a:effectLst/>
                        <a:latin typeface="Adobe Devanagari" pitchFamily="18" charset="0"/>
                        <a:ea typeface="+mn-ea"/>
                        <a:cs typeface="DecoType Naskh Variants" pitchFamily="2" charset="-78"/>
                      </a:endParaRPr>
                    </a:p>
                  </a:txBody>
                  <a:tcPr marL="61472" marR="61472" marT="0" marB="0" anchor="ctr"/>
                </a:tc>
                <a:extLst>
                  <a:ext uri="{0D108BD9-81ED-4DB2-BD59-A6C34878D82A}">
                    <a16:rowId xmlns:a16="http://schemas.microsoft.com/office/drawing/2014/main" val="10005"/>
                  </a:ext>
                </a:extLst>
              </a:tr>
              <a:tr h="219934">
                <a:tc>
                  <a:txBody>
                    <a:bodyPr/>
                    <a:lstStyle/>
                    <a:p>
                      <a:pPr marL="0" marR="0" algn="r" rtl="1">
                        <a:lnSpc>
                          <a:spcPct val="115000"/>
                        </a:lnSpc>
                        <a:spcBef>
                          <a:spcPts val="0"/>
                        </a:spcBef>
                        <a:spcAft>
                          <a:spcPts val="0"/>
                        </a:spcAft>
                      </a:pPr>
                      <a:r>
                        <a:rPr lang="ar-SA" sz="2000" kern="1200">
                          <a:solidFill>
                            <a:schemeClr val="tx2">
                              <a:lumMod val="75000"/>
                            </a:schemeClr>
                          </a:solidFill>
                          <a:effectLst/>
                          <a:latin typeface="Adobe Devanagari" pitchFamily="18" charset="0"/>
                          <a:ea typeface="+mn-ea"/>
                          <a:cs typeface="DecoType Naskh Variants" pitchFamily="2" charset="-78"/>
                        </a:rPr>
                        <a:t>الملف التدريبي</a:t>
                      </a:r>
                      <a:endParaRPr lang="en-US" sz="2000" kern="1200">
                        <a:solidFill>
                          <a:schemeClr val="tx2">
                            <a:lumMod val="75000"/>
                          </a:schemeClr>
                        </a:solidFill>
                        <a:effectLst/>
                        <a:latin typeface="Adobe Devanagari" pitchFamily="18" charset="0"/>
                        <a:ea typeface="+mn-ea"/>
                        <a:cs typeface="DecoType Naskh Variants" pitchFamily="2" charset="-78"/>
                      </a:endParaRPr>
                    </a:p>
                  </a:txBody>
                  <a:tcPr marL="61472" marR="61472" marT="0" marB="0"/>
                </a:tc>
                <a:tc>
                  <a:txBody>
                    <a:bodyPr/>
                    <a:lstStyle/>
                    <a:p>
                      <a:pPr marL="0" marR="0" algn="r" rtl="1">
                        <a:lnSpc>
                          <a:spcPct val="115000"/>
                        </a:lnSpc>
                        <a:spcBef>
                          <a:spcPts val="0"/>
                        </a:spcBef>
                        <a:spcAft>
                          <a:spcPts val="0"/>
                        </a:spcAft>
                      </a:pPr>
                      <a:r>
                        <a:rPr lang="ar-SA" sz="2000" kern="1200" dirty="0">
                          <a:solidFill>
                            <a:schemeClr val="tx2">
                              <a:lumMod val="75000"/>
                            </a:schemeClr>
                          </a:solidFill>
                          <a:effectLst/>
                          <a:latin typeface="Adobe Devanagari" pitchFamily="18" charset="0"/>
                          <a:ea typeface="+mn-ea"/>
                          <a:cs typeface="DecoType Naskh Variants" pitchFamily="2" charset="-78"/>
                        </a:rPr>
                        <a:t>17</a:t>
                      </a:r>
                      <a:endParaRPr lang="en-US" sz="2000" kern="1200" dirty="0">
                        <a:solidFill>
                          <a:schemeClr val="tx2">
                            <a:lumMod val="75000"/>
                          </a:schemeClr>
                        </a:solidFill>
                        <a:effectLst/>
                        <a:latin typeface="Adobe Devanagari" pitchFamily="18" charset="0"/>
                        <a:ea typeface="+mn-ea"/>
                        <a:cs typeface="DecoType Naskh Variants" pitchFamily="2" charset="-78"/>
                      </a:endParaRPr>
                    </a:p>
                  </a:txBody>
                  <a:tcPr marL="61472" marR="61472" marT="0" marB="0" anchor="ctr"/>
                </a:tc>
                <a:extLst>
                  <a:ext uri="{0D108BD9-81ED-4DB2-BD59-A6C34878D82A}">
                    <a16:rowId xmlns:a16="http://schemas.microsoft.com/office/drawing/2014/main" val="10006"/>
                  </a:ext>
                </a:extLst>
              </a:tr>
              <a:tr h="219934">
                <a:tc>
                  <a:txBody>
                    <a:bodyPr/>
                    <a:lstStyle/>
                    <a:p>
                      <a:pPr marL="0" marR="0" algn="r" rtl="1">
                        <a:lnSpc>
                          <a:spcPct val="115000"/>
                        </a:lnSpc>
                        <a:spcBef>
                          <a:spcPts val="0"/>
                        </a:spcBef>
                        <a:spcAft>
                          <a:spcPts val="0"/>
                        </a:spcAft>
                      </a:pPr>
                      <a:r>
                        <a:rPr lang="ar-SA" sz="2000" kern="1200" dirty="0">
                          <a:solidFill>
                            <a:schemeClr val="tx2">
                              <a:lumMod val="75000"/>
                            </a:schemeClr>
                          </a:solidFill>
                          <a:effectLst/>
                          <a:latin typeface="Adobe Devanagari" pitchFamily="18" charset="0"/>
                          <a:ea typeface="+mn-ea"/>
                          <a:cs typeface="DecoType Naskh Variants" pitchFamily="2" charset="-78"/>
                        </a:rPr>
                        <a:t>ملف أهداف الجودة</a:t>
                      </a:r>
                      <a:endParaRPr lang="en-US" sz="2000" kern="1200" dirty="0">
                        <a:solidFill>
                          <a:schemeClr val="tx2">
                            <a:lumMod val="75000"/>
                          </a:schemeClr>
                        </a:solidFill>
                        <a:effectLst/>
                        <a:latin typeface="Adobe Devanagari" pitchFamily="18" charset="0"/>
                        <a:ea typeface="+mn-ea"/>
                        <a:cs typeface="DecoType Naskh Variants" pitchFamily="2" charset="-78"/>
                      </a:endParaRPr>
                    </a:p>
                  </a:txBody>
                  <a:tcPr marL="61472" marR="61472" marT="0" marB="0"/>
                </a:tc>
                <a:tc>
                  <a:txBody>
                    <a:bodyPr/>
                    <a:lstStyle/>
                    <a:p>
                      <a:pPr marL="0" marR="0" algn="r" rtl="1">
                        <a:lnSpc>
                          <a:spcPct val="115000"/>
                        </a:lnSpc>
                        <a:spcBef>
                          <a:spcPts val="0"/>
                        </a:spcBef>
                        <a:spcAft>
                          <a:spcPts val="0"/>
                        </a:spcAft>
                      </a:pPr>
                      <a:r>
                        <a:rPr lang="ar-SA" sz="2000" kern="1200" dirty="0">
                          <a:solidFill>
                            <a:schemeClr val="tx2">
                              <a:lumMod val="75000"/>
                            </a:schemeClr>
                          </a:solidFill>
                          <a:effectLst/>
                          <a:latin typeface="Adobe Devanagari" pitchFamily="18" charset="0"/>
                          <a:ea typeface="+mn-ea"/>
                          <a:cs typeface="DecoType Naskh Variants" pitchFamily="2" charset="-78"/>
                        </a:rPr>
                        <a:t>18</a:t>
                      </a:r>
                      <a:endParaRPr lang="en-US" sz="2000" kern="1200" dirty="0">
                        <a:solidFill>
                          <a:schemeClr val="tx2">
                            <a:lumMod val="75000"/>
                          </a:schemeClr>
                        </a:solidFill>
                        <a:effectLst/>
                        <a:latin typeface="Adobe Devanagari" pitchFamily="18" charset="0"/>
                        <a:ea typeface="+mn-ea"/>
                        <a:cs typeface="DecoType Naskh Variants" pitchFamily="2" charset="-78"/>
                      </a:endParaRPr>
                    </a:p>
                  </a:txBody>
                  <a:tcPr marL="61472" marR="61472" marT="0" marB="0" anchor="ctr"/>
                </a:tc>
                <a:extLst>
                  <a:ext uri="{0D108BD9-81ED-4DB2-BD59-A6C34878D82A}">
                    <a16:rowId xmlns:a16="http://schemas.microsoft.com/office/drawing/2014/main" val="10007"/>
                  </a:ext>
                </a:extLst>
              </a:tr>
            </a:tbl>
          </a:graphicData>
        </a:graphic>
      </p:graphicFrame>
      <p:sp>
        <p:nvSpPr>
          <p:cNvPr id="14" name="مربع نص 13"/>
          <p:cNvSpPr txBox="1"/>
          <p:nvPr/>
        </p:nvSpPr>
        <p:spPr>
          <a:xfrm>
            <a:off x="5692414" y="6273225"/>
            <a:ext cx="3451586" cy="584775"/>
          </a:xfrm>
          <a:prstGeom prst="rect">
            <a:avLst/>
          </a:prstGeom>
          <a:noFill/>
        </p:spPr>
        <p:txBody>
          <a:bodyPr wrap="none" rtlCol="1">
            <a:spAutoFit/>
          </a:bodyPr>
          <a:lstStyle/>
          <a:p>
            <a:r>
              <a:rPr lang="ar-SA" sz="3200" dirty="0" smtClean="0">
                <a:solidFill>
                  <a:srgbClr val="4C216D"/>
                </a:solidFill>
                <a:cs typeface="DecoType Naskh Variants" pitchFamily="2" charset="-78"/>
              </a:rPr>
              <a:t>الدكتور هشام عادل </a:t>
            </a:r>
            <a:r>
              <a:rPr lang="ar-SA" sz="3200" dirty="0" err="1" smtClean="0">
                <a:solidFill>
                  <a:srgbClr val="4C216D"/>
                </a:solidFill>
                <a:cs typeface="DecoType Naskh Variants" pitchFamily="2" charset="-78"/>
              </a:rPr>
              <a:t>عبهري</a:t>
            </a:r>
            <a:endParaRPr lang="ar-SA" sz="3200" dirty="0" smtClean="0">
              <a:solidFill>
                <a:srgbClr val="4C216D"/>
              </a:solidFill>
              <a:cs typeface="DecoType Naskh Variants" pitchFamily="2" charset="-78"/>
            </a:endParaRPr>
          </a:p>
        </p:txBody>
      </p:sp>
      <p:pic>
        <p:nvPicPr>
          <p:cNvPr id="10" name="Picture 10" descr="http://japanologie.arts.kuleuven.be/lab/sites/japanologie.arts.kuleuven.be.ijcm13/files/uploads/inline_images/glossy_3d_blue_arrow_left.png">
            <a:hlinkClick r:id="rId3" action="ppaction://hlinksldjump"/>
          </p:cNvPr>
          <p:cNvPicPr>
            <a:picLocks noChangeAspect="1" noChangeArrowheads="1"/>
          </p:cNvPicPr>
          <p:nvPr/>
        </p:nvPicPr>
        <p:blipFill>
          <a:blip r:embed="rId4"/>
          <a:srcRect/>
          <a:stretch>
            <a:fillRect/>
          </a:stretch>
        </p:blipFill>
        <p:spPr bwMode="auto">
          <a:xfrm>
            <a:off x="0" y="5715000"/>
            <a:ext cx="1143000" cy="1143000"/>
          </a:xfrm>
          <a:prstGeom prst="rect">
            <a:avLst/>
          </a:prstGeom>
          <a:noFill/>
        </p:spPr>
      </p:pic>
    </p:spTree>
    <p:extLst>
      <p:ext uri="{BB962C8B-B14F-4D97-AF65-F5344CB8AC3E}">
        <p14:creationId xmlns:p14="http://schemas.microsoft.com/office/powerpoint/2010/main" val="1192446952"/>
      </p:ext>
    </p:extLst>
  </p:cSld>
  <p:clrMapOvr>
    <a:masterClrMapping/>
  </p:clrMapOvr>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مستطيل 12"/>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endParaRPr lang="en-US" b="1" dirty="0" smtClean="0"/>
          </a:p>
        </p:txBody>
      </p:sp>
      <p:grpSp>
        <p:nvGrpSpPr>
          <p:cNvPr id="2" name="Group 3"/>
          <p:cNvGrpSpPr>
            <a:grpSpLocks/>
          </p:cNvGrpSpPr>
          <p:nvPr/>
        </p:nvGrpSpPr>
        <p:grpSpPr bwMode="auto">
          <a:xfrm>
            <a:off x="5651500" y="0"/>
            <a:ext cx="3268663" cy="1539875"/>
            <a:chOff x="3560" y="0"/>
            <a:chExt cx="2059" cy="970"/>
          </a:xfrm>
        </p:grpSpPr>
        <p:pic>
          <p:nvPicPr>
            <p:cNvPr id="9223" name="Picture 4" descr="globe0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4830" y="210"/>
              <a:ext cx="789" cy="592"/>
            </a:xfrm>
            <a:prstGeom prst="rect">
              <a:avLst/>
            </a:prstGeom>
            <a:noFill/>
            <a:ln w="9525">
              <a:noFill/>
              <a:miter lim="800000"/>
              <a:headEnd/>
              <a:tailEnd/>
            </a:ln>
          </p:spPr>
        </p:pic>
        <p:sp>
          <p:nvSpPr>
            <p:cNvPr id="9224" name="Text Box 5"/>
            <p:cNvSpPr txBox="1">
              <a:spLocks noChangeArrowheads="1"/>
            </p:cNvSpPr>
            <p:nvPr/>
          </p:nvSpPr>
          <p:spPr bwMode="auto">
            <a:xfrm>
              <a:off x="3560" y="0"/>
              <a:ext cx="412" cy="970"/>
            </a:xfrm>
            <a:prstGeom prst="rect">
              <a:avLst/>
            </a:prstGeom>
            <a:noFill/>
            <a:ln w="9525">
              <a:noFill/>
              <a:miter lim="800000"/>
              <a:headEnd/>
              <a:tailEnd/>
            </a:ln>
          </p:spPr>
          <p:txBody>
            <a:bodyPr wrap="none">
              <a:spAutoFit/>
            </a:bodyPr>
            <a:lstStyle/>
            <a:p>
              <a:r>
                <a:rPr lang="en-US" sz="9500">
                  <a:solidFill>
                    <a:srgbClr val="0066FF"/>
                  </a:solidFill>
                  <a:latin typeface="Arial Black" pitchFamily="34" charset="0"/>
                </a:rPr>
                <a:t>I</a:t>
              </a:r>
            </a:p>
          </p:txBody>
        </p:sp>
        <p:sp>
          <p:nvSpPr>
            <p:cNvPr id="9225" name="Text Box 6"/>
            <p:cNvSpPr txBox="1">
              <a:spLocks noChangeArrowheads="1"/>
            </p:cNvSpPr>
            <p:nvPr/>
          </p:nvSpPr>
          <p:spPr bwMode="auto">
            <a:xfrm>
              <a:off x="4104" y="0"/>
              <a:ext cx="665" cy="970"/>
            </a:xfrm>
            <a:prstGeom prst="rect">
              <a:avLst/>
            </a:prstGeom>
            <a:noFill/>
            <a:ln w="9525">
              <a:noFill/>
              <a:miter lim="800000"/>
              <a:headEnd/>
              <a:tailEnd/>
            </a:ln>
          </p:spPr>
          <p:txBody>
            <a:bodyPr wrap="none">
              <a:spAutoFit/>
            </a:bodyPr>
            <a:lstStyle/>
            <a:p>
              <a:r>
                <a:rPr lang="en-US" sz="9500">
                  <a:solidFill>
                    <a:srgbClr val="0000FF"/>
                  </a:solidFill>
                  <a:latin typeface="Arial Black" pitchFamily="34" charset="0"/>
                </a:rPr>
                <a:t>S</a:t>
              </a:r>
            </a:p>
          </p:txBody>
        </p:sp>
      </p:grpSp>
      <p:sp>
        <p:nvSpPr>
          <p:cNvPr id="9221" name="Text Box 10"/>
          <p:cNvSpPr txBox="1">
            <a:spLocks noChangeArrowheads="1"/>
          </p:cNvSpPr>
          <p:nvPr/>
        </p:nvSpPr>
        <p:spPr bwMode="auto">
          <a:xfrm>
            <a:off x="-53281" y="285728"/>
            <a:ext cx="5721438" cy="830997"/>
          </a:xfrm>
          <a:prstGeom prst="rect">
            <a:avLst/>
          </a:prstGeom>
          <a:noFill/>
          <a:ln w="9525">
            <a:noFill/>
            <a:miter lim="800000"/>
            <a:headEnd/>
            <a:tailEnd/>
          </a:ln>
        </p:spPr>
        <p:txBody>
          <a:bodyPr wrap="none">
            <a:spAutoFit/>
          </a:bodyPr>
          <a:lstStyle/>
          <a:p>
            <a:r>
              <a:rPr lang="ar-SA" sz="4800" dirty="0" smtClean="0">
                <a:solidFill>
                  <a:schemeClr val="tx2">
                    <a:lumMod val="75000"/>
                  </a:schemeClr>
                </a:solidFill>
                <a:cs typeface="DecoType Naskh Variants" pitchFamily="2" charset="-78"/>
              </a:rPr>
              <a:t>تابع خطوات إعداد نظام إدارة الجودة</a:t>
            </a:r>
            <a:endParaRPr lang="en-US" sz="4800" dirty="0" smtClean="0">
              <a:solidFill>
                <a:schemeClr val="tx2">
                  <a:lumMod val="75000"/>
                </a:schemeClr>
              </a:solidFill>
              <a:cs typeface="DecoType Naskh Variants" pitchFamily="2" charset="-78"/>
            </a:endParaRPr>
          </a:p>
        </p:txBody>
      </p:sp>
      <p:graphicFrame>
        <p:nvGraphicFramePr>
          <p:cNvPr id="11" name="جدول 10"/>
          <p:cNvGraphicFramePr>
            <a:graphicFrameLocks noGrp="1"/>
          </p:cNvGraphicFramePr>
          <p:nvPr/>
        </p:nvGraphicFramePr>
        <p:xfrm>
          <a:off x="357158" y="1714488"/>
          <a:ext cx="8334412" cy="4521708"/>
        </p:xfrm>
        <a:graphic>
          <a:graphicData uri="http://schemas.openxmlformats.org/drawingml/2006/table">
            <a:tbl>
              <a:tblPr>
                <a:tableStyleId>{3C2FFA5D-87B4-456A-9821-1D502468CF0F}</a:tableStyleId>
              </a:tblPr>
              <a:tblGrid>
                <a:gridCol w="7702573">
                  <a:extLst>
                    <a:ext uri="{9D8B030D-6E8A-4147-A177-3AD203B41FA5}">
                      <a16:colId xmlns:a16="http://schemas.microsoft.com/office/drawing/2014/main" val="20000"/>
                    </a:ext>
                  </a:extLst>
                </a:gridCol>
                <a:gridCol w="631839">
                  <a:extLst>
                    <a:ext uri="{9D8B030D-6E8A-4147-A177-3AD203B41FA5}">
                      <a16:colId xmlns:a16="http://schemas.microsoft.com/office/drawing/2014/main" val="20001"/>
                    </a:ext>
                  </a:extLst>
                </a:gridCol>
              </a:tblGrid>
              <a:tr h="219934">
                <a:tc>
                  <a:txBody>
                    <a:bodyPr/>
                    <a:lstStyle/>
                    <a:p>
                      <a:pPr marL="0" marR="0" indent="0" algn="ctr" defTabSz="914400" rtl="1" eaLnBrk="1" fontAlgn="auto" latinLnBrk="0" hangingPunct="1">
                        <a:lnSpc>
                          <a:spcPct val="115000"/>
                        </a:lnSpc>
                        <a:spcBef>
                          <a:spcPts val="0"/>
                        </a:spcBef>
                        <a:spcAft>
                          <a:spcPts val="0"/>
                        </a:spcAft>
                        <a:buClrTx/>
                        <a:buSzTx/>
                        <a:buFontTx/>
                        <a:buNone/>
                        <a:tabLst/>
                        <a:defRPr/>
                      </a:pPr>
                      <a:r>
                        <a:rPr lang="ar-SA" sz="1800" kern="1200" dirty="0" smtClean="0">
                          <a:effectLst/>
                        </a:rPr>
                        <a:t>الوثائق</a:t>
                      </a:r>
                      <a:endParaRPr lang="en-US" sz="1800" b="1" kern="1200" dirty="0" smtClean="0">
                        <a:solidFill>
                          <a:schemeClr val="tx2">
                            <a:lumMod val="75000"/>
                          </a:schemeClr>
                        </a:solidFill>
                        <a:effectLst/>
                        <a:latin typeface="Cambria"/>
                        <a:ea typeface="Times New Roman"/>
                        <a:cs typeface="DecoType Naskh Variants" pitchFamily="2" charset="-78"/>
                      </a:endParaRPr>
                    </a:p>
                  </a:txBody>
                  <a:tcPr marL="61472" marR="61472" marT="0" marB="0"/>
                </a:tc>
                <a:tc>
                  <a:txBody>
                    <a:bodyPr/>
                    <a:lstStyle/>
                    <a:p>
                      <a:pPr marL="0" marR="0" indent="0" algn="ctr" defTabSz="914400" rtl="1" eaLnBrk="1" fontAlgn="auto" latinLnBrk="0" hangingPunct="1">
                        <a:lnSpc>
                          <a:spcPct val="115000"/>
                        </a:lnSpc>
                        <a:spcBef>
                          <a:spcPts val="0"/>
                        </a:spcBef>
                        <a:spcAft>
                          <a:spcPts val="0"/>
                        </a:spcAft>
                        <a:buClrTx/>
                        <a:buSzTx/>
                        <a:buFontTx/>
                        <a:buNone/>
                        <a:tabLst/>
                        <a:defRPr/>
                      </a:pPr>
                      <a:r>
                        <a:rPr lang="ar-SA" sz="1800" kern="1200" dirty="0" smtClean="0">
                          <a:effectLst/>
                        </a:rPr>
                        <a:t>م</a:t>
                      </a:r>
                      <a:endParaRPr lang="en-US" sz="1800" b="1" kern="1200" dirty="0" smtClean="0">
                        <a:solidFill>
                          <a:schemeClr val="tx2">
                            <a:lumMod val="75000"/>
                          </a:schemeClr>
                        </a:solidFill>
                        <a:effectLst/>
                        <a:latin typeface="Cambria"/>
                        <a:ea typeface="Times New Roman"/>
                        <a:cs typeface="DecoType Naskh Variants" pitchFamily="2" charset="-78"/>
                      </a:endParaRPr>
                    </a:p>
                  </a:txBody>
                  <a:tcPr marL="61472" marR="61472" marT="0" marB="0" anchor="ctr"/>
                </a:tc>
                <a:extLst>
                  <a:ext uri="{0D108BD9-81ED-4DB2-BD59-A6C34878D82A}">
                    <a16:rowId xmlns:a16="http://schemas.microsoft.com/office/drawing/2014/main" val="10000"/>
                  </a:ext>
                </a:extLst>
              </a:tr>
              <a:tr h="219934">
                <a:tc>
                  <a:txBody>
                    <a:bodyPr/>
                    <a:lstStyle/>
                    <a:p>
                      <a:pPr marL="0" marR="0" algn="r" rtl="1">
                        <a:lnSpc>
                          <a:spcPct val="115000"/>
                        </a:lnSpc>
                        <a:spcBef>
                          <a:spcPts val="0"/>
                        </a:spcBef>
                        <a:spcAft>
                          <a:spcPts val="0"/>
                        </a:spcAft>
                      </a:pPr>
                      <a:r>
                        <a:rPr lang="ar-SA" sz="2000" kern="1200" dirty="0">
                          <a:solidFill>
                            <a:schemeClr val="tx2">
                              <a:lumMod val="75000"/>
                            </a:schemeClr>
                          </a:solidFill>
                          <a:effectLst/>
                          <a:latin typeface="Adobe Devanagari" pitchFamily="18" charset="0"/>
                          <a:ea typeface="+mn-ea"/>
                          <a:cs typeface="DecoType Naskh Variants" pitchFamily="2" charset="-78"/>
                        </a:rPr>
                        <a:t>دليل الجودة</a:t>
                      </a:r>
                      <a:endParaRPr lang="en-US" sz="2000" kern="1200" dirty="0">
                        <a:solidFill>
                          <a:schemeClr val="tx2">
                            <a:lumMod val="75000"/>
                          </a:schemeClr>
                        </a:solidFill>
                        <a:effectLst/>
                        <a:latin typeface="Adobe Devanagari" pitchFamily="18" charset="0"/>
                        <a:ea typeface="+mn-ea"/>
                        <a:cs typeface="DecoType Naskh Variants" pitchFamily="2" charset="-78"/>
                      </a:endParaRPr>
                    </a:p>
                  </a:txBody>
                  <a:tcPr marL="61472" marR="61472" marT="0" marB="0"/>
                </a:tc>
                <a:tc>
                  <a:txBody>
                    <a:bodyPr/>
                    <a:lstStyle/>
                    <a:p>
                      <a:pPr marL="0" marR="0" algn="r" rtl="1">
                        <a:lnSpc>
                          <a:spcPct val="115000"/>
                        </a:lnSpc>
                        <a:spcBef>
                          <a:spcPts val="0"/>
                        </a:spcBef>
                        <a:spcAft>
                          <a:spcPts val="0"/>
                        </a:spcAft>
                      </a:pPr>
                      <a:r>
                        <a:rPr lang="ar-SA" sz="2000" kern="1200" dirty="0">
                          <a:solidFill>
                            <a:schemeClr val="tx2">
                              <a:lumMod val="75000"/>
                            </a:schemeClr>
                          </a:solidFill>
                          <a:effectLst/>
                          <a:latin typeface="Adobe Devanagari" pitchFamily="18" charset="0"/>
                          <a:ea typeface="+mn-ea"/>
                          <a:cs typeface="DecoType Naskh Variants" pitchFamily="2" charset="-78"/>
                        </a:rPr>
                        <a:t>19</a:t>
                      </a:r>
                      <a:endParaRPr lang="en-US" sz="2000" kern="1200" dirty="0">
                        <a:solidFill>
                          <a:schemeClr val="tx2">
                            <a:lumMod val="75000"/>
                          </a:schemeClr>
                        </a:solidFill>
                        <a:effectLst/>
                        <a:latin typeface="Adobe Devanagari" pitchFamily="18" charset="0"/>
                        <a:ea typeface="+mn-ea"/>
                        <a:cs typeface="DecoType Naskh Variants" pitchFamily="2" charset="-78"/>
                      </a:endParaRPr>
                    </a:p>
                  </a:txBody>
                  <a:tcPr marL="61472" marR="61472" marT="0" marB="0" anchor="ctr"/>
                </a:tc>
                <a:extLst>
                  <a:ext uri="{0D108BD9-81ED-4DB2-BD59-A6C34878D82A}">
                    <a16:rowId xmlns:a16="http://schemas.microsoft.com/office/drawing/2014/main" val="10001"/>
                  </a:ext>
                </a:extLst>
              </a:tr>
              <a:tr h="219934">
                <a:tc>
                  <a:txBody>
                    <a:bodyPr/>
                    <a:lstStyle/>
                    <a:p>
                      <a:pPr marL="0" marR="0" algn="r" rtl="1">
                        <a:lnSpc>
                          <a:spcPct val="115000"/>
                        </a:lnSpc>
                        <a:spcBef>
                          <a:spcPts val="0"/>
                        </a:spcBef>
                        <a:spcAft>
                          <a:spcPts val="0"/>
                        </a:spcAft>
                      </a:pPr>
                      <a:r>
                        <a:rPr lang="ar-SA" sz="2000" kern="1200" dirty="0">
                          <a:solidFill>
                            <a:schemeClr val="tx2">
                              <a:lumMod val="75000"/>
                            </a:schemeClr>
                          </a:solidFill>
                          <a:effectLst/>
                          <a:latin typeface="Adobe Devanagari" pitchFamily="18" charset="0"/>
                          <a:ea typeface="+mn-ea"/>
                          <a:cs typeface="DecoType Naskh Variants" pitchFamily="2" charset="-78"/>
                        </a:rPr>
                        <a:t>دليل الإجراءات العام</a:t>
                      </a:r>
                      <a:endParaRPr lang="en-US" sz="2000" kern="1200" dirty="0">
                        <a:solidFill>
                          <a:schemeClr val="tx2">
                            <a:lumMod val="75000"/>
                          </a:schemeClr>
                        </a:solidFill>
                        <a:effectLst/>
                        <a:latin typeface="Adobe Devanagari" pitchFamily="18" charset="0"/>
                        <a:ea typeface="+mn-ea"/>
                        <a:cs typeface="DecoType Naskh Variants" pitchFamily="2" charset="-78"/>
                      </a:endParaRPr>
                    </a:p>
                  </a:txBody>
                  <a:tcPr marL="61472" marR="61472" marT="0" marB="0"/>
                </a:tc>
                <a:tc>
                  <a:txBody>
                    <a:bodyPr/>
                    <a:lstStyle/>
                    <a:p>
                      <a:pPr marL="0" marR="0" algn="r" rtl="1">
                        <a:lnSpc>
                          <a:spcPct val="115000"/>
                        </a:lnSpc>
                        <a:spcBef>
                          <a:spcPts val="0"/>
                        </a:spcBef>
                        <a:spcAft>
                          <a:spcPts val="0"/>
                        </a:spcAft>
                      </a:pPr>
                      <a:r>
                        <a:rPr lang="ar-SA" sz="2000" kern="1200" dirty="0">
                          <a:solidFill>
                            <a:schemeClr val="tx2">
                              <a:lumMod val="75000"/>
                            </a:schemeClr>
                          </a:solidFill>
                          <a:effectLst/>
                          <a:latin typeface="Adobe Devanagari" pitchFamily="18" charset="0"/>
                          <a:ea typeface="+mn-ea"/>
                          <a:cs typeface="DecoType Naskh Variants" pitchFamily="2" charset="-78"/>
                        </a:rPr>
                        <a:t>20</a:t>
                      </a:r>
                      <a:endParaRPr lang="en-US" sz="2000" kern="1200" dirty="0">
                        <a:solidFill>
                          <a:schemeClr val="tx2">
                            <a:lumMod val="75000"/>
                          </a:schemeClr>
                        </a:solidFill>
                        <a:effectLst/>
                        <a:latin typeface="Adobe Devanagari" pitchFamily="18" charset="0"/>
                        <a:ea typeface="+mn-ea"/>
                        <a:cs typeface="DecoType Naskh Variants" pitchFamily="2" charset="-78"/>
                      </a:endParaRPr>
                    </a:p>
                  </a:txBody>
                  <a:tcPr marL="61472" marR="61472" marT="0" marB="0" anchor="ctr"/>
                </a:tc>
                <a:extLst>
                  <a:ext uri="{0D108BD9-81ED-4DB2-BD59-A6C34878D82A}">
                    <a16:rowId xmlns:a16="http://schemas.microsoft.com/office/drawing/2014/main" val="10002"/>
                  </a:ext>
                </a:extLst>
              </a:tr>
              <a:tr h="219934">
                <a:tc>
                  <a:txBody>
                    <a:bodyPr/>
                    <a:lstStyle/>
                    <a:p>
                      <a:pPr marL="0" marR="0" algn="r" rtl="1">
                        <a:lnSpc>
                          <a:spcPct val="115000"/>
                        </a:lnSpc>
                        <a:spcBef>
                          <a:spcPts val="0"/>
                        </a:spcBef>
                        <a:spcAft>
                          <a:spcPts val="0"/>
                        </a:spcAft>
                      </a:pPr>
                      <a:r>
                        <a:rPr lang="ar-SA" sz="2000" kern="1200">
                          <a:solidFill>
                            <a:schemeClr val="tx2">
                              <a:lumMod val="75000"/>
                            </a:schemeClr>
                          </a:solidFill>
                          <a:effectLst/>
                          <a:latin typeface="Adobe Devanagari" pitchFamily="18" charset="0"/>
                          <a:ea typeface="+mn-ea"/>
                          <a:cs typeface="DecoType Naskh Variants" pitchFamily="2" charset="-78"/>
                        </a:rPr>
                        <a:t>تصميم استبانه استطلاع آراء المستفيدين – تفعيل – تحليل - تقرير</a:t>
                      </a:r>
                      <a:endParaRPr lang="en-US" sz="2000" kern="1200">
                        <a:solidFill>
                          <a:schemeClr val="tx2">
                            <a:lumMod val="75000"/>
                          </a:schemeClr>
                        </a:solidFill>
                        <a:effectLst/>
                        <a:latin typeface="Adobe Devanagari" pitchFamily="18" charset="0"/>
                        <a:ea typeface="+mn-ea"/>
                        <a:cs typeface="DecoType Naskh Variants" pitchFamily="2" charset="-78"/>
                      </a:endParaRPr>
                    </a:p>
                  </a:txBody>
                  <a:tcPr marL="61472" marR="61472" marT="0" marB="0"/>
                </a:tc>
                <a:tc>
                  <a:txBody>
                    <a:bodyPr/>
                    <a:lstStyle/>
                    <a:p>
                      <a:pPr marL="0" marR="0" algn="r" rtl="1">
                        <a:lnSpc>
                          <a:spcPct val="115000"/>
                        </a:lnSpc>
                        <a:spcBef>
                          <a:spcPts val="0"/>
                        </a:spcBef>
                        <a:spcAft>
                          <a:spcPts val="0"/>
                        </a:spcAft>
                      </a:pPr>
                      <a:r>
                        <a:rPr lang="ar-SA" sz="2000" kern="1200" dirty="0">
                          <a:solidFill>
                            <a:schemeClr val="tx2">
                              <a:lumMod val="75000"/>
                            </a:schemeClr>
                          </a:solidFill>
                          <a:effectLst/>
                          <a:latin typeface="Adobe Devanagari" pitchFamily="18" charset="0"/>
                          <a:ea typeface="+mn-ea"/>
                          <a:cs typeface="DecoType Naskh Variants" pitchFamily="2" charset="-78"/>
                        </a:rPr>
                        <a:t>21</a:t>
                      </a:r>
                      <a:endParaRPr lang="en-US" sz="2000" kern="1200" dirty="0">
                        <a:solidFill>
                          <a:schemeClr val="tx2">
                            <a:lumMod val="75000"/>
                          </a:schemeClr>
                        </a:solidFill>
                        <a:effectLst/>
                        <a:latin typeface="Adobe Devanagari" pitchFamily="18" charset="0"/>
                        <a:ea typeface="+mn-ea"/>
                        <a:cs typeface="DecoType Naskh Variants" pitchFamily="2" charset="-78"/>
                      </a:endParaRPr>
                    </a:p>
                  </a:txBody>
                  <a:tcPr marL="61472" marR="61472" marT="0" marB="0" anchor="ctr"/>
                </a:tc>
                <a:extLst>
                  <a:ext uri="{0D108BD9-81ED-4DB2-BD59-A6C34878D82A}">
                    <a16:rowId xmlns:a16="http://schemas.microsoft.com/office/drawing/2014/main" val="10003"/>
                  </a:ext>
                </a:extLst>
              </a:tr>
              <a:tr h="219934">
                <a:tc>
                  <a:txBody>
                    <a:bodyPr/>
                    <a:lstStyle/>
                    <a:p>
                      <a:pPr marL="0" marR="0" algn="r" rtl="1">
                        <a:lnSpc>
                          <a:spcPct val="115000"/>
                        </a:lnSpc>
                        <a:spcBef>
                          <a:spcPts val="0"/>
                        </a:spcBef>
                        <a:spcAft>
                          <a:spcPts val="0"/>
                        </a:spcAft>
                      </a:pPr>
                      <a:r>
                        <a:rPr lang="ar-SA" sz="2000" kern="1200" dirty="0" err="1">
                          <a:solidFill>
                            <a:schemeClr val="tx2">
                              <a:lumMod val="75000"/>
                            </a:schemeClr>
                          </a:solidFill>
                          <a:effectLst/>
                          <a:latin typeface="Adobe Devanagari" pitchFamily="18" charset="0"/>
                          <a:ea typeface="+mn-ea"/>
                          <a:cs typeface="DecoType Naskh Variants" pitchFamily="2" charset="-78"/>
                        </a:rPr>
                        <a:t>تفعيل</a:t>
                      </a:r>
                      <a:r>
                        <a:rPr lang="ar-SA" sz="2000" kern="1200" dirty="0">
                          <a:solidFill>
                            <a:schemeClr val="tx2">
                              <a:lumMod val="75000"/>
                            </a:schemeClr>
                          </a:solidFill>
                          <a:effectLst/>
                          <a:latin typeface="Adobe Devanagari" pitchFamily="18" charset="0"/>
                          <a:ea typeface="+mn-ea"/>
                          <a:cs typeface="DecoType Naskh Variants" pitchFamily="2" charset="-78"/>
                        </a:rPr>
                        <a:t> ملفات ممثل الجودة</a:t>
                      </a:r>
                      <a:endParaRPr lang="en-US" sz="2000" kern="1200" dirty="0">
                        <a:solidFill>
                          <a:schemeClr val="tx2">
                            <a:lumMod val="75000"/>
                          </a:schemeClr>
                        </a:solidFill>
                        <a:effectLst/>
                        <a:latin typeface="Adobe Devanagari" pitchFamily="18" charset="0"/>
                        <a:ea typeface="+mn-ea"/>
                        <a:cs typeface="DecoType Naskh Variants" pitchFamily="2" charset="-78"/>
                      </a:endParaRPr>
                    </a:p>
                  </a:txBody>
                  <a:tcPr marL="61472" marR="61472" marT="0" marB="0"/>
                </a:tc>
                <a:tc>
                  <a:txBody>
                    <a:bodyPr/>
                    <a:lstStyle/>
                    <a:p>
                      <a:pPr marL="0" marR="0" algn="r" rtl="1">
                        <a:lnSpc>
                          <a:spcPct val="115000"/>
                        </a:lnSpc>
                        <a:spcBef>
                          <a:spcPts val="0"/>
                        </a:spcBef>
                        <a:spcAft>
                          <a:spcPts val="0"/>
                        </a:spcAft>
                      </a:pPr>
                      <a:r>
                        <a:rPr lang="ar-SA" sz="2000" kern="1200" dirty="0">
                          <a:solidFill>
                            <a:schemeClr val="tx2">
                              <a:lumMod val="75000"/>
                            </a:schemeClr>
                          </a:solidFill>
                          <a:effectLst/>
                          <a:latin typeface="Adobe Devanagari" pitchFamily="18" charset="0"/>
                          <a:ea typeface="+mn-ea"/>
                          <a:cs typeface="DecoType Naskh Variants" pitchFamily="2" charset="-78"/>
                        </a:rPr>
                        <a:t>22</a:t>
                      </a:r>
                      <a:endParaRPr lang="en-US" sz="2000" kern="1200" dirty="0">
                        <a:solidFill>
                          <a:schemeClr val="tx2">
                            <a:lumMod val="75000"/>
                          </a:schemeClr>
                        </a:solidFill>
                        <a:effectLst/>
                        <a:latin typeface="Adobe Devanagari" pitchFamily="18" charset="0"/>
                        <a:ea typeface="+mn-ea"/>
                        <a:cs typeface="DecoType Naskh Variants" pitchFamily="2" charset="-78"/>
                      </a:endParaRPr>
                    </a:p>
                  </a:txBody>
                  <a:tcPr marL="61472" marR="61472" marT="0" marB="0" anchor="ctr"/>
                </a:tc>
                <a:extLst>
                  <a:ext uri="{0D108BD9-81ED-4DB2-BD59-A6C34878D82A}">
                    <a16:rowId xmlns:a16="http://schemas.microsoft.com/office/drawing/2014/main" val="10004"/>
                  </a:ext>
                </a:extLst>
              </a:tr>
              <a:tr h="219934">
                <a:tc>
                  <a:txBody>
                    <a:bodyPr/>
                    <a:lstStyle/>
                    <a:p>
                      <a:pPr marL="0" marR="0" algn="r" rtl="1">
                        <a:lnSpc>
                          <a:spcPct val="115000"/>
                        </a:lnSpc>
                        <a:spcBef>
                          <a:spcPts val="0"/>
                        </a:spcBef>
                        <a:spcAft>
                          <a:spcPts val="0"/>
                        </a:spcAft>
                      </a:pPr>
                      <a:r>
                        <a:rPr lang="ar-SA" sz="2000" kern="1200" dirty="0">
                          <a:solidFill>
                            <a:schemeClr val="tx2">
                              <a:lumMod val="75000"/>
                            </a:schemeClr>
                          </a:solidFill>
                          <a:effectLst/>
                          <a:latin typeface="Adobe Devanagari" pitchFamily="18" charset="0"/>
                          <a:ea typeface="+mn-ea"/>
                          <a:cs typeface="DecoType Naskh Variants" pitchFamily="2" charset="-78"/>
                        </a:rPr>
                        <a:t>التدقيق داخلي (نموذج طلب خدمة)</a:t>
                      </a:r>
                      <a:endParaRPr lang="en-US" sz="2000" kern="1200" dirty="0">
                        <a:solidFill>
                          <a:schemeClr val="tx2">
                            <a:lumMod val="75000"/>
                          </a:schemeClr>
                        </a:solidFill>
                        <a:effectLst/>
                        <a:latin typeface="Adobe Devanagari" pitchFamily="18" charset="0"/>
                        <a:ea typeface="+mn-ea"/>
                        <a:cs typeface="DecoType Naskh Variants" pitchFamily="2" charset="-78"/>
                      </a:endParaRPr>
                    </a:p>
                  </a:txBody>
                  <a:tcPr marL="61472" marR="61472" marT="0" marB="0"/>
                </a:tc>
                <a:tc>
                  <a:txBody>
                    <a:bodyPr/>
                    <a:lstStyle/>
                    <a:p>
                      <a:pPr marL="0" marR="0" algn="r" rtl="1">
                        <a:lnSpc>
                          <a:spcPct val="115000"/>
                        </a:lnSpc>
                        <a:spcBef>
                          <a:spcPts val="0"/>
                        </a:spcBef>
                        <a:spcAft>
                          <a:spcPts val="0"/>
                        </a:spcAft>
                      </a:pPr>
                      <a:r>
                        <a:rPr lang="ar-SA" sz="2000" kern="1200" dirty="0">
                          <a:solidFill>
                            <a:schemeClr val="tx2">
                              <a:lumMod val="75000"/>
                            </a:schemeClr>
                          </a:solidFill>
                          <a:effectLst/>
                          <a:latin typeface="Adobe Devanagari" pitchFamily="18" charset="0"/>
                          <a:ea typeface="+mn-ea"/>
                          <a:cs typeface="DecoType Naskh Variants" pitchFamily="2" charset="-78"/>
                        </a:rPr>
                        <a:t>23</a:t>
                      </a:r>
                      <a:endParaRPr lang="en-US" sz="2000" kern="1200" dirty="0">
                        <a:solidFill>
                          <a:schemeClr val="tx2">
                            <a:lumMod val="75000"/>
                          </a:schemeClr>
                        </a:solidFill>
                        <a:effectLst/>
                        <a:latin typeface="Adobe Devanagari" pitchFamily="18" charset="0"/>
                        <a:ea typeface="+mn-ea"/>
                        <a:cs typeface="DecoType Naskh Variants" pitchFamily="2" charset="-78"/>
                      </a:endParaRPr>
                    </a:p>
                  </a:txBody>
                  <a:tcPr marL="61472" marR="61472" marT="0" marB="0" anchor="ctr"/>
                </a:tc>
                <a:extLst>
                  <a:ext uri="{0D108BD9-81ED-4DB2-BD59-A6C34878D82A}">
                    <a16:rowId xmlns:a16="http://schemas.microsoft.com/office/drawing/2014/main" val="10005"/>
                  </a:ext>
                </a:extLst>
              </a:tr>
              <a:tr h="219934">
                <a:tc>
                  <a:txBody>
                    <a:bodyPr/>
                    <a:lstStyle/>
                    <a:p>
                      <a:pPr marL="0" marR="0" algn="r" rtl="1">
                        <a:lnSpc>
                          <a:spcPct val="115000"/>
                        </a:lnSpc>
                        <a:spcBef>
                          <a:spcPts val="0"/>
                        </a:spcBef>
                        <a:spcAft>
                          <a:spcPts val="0"/>
                        </a:spcAft>
                      </a:pPr>
                      <a:r>
                        <a:rPr lang="ar-SA" sz="2000" kern="1200" dirty="0">
                          <a:solidFill>
                            <a:schemeClr val="tx2">
                              <a:lumMod val="75000"/>
                            </a:schemeClr>
                          </a:solidFill>
                          <a:effectLst/>
                          <a:latin typeface="Adobe Devanagari" pitchFamily="18" charset="0"/>
                          <a:ea typeface="+mn-ea"/>
                          <a:cs typeface="DecoType Naskh Variants" pitchFamily="2" charset="-78"/>
                        </a:rPr>
                        <a:t>إغلاق النظام </a:t>
                      </a:r>
                      <a:r>
                        <a:rPr lang="ar-SA" sz="2000" kern="1200" dirty="0" err="1">
                          <a:solidFill>
                            <a:schemeClr val="tx2">
                              <a:lumMod val="75000"/>
                            </a:schemeClr>
                          </a:solidFill>
                          <a:effectLst/>
                          <a:latin typeface="Adobe Devanagari" pitchFamily="18" charset="0"/>
                          <a:ea typeface="+mn-ea"/>
                          <a:cs typeface="DecoType Naskh Variants" pitchFamily="2" charset="-78"/>
                        </a:rPr>
                        <a:t>و</a:t>
                      </a:r>
                      <a:r>
                        <a:rPr lang="ar-SA" sz="2000" kern="1200" dirty="0">
                          <a:solidFill>
                            <a:schemeClr val="tx2">
                              <a:lumMod val="75000"/>
                            </a:schemeClr>
                          </a:solidFill>
                          <a:effectLst/>
                          <a:latin typeface="Adobe Devanagari" pitchFamily="18" charset="0"/>
                          <a:ea typeface="+mn-ea"/>
                          <a:cs typeface="DecoType Naskh Variants" pitchFamily="2" charset="-78"/>
                        </a:rPr>
                        <a:t> إعلام جميع جهات المؤسسة البدء بتطبيق النظام</a:t>
                      </a:r>
                      <a:endParaRPr lang="en-US" sz="2000" kern="1200" dirty="0">
                        <a:solidFill>
                          <a:schemeClr val="tx2">
                            <a:lumMod val="75000"/>
                          </a:schemeClr>
                        </a:solidFill>
                        <a:effectLst/>
                        <a:latin typeface="Adobe Devanagari" pitchFamily="18" charset="0"/>
                        <a:ea typeface="+mn-ea"/>
                        <a:cs typeface="DecoType Naskh Variants" pitchFamily="2" charset="-78"/>
                      </a:endParaRPr>
                    </a:p>
                  </a:txBody>
                  <a:tcPr marL="61472" marR="61472" marT="0" marB="0"/>
                </a:tc>
                <a:tc>
                  <a:txBody>
                    <a:bodyPr/>
                    <a:lstStyle/>
                    <a:p>
                      <a:pPr marL="0" marR="0" algn="r" rtl="1">
                        <a:lnSpc>
                          <a:spcPct val="115000"/>
                        </a:lnSpc>
                        <a:spcBef>
                          <a:spcPts val="0"/>
                        </a:spcBef>
                        <a:spcAft>
                          <a:spcPts val="0"/>
                        </a:spcAft>
                      </a:pPr>
                      <a:r>
                        <a:rPr lang="ar-SA" sz="2000" kern="1200" dirty="0">
                          <a:solidFill>
                            <a:schemeClr val="tx2">
                              <a:lumMod val="75000"/>
                            </a:schemeClr>
                          </a:solidFill>
                          <a:effectLst/>
                          <a:latin typeface="Adobe Devanagari" pitchFamily="18" charset="0"/>
                          <a:ea typeface="+mn-ea"/>
                          <a:cs typeface="DecoType Naskh Variants" pitchFamily="2" charset="-78"/>
                        </a:rPr>
                        <a:t>24</a:t>
                      </a:r>
                      <a:endParaRPr lang="en-US" sz="2000" kern="1200" dirty="0">
                        <a:solidFill>
                          <a:schemeClr val="tx2">
                            <a:lumMod val="75000"/>
                          </a:schemeClr>
                        </a:solidFill>
                        <a:effectLst/>
                        <a:latin typeface="Adobe Devanagari" pitchFamily="18" charset="0"/>
                        <a:ea typeface="+mn-ea"/>
                        <a:cs typeface="DecoType Naskh Variants" pitchFamily="2" charset="-78"/>
                      </a:endParaRPr>
                    </a:p>
                  </a:txBody>
                  <a:tcPr marL="61472" marR="61472" marT="0" marB="0" anchor="ctr"/>
                </a:tc>
                <a:extLst>
                  <a:ext uri="{0D108BD9-81ED-4DB2-BD59-A6C34878D82A}">
                    <a16:rowId xmlns:a16="http://schemas.microsoft.com/office/drawing/2014/main" val="10006"/>
                  </a:ext>
                </a:extLst>
              </a:tr>
              <a:tr h="219934">
                <a:tc>
                  <a:txBody>
                    <a:bodyPr/>
                    <a:lstStyle/>
                    <a:p>
                      <a:pPr marL="0" marR="0" algn="r" rtl="1">
                        <a:lnSpc>
                          <a:spcPct val="115000"/>
                        </a:lnSpc>
                        <a:spcBef>
                          <a:spcPts val="0"/>
                        </a:spcBef>
                        <a:spcAft>
                          <a:spcPts val="0"/>
                        </a:spcAft>
                      </a:pPr>
                      <a:r>
                        <a:rPr lang="ar-SA" sz="2000" kern="1200">
                          <a:solidFill>
                            <a:schemeClr val="tx2">
                              <a:lumMod val="75000"/>
                            </a:schemeClr>
                          </a:solidFill>
                          <a:effectLst/>
                          <a:latin typeface="Adobe Devanagari" pitchFamily="18" charset="0"/>
                          <a:ea typeface="+mn-ea"/>
                          <a:cs typeface="DecoType Naskh Variants" pitchFamily="2" charset="-78"/>
                        </a:rPr>
                        <a:t>اجتماع مراجعة الإدارة</a:t>
                      </a:r>
                      <a:endParaRPr lang="en-US" sz="2000" kern="1200">
                        <a:solidFill>
                          <a:schemeClr val="tx2">
                            <a:lumMod val="75000"/>
                          </a:schemeClr>
                        </a:solidFill>
                        <a:effectLst/>
                        <a:latin typeface="Adobe Devanagari" pitchFamily="18" charset="0"/>
                        <a:ea typeface="+mn-ea"/>
                        <a:cs typeface="DecoType Naskh Variants" pitchFamily="2" charset="-78"/>
                      </a:endParaRPr>
                    </a:p>
                  </a:txBody>
                  <a:tcPr marL="61472" marR="61472" marT="0" marB="0"/>
                </a:tc>
                <a:tc>
                  <a:txBody>
                    <a:bodyPr/>
                    <a:lstStyle/>
                    <a:p>
                      <a:pPr marL="0" marR="0" algn="r" rtl="1">
                        <a:lnSpc>
                          <a:spcPct val="115000"/>
                        </a:lnSpc>
                        <a:spcBef>
                          <a:spcPts val="0"/>
                        </a:spcBef>
                        <a:spcAft>
                          <a:spcPts val="0"/>
                        </a:spcAft>
                      </a:pPr>
                      <a:r>
                        <a:rPr lang="ar-SA" sz="2000" kern="1200" dirty="0">
                          <a:solidFill>
                            <a:schemeClr val="tx2">
                              <a:lumMod val="75000"/>
                            </a:schemeClr>
                          </a:solidFill>
                          <a:effectLst/>
                          <a:latin typeface="Adobe Devanagari" pitchFamily="18" charset="0"/>
                          <a:ea typeface="+mn-ea"/>
                          <a:cs typeface="DecoType Naskh Variants" pitchFamily="2" charset="-78"/>
                        </a:rPr>
                        <a:t>25</a:t>
                      </a:r>
                      <a:endParaRPr lang="en-US" sz="2000" kern="1200" dirty="0">
                        <a:solidFill>
                          <a:schemeClr val="tx2">
                            <a:lumMod val="75000"/>
                          </a:schemeClr>
                        </a:solidFill>
                        <a:effectLst/>
                        <a:latin typeface="Adobe Devanagari" pitchFamily="18" charset="0"/>
                        <a:ea typeface="+mn-ea"/>
                        <a:cs typeface="DecoType Naskh Variants" pitchFamily="2" charset="-78"/>
                      </a:endParaRPr>
                    </a:p>
                  </a:txBody>
                  <a:tcPr marL="61472" marR="61472" marT="0" marB="0" anchor="ctr"/>
                </a:tc>
                <a:extLst>
                  <a:ext uri="{0D108BD9-81ED-4DB2-BD59-A6C34878D82A}">
                    <a16:rowId xmlns:a16="http://schemas.microsoft.com/office/drawing/2014/main" val="10007"/>
                  </a:ext>
                </a:extLst>
              </a:tr>
              <a:tr h="219934">
                <a:tc>
                  <a:txBody>
                    <a:bodyPr/>
                    <a:lstStyle/>
                    <a:p>
                      <a:pPr marL="0" marR="0" algn="r" rtl="1">
                        <a:lnSpc>
                          <a:spcPct val="115000"/>
                        </a:lnSpc>
                        <a:spcBef>
                          <a:spcPts val="0"/>
                        </a:spcBef>
                        <a:spcAft>
                          <a:spcPts val="0"/>
                        </a:spcAft>
                      </a:pPr>
                      <a:r>
                        <a:rPr lang="ar-SA" sz="2000" kern="1200">
                          <a:solidFill>
                            <a:schemeClr val="tx2">
                              <a:lumMod val="75000"/>
                            </a:schemeClr>
                          </a:solidFill>
                          <a:effectLst/>
                          <a:latin typeface="Adobe Devanagari" pitchFamily="18" charset="0"/>
                          <a:ea typeface="+mn-ea"/>
                          <a:cs typeface="DecoType Naskh Variants" pitchFamily="2" charset="-78"/>
                        </a:rPr>
                        <a:t>طلب الجهة المانحة لاعتماد النظام للشهادة (تعبئة نموذج خارجي </a:t>
                      </a:r>
                      <a:r>
                        <a:rPr lang="en-US" sz="2000" kern="1200">
                          <a:solidFill>
                            <a:schemeClr val="tx2">
                              <a:lumMod val="75000"/>
                            </a:schemeClr>
                          </a:solidFill>
                          <a:effectLst/>
                          <a:latin typeface="Adobe Devanagari" pitchFamily="18" charset="0"/>
                          <a:ea typeface="+mn-ea"/>
                          <a:cs typeface="DecoType Naskh Variants" pitchFamily="2" charset="-78"/>
                        </a:rPr>
                        <a:t>Application Form  </a:t>
                      </a:r>
                      <a:r>
                        <a:rPr lang="ar-SA" sz="2000" kern="1200">
                          <a:solidFill>
                            <a:schemeClr val="tx2">
                              <a:lumMod val="75000"/>
                            </a:schemeClr>
                          </a:solidFill>
                          <a:effectLst/>
                          <a:latin typeface="Adobe Devanagari" pitchFamily="18" charset="0"/>
                          <a:ea typeface="+mn-ea"/>
                          <a:cs typeface="DecoType Naskh Variants" pitchFamily="2" charset="-78"/>
                        </a:rPr>
                        <a:t>إصدار الجهة المانحة)</a:t>
                      </a:r>
                      <a:endParaRPr lang="en-US" sz="2000" kern="1200">
                        <a:solidFill>
                          <a:schemeClr val="tx2">
                            <a:lumMod val="75000"/>
                          </a:schemeClr>
                        </a:solidFill>
                        <a:effectLst/>
                        <a:latin typeface="Adobe Devanagari" pitchFamily="18" charset="0"/>
                        <a:ea typeface="+mn-ea"/>
                        <a:cs typeface="DecoType Naskh Variants" pitchFamily="2" charset="-78"/>
                      </a:endParaRPr>
                    </a:p>
                  </a:txBody>
                  <a:tcPr marL="61472" marR="61472" marT="0" marB="0"/>
                </a:tc>
                <a:tc>
                  <a:txBody>
                    <a:bodyPr/>
                    <a:lstStyle/>
                    <a:p>
                      <a:pPr marL="0" marR="0" algn="r" rtl="1">
                        <a:lnSpc>
                          <a:spcPct val="115000"/>
                        </a:lnSpc>
                        <a:spcBef>
                          <a:spcPts val="0"/>
                        </a:spcBef>
                        <a:spcAft>
                          <a:spcPts val="0"/>
                        </a:spcAft>
                      </a:pPr>
                      <a:r>
                        <a:rPr lang="ar-SA" sz="2000" kern="1200" dirty="0">
                          <a:solidFill>
                            <a:schemeClr val="tx2">
                              <a:lumMod val="75000"/>
                            </a:schemeClr>
                          </a:solidFill>
                          <a:effectLst/>
                          <a:latin typeface="Adobe Devanagari" pitchFamily="18" charset="0"/>
                          <a:ea typeface="+mn-ea"/>
                          <a:cs typeface="DecoType Naskh Variants" pitchFamily="2" charset="-78"/>
                        </a:rPr>
                        <a:t>26</a:t>
                      </a:r>
                      <a:endParaRPr lang="en-US" sz="2000" kern="1200" dirty="0">
                        <a:solidFill>
                          <a:schemeClr val="tx2">
                            <a:lumMod val="75000"/>
                          </a:schemeClr>
                        </a:solidFill>
                        <a:effectLst/>
                        <a:latin typeface="Adobe Devanagari" pitchFamily="18" charset="0"/>
                        <a:ea typeface="+mn-ea"/>
                        <a:cs typeface="DecoType Naskh Variants" pitchFamily="2" charset="-78"/>
                      </a:endParaRPr>
                    </a:p>
                  </a:txBody>
                  <a:tcPr marL="61472" marR="61472" marT="0" marB="0" anchor="ctr"/>
                </a:tc>
                <a:extLst>
                  <a:ext uri="{0D108BD9-81ED-4DB2-BD59-A6C34878D82A}">
                    <a16:rowId xmlns:a16="http://schemas.microsoft.com/office/drawing/2014/main" val="10008"/>
                  </a:ext>
                </a:extLst>
              </a:tr>
              <a:tr h="219934">
                <a:tc>
                  <a:txBody>
                    <a:bodyPr/>
                    <a:lstStyle/>
                    <a:p>
                      <a:pPr marL="0" marR="0" indent="0" algn="r" defTabSz="914400" rtl="1" eaLnBrk="1" fontAlgn="auto" latinLnBrk="0" hangingPunct="1">
                        <a:lnSpc>
                          <a:spcPct val="115000"/>
                        </a:lnSpc>
                        <a:spcBef>
                          <a:spcPts val="0"/>
                        </a:spcBef>
                        <a:spcAft>
                          <a:spcPts val="0"/>
                        </a:spcAft>
                        <a:buClrTx/>
                        <a:buSzTx/>
                        <a:buFontTx/>
                        <a:buNone/>
                        <a:tabLst/>
                        <a:defRPr/>
                      </a:pPr>
                      <a:r>
                        <a:rPr lang="ar-SA" sz="2000" kern="1200" dirty="0" smtClean="0">
                          <a:solidFill>
                            <a:schemeClr val="tx2">
                              <a:lumMod val="75000"/>
                            </a:schemeClr>
                          </a:solidFill>
                          <a:effectLst/>
                          <a:latin typeface="Adobe Devanagari" pitchFamily="18" charset="0"/>
                          <a:ea typeface="+mn-ea"/>
                          <a:cs typeface="DecoType Naskh Variants" pitchFamily="2" charset="-78"/>
                        </a:rPr>
                        <a:t>قائمة الوثائق الخارجية</a:t>
                      </a:r>
                    </a:p>
                  </a:txBody>
                  <a:tcPr marL="61472" marR="61472" marT="0" marB="0"/>
                </a:tc>
                <a:tc>
                  <a:txBody>
                    <a:bodyPr/>
                    <a:lstStyle/>
                    <a:p>
                      <a:pPr marL="0" marR="0" algn="r" rtl="1">
                        <a:lnSpc>
                          <a:spcPct val="115000"/>
                        </a:lnSpc>
                        <a:spcBef>
                          <a:spcPts val="0"/>
                        </a:spcBef>
                        <a:spcAft>
                          <a:spcPts val="0"/>
                        </a:spcAft>
                      </a:pPr>
                      <a:r>
                        <a:rPr lang="ar-SA" sz="2000" kern="1200" dirty="0">
                          <a:solidFill>
                            <a:schemeClr val="tx2">
                              <a:lumMod val="75000"/>
                            </a:schemeClr>
                          </a:solidFill>
                          <a:effectLst/>
                          <a:latin typeface="Adobe Devanagari" pitchFamily="18" charset="0"/>
                          <a:ea typeface="+mn-ea"/>
                          <a:cs typeface="DecoType Naskh Variants" pitchFamily="2" charset="-78"/>
                        </a:rPr>
                        <a:t>27</a:t>
                      </a:r>
                      <a:endParaRPr lang="en-US" sz="2000" kern="1200" dirty="0">
                        <a:solidFill>
                          <a:schemeClr val="tx2">
                            <a:lumMod val="75000"/>
                          </a:schemeClr>
                        </a:solidFill>
                        <a:effectLst/>
                        <a:latin typeface="Adobe Devanagari" pitchFamily="18" charset="0"/>
                        <a:ea typeface="+mn-ea"/>
                        <a:cs typeface="DecoType Naskh Variants" pitchFamily="2" charset="-78"/>
                      </a:endParaRPr>
                    </a:p>
                  </a:txBody>
                  <a:tcPr marL="61472" marR="61472" marT="0" marB="0" anchor="ctr"/>
                </a:tc>
                <a:extLst>
                  <a:ext uri="{0D108BD9-81ED-4DB2-BD59-A6C34878D82A}">
                    <a16:rowId xmlns:a16="http://schemas.microsoft.com/office/drawing/2014/main" val="10009"/>
                  </a:ext>
                </a:extLst>
              </a:tr>
              <a:tr h="219934">
                <a:tc>
                  <a:txBody>
                    <a:bodyPr/>
                    <a:lstStyle/>
                    <a:p>
                      <a:pPr marL="0" marR="0" indent="0" algn="r" defTabSz="914400" rtl="1" eaLnBrk="1" fontAlgn="auto" latinLnBrk="0" hangingPunct="1">
                        <a:lnSpc>
                          <a:spcPct val="115000"/>
                        </a:lnSpc>
                        <a:spcBef>
                          <a:spcPts val="0"/>
                        </a:spcBef>
                        <a:spcAft>
                          <a:spcPts val="0"/>
                        </a:spcAft>
                        <a:buClrTx/>
                        <a:buSzTx/>
                        <a:buFontTx/>
                        <a:buNone/>
                        <a:tabLst/>
                        <a:defRPr/>
                      </a:pPr>
                      <a:r>
                        <a:rPr lang="ar-SA" sz="2000" kern="1200" dirty="0" smtClean="0">
                          <a:solidFill>
                            <a:schemeClr val="tx2">
                              <a:lumMod val="75000"/>
                            </a:schemeClr>
                          </a:solidFill>
                          <a:effectLst/>
                          <a:latin typeface="Adobe Devanagari" pitchFamily="18" charset="0"/>
                          <a:ea typeface="+mn-ea"/>
                          <a:cs typeface="DecoType Naskh Variants" pitchFamily="2" charset="-78"/>
                        </a:rPr>
                        <a:t>قائمة الرموز التوضيحية </a:t>
                      </a:r>
                      <a:endParaRPr lang="en-US" sz="2000" kern="1200" dirty="0" smtClean="0">
                        <a:solidFill>
                          <a:schemeClr val="tx2">
                            <a:lumMod val="75000"/>
                          </a:schemeClr>
                        </a:solidFill>
                        <a:effectLst/>
                        <a:latin typeface="Adobe Devanagari" pitchFamily="18" charset="0"/>
                        <a:ea typeface="+mn-ea"/>
                        <a:cs typeface="DecoType Naskh Variants" pitchFamily="2" charset="-78"/>
                      </a:endParaRPr>
                    </a:p>
                  </a:txBody>
                  <a:tcPr marL="61472" marR="61472" marT="0" marB="0"/>
                </a:tc>
                <a:tc>
                  <a:txBody>
                    <a:bodyPr/>
                    <a:lstStyle/>
                    <a:p>
                      <a:pPr marL="0" marR="0" algn="r" rtl="1">
                        <a:lnSpc>
                          <a:spcPct val="115000"/>
                        </a:lnSpc>
                        <a:spcBef>
                          <a:spcPts val="0"/>
                        </a:spcBef>
                        <a:spcAft>
                          <a:spcPts val="0"/>
                        </a:spcAft>
                      </a:pPr>
                      <a:r>
                        <a:rPr lang="ar-SA" sz="2000" kern="1200" dirty="0" smtClean="0">
                          <a:solidFill>
                            <a:schemeClr val="tx2">
                              <a:lumMod val="75000"/>
                            </a:schemeClr>
                          </a:solidFill>
                          <a:effectLst/>
                          <a:latin typeface="Adobe Devanagari" pitchFamily="18" charset="0"/>
                          <a:ea typeface="+mn-ea"/>
                          <a:cs typeface="DecoType Naskh Variants" pitchFamily="2" charset="-78"/>
                        </a:rPr>
                        <a:t>28</a:t>
                      </a:r>
                      <a:endParaRPr lang="en-US" sz="2000" kern="1200" dirty="0">
                        <a:solidFill>
                          <a:schemeClr val="tx2">
                            <a:lumMod val="75000"/>
                          </a:schemeClr>
                        </a:solidFill>
                        <a:effectLst/>
                        <a:latin typeface="Adobe Devanagari" pitchFamily="18" charset="0"/>
                        <a:ea typeface="+mn-ea"/>
                        <a:cs typeface="DecoType Naskh Variants" pitchFamily="2" charset="-78"/>
                      </a:endParaRPr>
                    </a:p>
                  </a:txBody>
                  <a:tcPr marL="61472" marR="61472" marT="0" marB="0" anchor="ctr"/>
                </a:tc>
                <a:extLst>
                  <a:ext uri="{0D108BD9-81ED-4DB2-BD59-A6C34878D82A}">
                    <a16:rowId xmlns:a16="http://schemas.microsoft.com/office/drawing/2014/main" val="10010"/>
                  </a:ext>
                </a:extLst>
              </a:tr>
              <a:tr h="219934">
                <a:tc>
                  <a:txBody>
                    <a:bodyPr/>
                    <a:lstStyle/>
                    <a:p>
                      <a:pPr marL="0" marR="0" indent="0" algn="r" defTabSz="914400" rtl="1" eaLnBrk="1" fontAlgn="auto" latinLnBrk="0" hangingPunct="1">
                        <a:lnSpc>
                          <a:spcPct val="115000"/>
                        </a:lnSpc>
                        <a:spcBef>
                          <a:spcPts val="0"/>
                        </a:spcBef>
                        <a:spcAft>
                          <a:spcPts val="0"/>
                        </a:spcAft>
                        <a:buClrTx/>
                        <a:buSzTx/>
                        <a:buFontTx/>
                        <a:buNone/>
                        <a:tabLst/>
                        <a:defRPr/>
                      </a:pPr>
                      <a:r>
                        <a:rPr lang="ar-SA" sz="2000" kern="1200" dirty="0" smtClean="0">
                          <a:solidFill>
                            <a:schemeClr val="tx2">
                              <a:lumMod val="75000"/>
                            </a:schemeClr>
                          </a:solidFill>
                          <a:effectLst/>
                          <a:latin typeface="Adobe Devanagari" pitchFamily="18" charset="0"/>
                          <a:ea typeface="+mn-ea"/>
                          <a:cs typeface="DecoType Naskh Variants" pitchFamily="2" charset="-78"/>
                        </a:rPr>
                        <a:t>ورشة عمل لنظام إدارة الجودة في المؤسسة</a:t>
                      </a:r>
                      <a:endParaRPr lang="en-US" sz="2000" kern="1200" dirty="0" smtClean="0">
                        <a:solidFill>
                          <a:schemeClr val="tx2">
                            <a:lumMod val="75000"/>
                          </a:schemeClr>
                        </a:solidFill>
                        <a:effectLst/>
                        <a:latin typeface="Adobe Devanagari" pitchFamily="18" charset="0"/>
                        <a:ea typeface="+mn-ea"/>
                        <a:cs typeface="DecoType Naskh Variants" pitchFamily="2" charset="-78"/>
                      </a:endParaRPr>
                    </a:p>
                  </a:txBody>
                  <a:tcPr marL="61472" marR="61472" marT="0" marB="0"/>
                </a:tc>
                <a:tc>
                  <a:txBody>
                    <a:bodyPr/>
                    <a:lstStyle/>
                    <a:p>
                      <a:pPr marL="0" marR="0" algn="r" rtl="1">
                        <a:lnSpc>
                          <a:spcPct val="115000"/>
                        </a:lnSpc>
                        <a:spcBef>
                          <a:spcPts val="0"/>
                        </a:spcBef>
                        <a:spcAft>
                          <a:spcPts val="0"/>
                        </a:spcAft>
                      </a:pPr>
                      <a:r>
                        <a:rPr lang="ar-SA" sz="2000" kern="1200" dirty="0" smtClean="0">
                          <a:solidFill>
                            <a:schemeClr val="tx2">
                              <a:lumMod val="75000"/>
                            </a:schemeClr>
                          </a:solidFill>
                          <a:effectLst/>
                          <a:latin typeface="Adobe Devanagari" pitchFamily="18" charset="0"/>
                          <a:ea typeface="+mn-ea"/>
                          <a:cs typeface="DecoType Naskh Variants" pitchFamily="2" charset="-78"/>
                        </a:rPr>
                        <a:t>29</a:t>
                      </a:r>
                      <a:endParaRPr lang="en-US" sz="2000" kern="1200" dirty="0">
                        <a:solidFill>
                          <a:schemeClr val="tx2">
                            <a:lumMod val="75000"/>
                          </a:schemeClr>
                        </a:solidFill>
                        <a:effectLst/>
                        <a:latin typeface="Adobe Devanagari" pitchFamily="18" charset="0"/>
                        <a:ea typeface="+mn-ea"/>
                        <a:cs typeface="DecoType Naskh Variants" pitchFamily="2" charset="-78"/>
                      </a:endParaRPr>
                    </a:p>
                  </a:txBody>
                  <a:tcPr marL="61472" marR="61472" marT="0" marB="0" anchor="ctr"/>
                </a:tc>
                <a:extLst>
                  <a:ext uri="{0D108BD9-81ED-4DB2-BD59-A6C34878D82A}">
                    <a16:rowId xmlns:a16="http://schemas.microsoft.com/office/drawing/2014/main" val="10011"/>
                  </a:ext>
                </a:extLst>
              </a:tr>
              <a:tr h="219934">
                <a:tc>
                  <a:txBody>
                    <a:bodyPr/>
                    <a:lstStyle/>
                    <a:p>
                      <a:endParaRPr lang="ar-SA" dirty="0">
                        <a:solidFill>
                          <a:schemeClr val="tx2">
                            <a:lumMod val="75000"/>
                          </a:schemeClr>
                        </a:solidFill>
                        <a:effectLst/>
                      </a:endParaRPr>
                    </a:p>
                  </a:txBody>
                  <a:tcPr marL="61472" marR="61472" marT="0" marB="0"/>
                </a:tc>
                <a:tc>
                  <a:txBody>
                    <a:bodyPr/>
                    <a:lstStyle/>
                    <a:p>
                      <a:pPr marL="0" marR="0" algn="r" rtl="1">
                        <a:lnSpc>
                          <a:spcPct val="115000"/>
                        </a:lnSpc>
                        <a:spcBef>
                          <a:spcPts val="0"/>
                        </a:spcBef>
                        <a:spcAft>
                          <a:spcPts val="0"/>
                        </a:spcAft>
                      </a:pPr>
                      <a:endParaRPr lang="en-US" sz="2000" b="0" dirty="0">
                        <a:solidFill>
                          <a:schemeClr val="tx2">
                            <a:lumMod val="75000"/>
                          </a:schemeClr>
                        </a:solidFill>
                        <a:effectLst/>
                        <a:latin typeface="Calibri"/>
                        <a:ea typeface="Calibri"/>
                        <a:cs typeface="DecoType Naskh Variants" pitchFamily="2" charset="-78"/>
                      </a:endParaRPr>
                    </a:p>
                  </a:txBody>
                  <a:tcPr marL="61472" marR="61472" marT="0" marB="0" anchor="ctr"/>
                </a:tc>
                <a:extLst>
                  <a:ext uri="{0D108BD9-81ED-4DB2-BD59-A6C34878D82A}">
                    <a16:rowId xmlns:a16="http://schemas.microsoft.com/office/drawing/2014/main" val="10012"/>
                  </a:ext>
                </a:extLst>
              </a:tr>
            </a:tbl>
          </a:graphicData>
        </a:graphic>
      </p:graphicFrame>
      <p:sp>
        <p:nvSpPr>
          <p:cNvPr id="12" name="مربع نص 11"/>
          <p:cNvSpPr txBox="1"/>
          <p:nvPr/>
        </p:nvSpPr>
        <p:spPr>
          <a:xfrm>
            <a:off x="5692414" y="6273225"/>
            <a:ext cx="3451586" cy="584775"/>
          </a:xfrm>
          <a:prstGeom prst="rect">
            <a:avLst/>
          </a:prstGeom>
          <a:noFill/>
        </p:spPr>
        <p:txBody>
          <a:bodyPr wrap="none" rtlCol="1">
            <a:spAutoFit/>
          </a:bodyPr>
          <a:lstStyle/>
          <a:p>
            <a:r>
              <a:rPr lang="ar-SA" sz="3200" dirty="0" smtClean="0">
                <a:solidFill>
                  <a:srgbClr val="4C216D"/>
                </a:solidFill>
                <a:cs typeface="DecoType Naskh Variants" pitchFamily="2" charset="-78"/>
              </a:rPr>
              <a:t>الدكتور هشام عادل </a:t>
            </a:r>
            <a:r>
              <a:rPr lang="ar-SA" sz="3200" dirty="0" err="1" smtClean="0">
                <a:solidFill>
                  <a:srgbClr val="4C216D"/>
                </a:solidFill>
                <a:cs typeface="DecoType Naskh Variants" pitchFamily="2" charset="-78"/>
              </a:rPr>
              <a:t>عبهري</a:t>
            </a:r>
            <a:endParaRPr lang="ar-SA" sz="3200" dirty="0" smtClean="0">
              <a:solidFill>
                <a:srgbClr val="4C216D"/>
              </a:solidFill>
              <a:cs typeface="DecoType Naskh Variants" pitchFamily="2" charset="-78"/>
            </a:endParaRPr>
          </a:p>
        </p:txBody>
      </p:sp>
      <p:pic>
        <p:nvPicPr>
          <p:cNvPr id="10" name="Picture 10" descr="http://japanologie.arts.kuleuven.be/lab/sites/japanologie.arts.kuleuven.be.ijcm13/files/uploads/inline_images/glossy_3d_blue_arrow_left.png">
            <a:hlinkClick r:id="rId3" action="ppaction://hlinksldjump"/>
          </p:cNvPr>
          <p:cNvPicPr>
            <a:picLocks noChangeAspect="1" noChangeArrowheads="1"/>
          </p:cNvPicPr>
          <p:nvPr/>
        </p:nvPicPr>
        <p:blipFill>
          <a:blip r:embed="rId4"/>
          <a:srcRect/>
          <a:stretch>
            <a:fillRect/>
          </a:stretch>
        </p:blipFill>
        <p:spPr bwMode="auto">
          <a:xfrm>
            <a:off x="0" y="5715000"/>
            <a:ext cx="1143000" cy="1143000"/>
          </a:xfrm>
          <a:prstGeom prst="rect">
            <a:avLst/>
          </a:prstGeom>
          <a:noFill/>
        </p:spPr>
      </p:pic>
    </p:spTree>
    <p:extLst>
      <p:ext uri="{BB962C8B-B14F-4D97-AF65-F5344CB8AC3E}">
        <p14:creationId xmlns:p14="http://schemas.microsoft.com/office/powerpoint/2010/main" val="2474257797"/>
      </p:ext>
    </p:extLst>
  </p:cSld>
  <p:clrMapOvr>
    <a:masterClrMapping/>
  </p:clrMapOvr>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مستطيل 11"/>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endParaRPr lang="en-US" b="1" dirty="0" smtClean="0"/>
          </a:p>
        </p:txBody>
      </p:sp>
      <p:grpSp>
        <p:nvGrpSpPr>
          <p:cNvPr id="2" name="Group 3"/>
          <p:cNvGrpSpPr>
            <a:grpSpLocks/>
          </p:cNvGrpSpPr>
          <p:nvPr/>
        </p:nvGrpSpPr>
        <p:grpSpPr bwMode="auto">
          <a:xfrm>
            <a:off x="5651500" y="0"/>
            <a:ext cx="3268663" cy="1539875"/>
            <a:chOff x="3560" y="0"/>
            <a:chExt cx="2059" cy="970"/>
          </a:xfrm>
        </p:grpSpPr>
        <p:pic>
          <p:nvPicPr>
            <p:cNvPr id="12295" name="Picture 4" descr="globe0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4830" y="210"/>
              <a:ext cx="789" cy="592"/>
            </a:xfrm>
            <a:prstGeom prst="rect">
              <a:avLst/>
            </a:prstGeom>
            <a:noFill/>
            <a:ln w="9525">
              <a:noFill/>
              <a:miter lim="800000"/>
              <a:headEnd/>
              <a:tailEnd/>
            </a:ln>
          </p:spPr>
        </p:pic>
        <p:sp>
          <p:nvSpPr>
            <p:cNvPr id="12296" name="Text Box 5"/>
            <p:cNvSpPr txBox="1">
              <a:spLocks noChangeArrowheads="1"/>
            </p:cNvSpPr>
            <p:nvPr/>
          </p:nvSpPr>
          <p:spPr bwMode="auto">
            <a:xfrm>
              <a:off x="3560" y="0"/>
              <a:ext cx="412" cy="970"/>
            </a:xfrm>
            <a:prstGeom prst="rect">
              <a:avLst/>
            </a:prstGeom>
            <a:noFill/>
            <a:ln w="9525">
              <a:noFill/>
              <a:miter lim="800000"/>
              <a:headEnd/>
              <a:tailEnd/>
            </a:ln>
          </p:spPr>
          <p:txBody>
            <a:bodyPr wrap="none">
              <a:spAutoFit/>
            </a:bodyPr>
            <a:lstStyle/>
            <a:p>
              <a:r>
                <a:rPr lang="en-US" sz="9500">
                  <a:solidFill>
                    <a:srgbClr val="0066FF"/>
                  </a:solidFill>
                  <a:latin typeface="Arial Black" pitchFamily="34" charset="0"/>
                </a:rPr>
                <a:t>I</a:t>
              </a:r>
            </a:p>
          </p:txBody>
        </p:sp>
        <p:sp>
          <p:nvSpPr>
            <p:cNvPr id="12297" name="Text Box 6"/>
            <p:cNvSpPr txBox="1">
              <a:spLocks noChangeArrowheads="1"/>
            </p:cNvSpPr>
            <p:nvPr/>
          </p:nvSpPr>
          <p:spPr bwMode="auto">
            <a:xfrm>
              <a:off x="4104" y="0"/>
              <a:ext cx="665" cy="970"/>
            </a:xfrm>
            <a:prstGeom prst="rect">
              <a:avLst/>
            </a:prstGeom>
            <a:noFill/>
            <a:ln w="9525">
              <a:noFill/>
              <a:miter lim="800000"/>
              <a:headEnd/>
              <a:tailEnd/>
            </a:ln>
          </p:spPr>
          <p:txBody>
            <a:bodyPr wrap="none">
              <a:spAutoFit/>
            </a:bodyPr>
            <a:lstStyle/>
            <a:p>
              <a:r>
                <a:rPr lang="en-US" sz="9500">
                  <a:solidFill>
                    <a:srgbClr val="0000FF"/>
                  </a:solidFill>
                  <a:latin typeface="Arial Black" pitchFamily="34" charset="0"/>
                </a:rPr>
                <a:t>S</a:t>
              </a:r>
            </a:p>
          </p:txBody>
        </p:sp>
      </p:grpSp>
      <p:sp>
        <p:nvSpPr>
          <p:cNvPr id="12292" name="Text Box 7"/>
          <p:cNvSpPr txBox="1">
            <a:spLocks noChangeArrowheads="1"/>
          </p:cNvSpPr>
          <p:nvPr/>
        </p:nvSpPr>
        <p:spPr bwMode="auto">
          <a:xfrm>
            <a:off x="0" y="2590800"/>
            <a:ext cx="9144000" cy="2092881"/>
          </a:xfrm>
          <a:prstGeom prst="rect">
            <a:avLst/>
          </a:prstGeom>
          <a:noFill/>
          <a:ln w="9525">
            <a:noFill/>
            <a:miter lim="800000"/>
            <a:headEnd/>
            <a:tailEnd/>
          </a:ln>
        </p:spPr>
        <p:txBody>
          <a:bodyPr wrap="square">
            <a:spAutoFit/>
          </a:bodyPr>
          <a:lstStyle/>
          <a:p>
            <a:pPr algn="ctr"/>
            <a:r>
              <a:rPr lang="ar-SA" sz="13000" dirty="0" smtClean="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تعريف سياسة </a:t>
            </a:r>
            <a:r>
              <a:rPr lang="ar-SA" sz="13000" dirty="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الجودة</a:t>
            </a:r>
            <a:endParaRPr lang="en-US" sz="13000" dirty="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endParaRPr>
          </a:p>
        </p:txBody>
      </p:sp>
      <p:sp>
        <p:nvSpPr>
          <p:cNvPr id="11" name="مربع نص 10"/>
          <p:cNvSpPr txBox="1"/>
          <p:nvPr/>
        </p:nvSpPr>
        <p:spPr>
          <a:xfrm>
            <a:off x="0" y="0"/>
            <a:ext cx="3451586" cy="584775"/>
          </a:xfrm>
          <a:prstGeom prst="rect">
            <a:avLst/>
          </a:prstGeom>
          <a:noFill/>
        </p:spPr>
        <p:txBody>
          <a:bodyPr wrap="none" rtlCol="1">
            <a:spAutoFit/>
          </a:bodyPr>
          <a:lstStyle/>
          <a:p>
            <a:r>
              <a:rPr lang="ar-SA" sz="3200" dirty="0" smtClean="0">
                <a:solidFill>
                  <a:srgbClr val="4C216D"/>
                </a:solidFill>
                <a:cs typeface="DecoType Naskh Variants" pitchFamily="2" charset="-78"/>
              </a:rPr>
              <a:t>الدكتور هشام عادل </a:t>
            </a:r>
            <a:r>
              <a:rPr lang="ar-SA" sz="3200" dirty="0" err="1" smtClean="0">
                <a:solidFill>
                  <a:srgbClr val="4C216D"/>
                </a:solidFill>
                <a:cs typeface="DecoType Naskh Variants" pitchFamily="2" charset="-78"/>
              </a:rPr>
              <a:t>عبهري</a:t>
            </a:r>
            <a:endParaRPr lang="ar-SA" sz="3200" dirty="0" smtClean="0">
              <a:solidFill>
                <a:srgbClr val="4C216D"/>
              </a:solidFill>
              <a:cs typeface="DecoType Naskh Variants" pitchFamily="2" charset="-78"/>
            </a:endParaRPr>
          </a:p>
        </p:txBody>
      </p:sp>
      <p:pic>
        <p:nvPicPr>
          <p:cNvPr id="10" name="Picture 10" descr="http://japanologie.arts.kuleuven.be/lab/sites/japanologie.arts.kuleuven.be.ijcm13/files/uploads/inline_images/glossy_3d_blue_arrow_left.png">
            <a:hlinkClick r:id="rId3" action="ppaction://hlinksldjump"/>
          </p:cNvPr>
          <p:cNvPicPr>
            <a:picLocks noChangeAspect="1" noChangeArrowheads="1"/>
          </p:cNvPicPr>
          <p:nvPr/>
        </p:nvPicPr>
        <p:blipFill>
          <a:blip r:embed="rId4"/>
          <a:srcRect/>
          <a:stretch>
            <a:fillRect/>
          </a:stretch>
        </p:blipFill>
        <p:spPr bwMode="auto">
          <a:xfrm>
            <a:off x="0" y="5715000"/>
            <a:ext cx="1143000" cy="1143000"/>
          </a:xfrm>
          <a:prstGeom prst="rect">
            <a:avLst/>
          </a:prstGeom>
          <a:noFill/>
        </p:spPr>
      </p:pic>
    </p:spTree>
    <p:extLst>
      <p:ext uri="{BB962C8B-B14F-4D97-AF65-F5344CB8AC3E}">
        <p14:creationId xmlns:p14="http://schemas.microsoft.com/office/powerpoint/2010/main" val="2956654213"/>
      </p:ext>
    </p:extLst>
  </p:cSld>
  <p:clrMapOvr>
    <a:masterClrMapping/>
  </p:clrMapOvr>
  <p:timing>
    <p:tnLst>
      <p:par>
        <p:cTn id="1" dur="indefinite" restart="never" nodeType="tmRoot"/>
      </p:par>
    </p:tn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مستطيل 11"/>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endParaRPr lang="en-US" b="1" dirty="0" smtClean="0"/>
          </a:p>
        </p:txBody>
      </p:sp>
      <p:grpSp>
        <p:nvGrpSpPr>
          <p:cNvPr id="2" name="Group 3"/>
          <p:cNvGrpSpPr>
            <a:grpSpLocks/>
          </p:cNvGrpSpPr>
          <p:nvPr/>
        </p:nvGrpSpPr>
        <p:grpSpPr bwMode="auto">
          <a:xfrm>
            <a:off x="5651500" y="0"/>
            <a:ext cx="3268663" cy="1539875"/>
            <a:chOff x="3560" y="0"/>
            <a:chExt cx="2059" cy="970"/>
          </a:xfrm>
        </p:grpSpPr>
        <p:pic>
          <p:nvPicPr>
            <p:cNvPr id="12295" name="Picture 4" descr="globe0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4830" y="210"/>
              <a:ext cx="789" cy="592"/>
            </a:xfrm>
            <a:prstGeom prst="rect">
              <a:avLst/>
            </a:prstGeom>
            <a:noFill/>
            <a:ln w="9525">
              <a:noFill/>
              <a:miter lim="800000"/>
              <a:headEnd/>
              <a:tailEnd/>
            </a:ln>
          </p:spPr>
        </p:pic>
        <p:sp>
          <p:nvSpPr>
            <p:cNvPr id="12296" name="Text Box 5"/>
            <p:cNvSpPr txBox="1">
              <a:spLocks noChangeArrowheads="1"/>
            </p:cNvSpPr>
            <p:nvPr/>
          </p:nvSpPr>
          <p:spPr bwMode="auto">
            <a:xfrm>
              <a:off x="3560" y="0"/>
              <a:ext cx="412" cy="970"/>
            </a:xfrm>
            <a:prstGeom prst="rect">
              <a:avLst/>
            </a:prstGeom>
            <a:noFill/>
            <a:ln w="9525">
              <a:noFill/>
              <a:miter lim="800000"/>
              <a:headEnd/>
              <a:tailEnd/>
            </a:ln>
          </p:spPr>
          <p:txBody>
            <a:bodyPr wrap="none">
              <a:spAutoFit/>
            </a:bodyPr>
            <a:lstStyle/>
            <a:p>
              <a:r>
                <a:rPr lang="en-US" sz="9500">
                  <a:solidFill>
                    <a:srgbClr val="0066FF"/>
                  </a:solidFill>
                  <a:latin typeface="Arial Black" pitchFamily="34" charset="0"/>
                </a:rPr>
                <a:t>I</a:t>
              </a:r>
            </a:p>
          </p:txBody>
        </p:sp>
        <p:sp>
          <p:nvSpPr>
            <p:cNvPr id="12297" name="Text Box 6"/>
            <p:cNvSpPr txBox="1">
              <a:spLocks noChangeArrowheads="1"/>
            </p:cNvSpPr>
            <p:nvPr/>
          </p:nvSpPr>
          <p:spPr bwMode="auto">
            <a:xfrm>
              <a:off x="4104" y="0"/>
              <a:ext cx="665" cy="970"/>
            </a:xfrm>
            <a:prstGeom prst="rect">
              <a:avLst/>
            </a:prstGeom>
            <a:noFill/>
            <a:ln w="9525">
              <a:noFill/>
              <a:miter lim="800000"/>
              <a:headEnd/>
              <a:tailEnd/>
            </a:ln>
          </p:spPr>
          <p:txBody>
            <a:bodyPr wrap="none">
              <a:spAutoFit/>
            </a:bodyPr>
            <a:lstStyle/>
            <a:p>
              <a:r>
                <a:rPr lang="en-US" sz="9500">
                  <a:solidFill>
                    <a:srgbClr val="0000FF"/>
                  </a:solidFill>
                  <a:latin typeface="Arial Black" pitchFamily="34" charset="0"/>
                </a:rPr>
                <a:t>S</a:t>
              </a:r>
            </a:p>
          </p:txBody>
        </p:sp>
      </p:grpSp>
      <p:sp>
        <p:nvSpPr>
          <p:cNvPr id="12292" name="Text Box 7"/>
          <p:cNvSpPr txBox="1">
            <a:spLocks noChangeArrowheads="1"/>
          </p:cNvSpPr>
          <p:nvPr/>
        </p:nvSpPr>
        <p:spPr bwMode="auto">
          <a:xfrm>
            <a:off x="2622264" y="1000108"/>
            <a:ext cx="3320140" cy="1200329"/>
          </a:xfrm>
          <a:prstGeom prst="rect">
            <a:avLst/>
          </a:prstGeom>
          <a:noFill/>
          <a:ln w="9525">
            <a:noFill/>
            <a:miter lim="800000"/>
            <a:headEnd/>
            <a:tailEnd/>
          </a:ln>
        </p:spPr>
        <p:txBody>
          <a:bodyPr wrap="none">
            <a:spAutoFit/>
          </a:bodyPr>
          <a:lstStyle/>
          <a:p>
            <a:r>
              <a:rPr lang="ar-SA" sz="7200" dirty="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سياسة الجودة</a:t>
            </a:r>
            <a:endParaRPr lang="en-US" sz="7200" dirty="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endParaRPr>
          </a:p>
        </p:txBody>
      </p:sp>
      <p:sp>
        <p:nvSpPr>
          <p:cNvPr id="11" name="مربع نص 10"/>
          <p:cNvSpPr txBox="1"/>
          <p:nvPr/>
        </p:nvSpPr>
        <p:spPr>
          <a:xfrm>
            <a:off x="0" y="0"/>
            <a:ext cx="3451586" cy="584775"/>
          </a:xfrm>
          <a:prstGeom prst="rect">
            <a:avLst/>
          </a:prstGeom>
          <a:noFill/>
        </p:spPr>
        <p:txBody>
          <a:bodyPr wrap="none" rtlCol="1">
            <a:spAutoFit/>
          </a:bodyPr>
          <a:lstStyle/>
          <a:p>
            <a:r>
              <a:rPr lang="ar-SA" sz="3200" dirty="0" smtClean="0">
                <a:solidFill>
                  <a:srgbClr val="4C216D"/>
                </a:solidFill>
                <a:cs typeface="DecoType Naskh Variants" pitchFamily="2" charset="-78"/>
              </a:rPr>
              <a:t>الدكتور هشام عادل </a:t>
            </a:r>
            <a:r>
              <a:rPr lang="ar-SA" sz="3200" dirty="0" err="1" smtClean="0">
                <a:solidFill>
                  <a:srgbClr val="4C216D"/>
                </a:solidFill>
                <a:cs typeface="DecoType Naskh Variants" pitchFamily="2" charset="-78"/>
              </a:rPr>
              <a:t>عبهري</a:t>
            </a:r>
            <a:endParaRPr lang="ar-SA" sz="3200" dirty="0" smtClean="0">
              <a:solidFill>
                <a:srgbClr val="4C216D"/>
              </a:solidFill>
              <a:cs typeface="DecoType Naskh Variants" pitchFamily="2" charset="-78"/>
            </a:endParaRPr>
          </a:p>
        </p:txBody>
      </p:sp>
      <p:pic>
        <p:nvPicPr>
          <p:cNvPr id="10" name="Picture 10" descr="http://japanologie.arts.kuleuven.be/lab/sites/japanologie.arts.kuleuven.be.ijcm13/files/uploads/inline_images/glossy_3d_blue_arrow_left.png">
            <a:hlinkClick r:id="rId3" action="ppaction://hlinksldjump"/>
          </p:cNvPr>
          <p:cNvPicPr>
            <a:picLocks noChangeAspect="1" noChangeArrowheads="1"/>
          </p:cNvPicPr>
          <p:nvPr/>
        </p:nvPicPr>
        <p:blipFill>
          <a:blip r:embed="rId4"/>
          <a:srcRect/>
          <a:stretch>
            <a:fillRect/>
          </a:stretch>
        </p:blipFill>
        <p:spPr bwMode="auto">
          <a:xfrm>
            <a:off x="0" y="5715000"/>
            <a:ext cx="1143000" cy="1143000"/>
          </a:xfrm>
          <a:prstGeom prst="rect">
            <a:avLst/>
          </a:prstGeom>
          <a:noFill/>
        </p:spPr>
      </p:pic>
    </p:spTree>
    <p:extLst>
      <p:ext uri="{BB962C8B-B14F-4D97-AF65-F5344CB8AC3E}">
        <p14:creationId xmlns:p14="http://schemas.microsoft.com/office/powerpoint/2010/main" val="2113636017"/>
      </p:ext>
    </p:extLst>
  </p:cSld>
  <p:clrMapOvr>
    <a:masterClrMapping/>
  </p:clrMapOvr>
  <p:timing>
    <p:tnLst>
      <p:par>
        <p:cTn id="1" dur="indefinite" restart="never" nodeType="tmRoot"/>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مجموعة 8"/>
          <p:cNvGrpSpPr/>
          <p:nvPr/>
        </p:nvGrpSpPr>
        <p:grpSpPr>
          <a:xfrm>
            <a:off x="1752600" y="152400"/>
            <a:ext cx="5715000" cy="6477000"/>
            <a:chOff x="2133600" y="-18715"/>
            <a:chExt cx="5715000" cy="6876715"/>
          </a:xfrm>
        </p:grpSpPr>
        <p:pic>
          <p:nvPicPr>
            <p:cNvPr id="2" name="Picture 2"/>
            <p:cNvPicPr>
              <a:picLocks noChangeAspect="1" noChangeArrowheads="1"/>
            </p:cNvPicPr>
            <p:nvPr/>
          </p:nvPicPr>
          <p:blipFill>
            <a:blip r:embed="rId2" cstate="print"/>
            <a:srcRect/>
            <a:stretch>
              <a:fillRect/>
            </a:stretch>
          </p:blipFill>
          <p:spPr bwMode="auto">
            <a:xfrm>
              <a:off x="2743200" y="-18715"/>
              <a:ext cx="5057775" cy="4589605"/>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cstate="print"/>
            <a:srcRect/>
            <a:stretch>
              <a:fillRect/>
            </a:stretch>
          </p:blipFill>
          <p:spPr bwMode="auto">
            <a:xfrm>
              <a:off x="2133600" y="5162885"/>
              <a:ext cx="5715000" cy="1695115"/>
            </a:xfrm>
            <a:prstGeom prst="rect">
              <a:avLst/>
            </a:prstGeom>
            <a:noFill/>
            <a:ln w="9525">
              <a:noFill/>
              <a:miter lim="800000"/>
              <a:headEnd/>
              <a:tailEnd/>
            </a:ln>
            <a:effectLst/>
          </p:spPr>
        </p:pic>
      </p:grpSp>
      <p:sp>
        <p:nvSpPr>
          <p:cNvPr id="7" name="مربع نص 6"/>
          <p:cNvSpPr txBox="1"/>
          <p:nvPr/>
        </p:nvSpPr>
        <p:spPr>
          <a:xfrm>
            <a:off x="2362200" y="228600"/>
            <a:ext cx="5334000" cy="784830"/>
          </a:xfrm>
          <a:prstGeom prst="rect">
            <a:avLst/>
          </a:prstGeom>
          <a:solidFill>
            <a:schemeClr val="bg1"/>
          </a:solidFill>
        </p:spPr>
        <p:txBody>
          <a:bodyPr wrap="square" rtlCol="1">
            <a:spAutoFit/>
          </a:bodyPr>
          <a:lstStyle/>
          <a:p>
            <a:r>
              <a:rPr lang="ar-SA" sz="4500" dirty="0" smtClean="0">
                <a:solidFill>
                  <a:srgbClr val="640000"/>
                </a:solidFill>
                <a:cs typeface="DecoType Naskh Variants" pitchFamily="2" charset="-78"/>
              </a:rPr>
              <a:t>المعيار الدولي                       آزو 9001</a:t>
            </a:r>
          </a:p>
        </p:txBody>
      </p:sp>
      <p:sp>
        <p:nvSpPr>
          <p:cNvPr id="8" name="مربع نص 7"/>
          <p:cNvSpPr txBox="1"/>
          <p:nvPr/>
        </p:nvSpPr>
        <p:spPr>
          <a:xfrm>
            <a:off x="6248400" y="1371600"/>
            <a:ext cx="1370888" cy="707886"/>
          </a:xfrm>
          <a:prstGeom prst="rect">
            <a:avLst/>
          </a:prstGeom>
          <a:solidFill>
            <a:schemeClr val="bg1"/>
          </a:solidFill>
        </p:spPr>
        <p:txBody>
          <a:bodyPr wrap="none" rtlCol="1">
            <a:spAutoFit/>
          </a:bodyPr>
          <a:lstStyle/>
          <a:p>
            <a:pPr algn="ctr"/>
            <a:r>
              <a:rPr lang="ar-SA" sz="2000" dirty="0" smtClean="0">
                <a:solidFill>
                  <a:srgbClr val="640000"/>
                </a:solidFill>
                <a:cs typeface="DecoType Naskh Variants" pitchFamily="2" charset="-78"/>
              </a:rPr>
              <a:t>الإصدار الخامس</a:t>
            </a:r>
          </a:p>
          <a:p>
            <a:pPr algn="ctr"/>
            <a:r>
              <a:rPr lang="ar-SA" sz="2000" dirty="0" smtClean="0">
                <a:solidFill>
                  <a:srgbClr val="640000"/>
                </a:solidFill>
                <a:cs typeface="DecoType Naskh Variants" pitchFamily="2" charset="-78"/>
              </a:rPr>
              <a:t>15-09-2015</a:t>
            </a:r>
          </a:p>
        </p:txBody>
      </p:sp>
      <p:sp>
        <p:nvSpPr>
          <p:cNvPr id="10" name="مربع نص 9"/>
          <p:cNvSpPr txBox="1"/>
          <p:nvPr/>
        </p:nvSpPr>
        <p:spPr>
          <a:xfrm>
            <a:off x="2209800" y="3429000"/>
            <a:ext cx="5181600" cy="1015663"/>
          </a:xfrm>
          <a:prstGeom prst="rect">
            <a:avLst/>
          </a:prstGeom>
          <a:solidFill>
            <a:schemeClr val="bg1"/>
          </a:solidFill>
        </p:spPr>
        <p:txBody>
          <a:bodyPr wrap="square" rtlCol="1">
            <a:spAutoFit/>
          </a:bodyPr>
          <a:lstStyle/>
          <a:p>
            <a:r>
              <a:rPr lang="ar-SA" sz="4500" dirty="0" smtClean="0">
                <a:solidFill>
                  <a:srgbClr val="640000"/>
                </a:solidFill>
                <a:cs typeface="DecoType Naskh Variants" pitchFamily="2" charset="-78"/>
              </a:rPr>
              <a:t>نظام إدارة الجودة      -     المتطلبات</a:t>
            </a:r>
          </a:p>
          <a:p>
            <a:endParaRPr lang="ar-SA" sz="1500" dirty="0" smtClean="0">
              <a:solidFill>
                <a:srgbClr val="640000"/>
              </a:solidFill>
              <a:cs typeface="DecoType Naskh Variants" pitchFamily="2" charset="-78"/>
            </a:endParaRPr>
          </a:p>
        </p:txBody>
      </p:sp>
      <p:sp>
        <p:nvSpPr>
          <p:cNvPr id="245762" name="AutoShape 2" descr="نتيجة بحث الصور عن ‪iso‬‏"/>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dirty="0"/>
          </a:p>
        </p:txBody>
      </p:sp>
      <p:sp>
        <p:nvSpPr>
          <p:cNvPr id="245764" name="AutoShape 4" descr="نتيجة بحث الصور عن ‪iso‬‏"/>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dirty="0"/>
          </a:p>
        </p:txBody>
      </p:sp>
      <p:sp>
        <p:nvSpPr>
          <p:cNvPr id="15" name="مربع نص 14"/>
          <p:cNvSpPr txBox="1"/>
          <p:nvPr/>
        </p:nvSpPr>
        <p:spPr>
          <a:xfrm>
            <a:off x="1676400" y="5334000"/>
            <a:ext cx="5791200" cy="1200329"/>
          </a:xfrm>
          <a:prstGeom prst="rect">
            <a:avLst/>
          </a:prstGeom>
          <a:solidFill>
            <a:schemeClr val="bg1"/>
          </a:solidFill>
        </p:spPr>
        <p:txBody>
          <a:bodyPr wrap="square" rtlCol="1">
            <a:spAutoFit/>
          </a:bodyPr>
          <a:lstStyle/>
          <a:p>
            <a:endParaRPr lang="ar-SA" dirty="0" smtClean="0"/>
          </a:p>
          <a:p>
            <a:endParaRPr lang="ar-SA" dirty="0" smtClean="0"/>
          </a:p>
          <a:p>
            <a:endParaRPr lang="ar-SA" dirty="0" smtClean="0"/>
          </a:p>
          <a:p>
            <a:endParaRPr lang="ar-SA" dirty="0"/>
          </a:p>
        </p:txBody>
      </p:sp>
      <p:pic>
        <p:nvPicPr>
          <p:cNvPr id="245766" name="Picture 6" descr="http://www.iso.org/iso/logos_initials.jpg"/>
          <p:cNvPicPr>
            <a:picLocks noChangeAspect="1" noChangeArrowheads="1"/>
          </p:cNvPicPr>
          <p:nvPr/>
        </p:nvPicPr>
        <p:blipFill>
          <a:blip r:embed="rId4" cstate="print"/>
          <a:srcRect l="50526" r="10176"/>
          <a:stretch>
            <a:fillRect/>
          </a:stretch>
        </p:blipFill>
        <p:spPr bwMode="auto">
          <a:xfrm>
            <a:off x="2362200" y="5334000"/>
            <a:ext cx="1071904" cy="1000125"/>
          </a:xfrm>
          <a:prstGeom prst="rect">
            <a:avLst/>
          </a:prstGeom>
          <a:noFill/>
        </p:spPr>
      </p:pic>
      <p:sp>
        <p:nvSpPr>
          <p:cNvPr id="11" name="مستطيل 10"/>
          <p:cNvSpPr/>
          <p:nvPr/>
        </p:nvSpPr>
        <p:spPr>
          <a:xfrm>
            <a:off x="4876800" y="5257800"/>
            <a:ext cx="2743200" cy="1200329"/>
          </a:xfrm>
          <a:prstGeom prst="rect">
            <a:avLst/>
          </a:prstGeom>
          <a:solidFill>
            <a:schemeClr val="bg1"/>
          </a:solidFill>
        </p:spPr>
        <p:txBody>
          <a:bodyPr wrap="square">
            <a:spAutoFit/>
          </a:bodyPr>
          <a:lstStyle/>
          <a:p>
            <a:pPr algn="ctr"/>
            <a:r>
              <a:rPr lang="ar-SA" sz="3200" dirty="0" smtClean="0">
                <a:solidFill>
                  <a:srgbClr val="640000"/>
                </a:solidFill>
                <a:cs typeface="DecoType Naskh Variants" pitchFamily="2" charset="-78"/>
              </a:rPr>
              <a:t>الرقم المرجعي</a:t>
            </a:r>
          </a:p>
          <a:p>
            <a:pPr algn="ctr" rtl="0"/>
            <a:r>
              <a:rPr lang="en-US" sz="2000" dirty="0" smtClean="0">
                <a:solidFill>
                  <a:srgbClr val="640000"/>
                </a:solidFill>
                <a:cs typeface="DecoType Naskh Variants" pitchFamily="2" charset="-78"/>
              </a:rPr>
              <a:t>ISO 9001 2015 (E)</a:t>
            </a:r>
          </a:p>
          <a:p>
            <a:pPr algn="ctr" rtl="0"/>
            <a:r>
              <a:rPr lang="en-US" sz="2000" dirty="0" smtClean="0">
                <a:solidFill>
                  <a:srgbClr val="640000"/>
                </a:solidFill>
                <a:cs typeface="DecoType Naskh Variants" pitchFamily="2" charset="-78"/>
              </a:rPr>
              <a:t>© ISO 2015</a:t>
            </a:r>
            <a:endParaRPr lang="ar-SA" sz="2000" dirty="0" smtClean="0">
              <a:solidFill>
                <a:srgbClr val="640000"/>
              </a:solidFill>
              <a:cs typeface="DecoType Naskh Variants" pitchFamily="2" charset="-78"/>
            </a:endParaRPr>
          </a:p>
        </p:txBody>
      </p:sp>
      <p:sp>
        <p:nvSpPr>
          <p:cNvPr id="14" name="مربع نص 13">
            <a:hlinkClick r:id="rId5" action="ppaction://hlinksldjump"/>
          </p:cNvPr>
          <p:cNvSpPr txBox="1"/>
          <p:nvPr/>
        </p:nvSpPr>
        <p:spPr>
          <a:xfrm>
            <a:off x="0" y="6396335"/>
            <a:ext cx="715260" cy="461665"/>
          </a:xfrm>
          <a:prstGeom prst="rect">
            <a:avLst/>
          </a:prstGeom>
          <a:noFill/>
        </p:spPr>
        <p:txBody>
          <a:bodyPr wrap="none" rtlCol="1">
            <a:spAutoFit/>
          </a:bodyPr>
          <a:lstStyle/>
          <a:p>
            <a:r>
              <a:rPr lang="ar-SA" sz="2400" dirty="0" smtClean="0">
                <a:solidFill>
                  <a:srgbClr val="640000"/>
                </a:solidFill>
                <a:cs typeface="DecoType Naskh Variants" pitchFamily="2" charset="-78"/>
              </a:rPr>
              <a:t>الغلاف</a:t>
            </a:r>
          </a:p>
        </p:txBody>
      </p:sp>
      <p:sp>
        <p:nvSpPr>
          <p:cNvPr id="16" name="مربع نص 15"/>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عبهري</a:t>
            </a:r>
          </a:p>
        </p:txBody>
      </p:sp>
      <p:sp>
        <p:nvSpPr>
          <p:cNvPr id="17" name="مستطيل 16"/>
          <p:cNvSpPr/>
          <p:nvPr/>
        </p:nvSpPr>
        <p:spPr>
          <a:xfrm>
            <a:off x="0" y="1981200"/>
            <a:ext cx="3099182" cy="369332"/>
          </a:xfrm>
          <a:prstGeom prst="rect">
            <a:avLst/>
          </a:prstGeom>
        </p:spPr>
        <p:txBody>
          <a:bodyPr wrap="none">
            <a:spAutoFit/>
          </a:bodyPr>
          <a:lstStyle/>
          <a:p>
            <a:r>
              <a:rPr lang="en-US" dirty="0" smtClean="0"/>
              <a:t>http://isoconsultantpune.com/</a:t>
            </a:r>
            <a:endParaRPr lang="ar-SA" dirty="0"/>
          </a:p>
        </p:txBody>
      </p:sp>
      <p:sp>
        <p:nvSpPr>
          <p:cNvPr id="18" name="مستطيل 17"/>
          <p:cNvSpPr/>
          <p:nvPr/>
        </p:nvSpPr>
        <p:spPr>
          <a:xfrm>
            <a:off x="7620000" y="0"/>
            <a:ext cx="1524000" cy="6858000"/>
          </a:xfrm>
          <a:prstGeom prst="rect">
            <a:avLst/>
          </a:prstGeom>
          <a:solidFill>
            <a:srgbClr val="A5002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2833162478"/>
      </p:ext>
    </p:extLst>
  </p:cSld>
  <p:clrMapOvr>
    <a:masterClrMapping/>
  </p:clrMapOvr>
  <p:transition advClick="0"/>
  <p:timing>
    <p:tnLst>
      <p:par>
        <p:cTn id="1" dur="indefinite" restart="never" nodeType="tmRoot"/>
      </p:par>
    </p:tn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81000" y="0"/>
            <a:ext cx="1036822" cy="369332"/>
          </a:xfrm>
          <a:prstGeom prst="rect">
            <a:avLst/>
          </a:prstGeom>
        </p:spPr>
        <p:txBody>
          <a:bodyPr wrap="none">
            <a:spAutoFit/>
          </a:bodyPr>
          <a:lstStyle/>
          <a:p>
            <a:pPr algn="l" rtl="0"/>
            <a:r>
              <a:rPr lang="en-US" b="1" dirty="0" smtClean="0">
                <a:solidFill>
                  <a:schemeClr val="bg1">
                    <a:lumMod val="65000"/>
                  </a:schemeClr>
                </a:solidFill>
              </a:rPr>
              <a:t>Contents</a:t>
            </a:r>
            <a:endParaRPr lang="ar-SA" dirty="0">
              <a:solidFill>
                <a:schemeClr val="bg1">
                  <a:lumMod val="65000"/>
                </a:schemeClr>
              </a:solidFill>
            </a:endParaRPr>
          </a:p>
        </p:txBody>
      </p:sp>
      <p:sp>
        <p:nvSpPr>
          <p:cNvPr id="26" name="مربع نص 25"/>
          <p:cNvSpPr txBox="1"/>
          <p:nvPr/>
        </p:nvSpPr>
        <p:spPr>
          <a:xfrm>
            <a:off x="76200" y="381000"/>
            <a:ext cx="7467600" cy="4031873"/>
          </a:xfrm>
          <a:prstGeom prst="rect">
            <a:avLst/>
          </a:prstGeom>
          <a:solidFill>
            <a:schemeClr val="bg1"/>
          </a:solidFill>
        </p:spPr>
        <p:txBody>
          <a:bodyPr wrap="square" rtlCol="1">
            <a:spAutoFit/>
          </a:bodyPr>
          <a:lstStyle/>
          <a:p>
            <a:r>
              <a:rPr lang="ar-SA" sz="3200" dirty="0" smtClean="0">
                <a:solidFill>
                  <a:srgbClr val="640000"/>
                </a:solidFill>
                <a:cs typeface="DecoType Naskh Variants" pitchFamily="2" charset="-78"/>
                <a:hlinkClick r:id="rId2" action="ppaction://hlinksldjump"/>
              </a:rPr>
              <a:t>5 القيادة</a:t>
            </a:r>
            <a:endParaRPr lang="ar-SA" sz="3200" dirty="0" smtClean="0">
              <a:solidFill>
                <a:srgbClr val="640000"/>
              </a:solidFill>
              <a:cs typeface="DecoType Naskh Variants" pitchFamily="2" charset="-78"/>
            </a:endParaRPr>
          </a:p>
          <a:p>
            <a:r>
              <a:rPr lang="ar-SA" sz="3200" dirty="0" smtClean="0">
                <a:solidFill>
                  <a:srgbClr val="640000"/>
                </a:solidFill>
                <a:cs typeface="DecoType Naskh Variants" pitchFamily="2" charset="-78"/>
                <a:hlinkClick r:id="rId2" action="ppaction://hlinksldjump"/>
              </a:rPr>
              <a:t> 	 5.1 القيادة والالتزام</a:t>
            </a:r>
          </a:p>
          <a:p>
            <a:r>
              <a:rPr lang="ar-SA" sz="3200" dirty="0" smtClean="0">
                <a:solidFill>
                  <a:srgbClr val="640000"/>
                </a:solidFill>
                <a:cs typeface="DecoType Naskh Variants" pitchFamily="2" charset="-78"/>
                <a:hlinkClick r:id="rId2" action="ppaction://hlinksldjump"/>
              </a:rPr>
              <a:t>		5.1.1 عام</a:t>
            </a:r>
            <a:endParaRPr lang="ar-SA" sz="3200" dirty="0" smtClean="0">
              <a:solidFill>
                <a:srgbClr val="640000"/>
              </a:solidFill>
              <a:cs typeface="DecoType Naskh Variants" pitchFamily="2" charset="-78"/>
            </a:endParaRPr>
          </a:p>
          <a:p>
            <a:r>
              <a:rPr lang="ar-SA" sz="3200" dirty="0" smtClean="0">
                <a:solidFill>
                  <a:srgbClr val="640000"/>
                </a:solidFill>
                <a:cs typeface="DecoType Naskh Variants" pitchFamily="2" charset="-78"/>
                <a:hlinkClick r:id="rId3" action="ppaction://hlinksldjump"/>
              </a:rPr>
              <a:t>		5.1.2 التركيز على المستفيد</a:t>
            </a:r>
          </a:p>
          <a:p>
            <a:r>
              <a:rPr lang="ar-SA" sz="3200" dirty="0" smtClean="0">
                <a:solidFill>
                  <a:srgbClr val="640000"/>
                </a:solidFill>
                <a:cs typeface="DecoType Naskh Variants" pitchFamily="2" charset="-78"/>
                <a:hlinkClick r:id="rId4" action="ppaction://hlinksldjump"/>
              </a:rPr>
              <a:t>	5.2 السياسة</a:t>
            </a:r>
            <a:endParaRPr lang="ar-SA" sz="3200" dirty="0" smtClean="0">
              <a:solidFill>
                <a:srgbClr val="640000"/>
              </a:solidFill>
              <a:cs typeface="DecoType Naskh Variants" pitchFamily="2" charset="-78"/>
            </a:endParaRPr>
          </a:p>
          <a:p>
            <a:r>
              <a:rPr lang="ar-SA" sz="3200" dirty="0" smtClean="0">
                <a:solidFill>
                  <a:srgbClr val="640000"/>
                </a:solidFill>
                <a:cs typeface="DecoType Naskh Variants" pitchFamily="2" charset="-78"/>
                <a:hlinkClick r:id="rId4" action="ppaction://hlinksldjump"/>
              </a:rPr>
              <a:t>		5.2.1 إنشاء سياسة الجودة</a:t>
            </a:r>
            <a:endParaRPr lang="ar-SA" sz="3200" dirty="0" smtClean="0">
              <a:solidFill>
                <a:srgbClr val="640000"/>
              </a:solidFill>
              <a:cs typeface="DecoType Naskh Variants" pitchFamily="2" charset="-78"/>
            </a:endParaRPr>
          </a:p>
          <a:p>
            <a:r>
              <a:rPr lang="ar-SA" sz="3200" dirty="0" smtClean="0">
                <a:solidFill>
                  <a:srgbClr val="640000"/>
                </a:solidFill>
                <a:cs typeface="DecoType Naskh Variants" pitchFamily="2" charset="-78"/>
                <a:hlinkClick r:id="rId5" action="ppaction://hlinksldjump"/>
              </a:rPr>
              <a:t>		5.2.2 إعلان سياسة الجودة</a:t>
            </a:r>
            <a:endParaRPr lang="ar-SA" sz="3200" dirty="0" smtClean="0">
              <a:solidFill>
                <a:srgbClr val="640000"/>
              </a:solidFill>
              <a:cs typeface="DecoType Naskh Variants" pitchFamily="2" charset="-78"/>
            </a:endParaRPr>
          </a:p>
          <a:p>
            <a:r>
              <a:rPr lang="ar-SA" sz="3200" dirty="0" smtClean="0">
                <a:solidFill>
                  <a:srgbClr val="640000"/>
                </a:solidFill>
                <a:cs typeface="DecoType Naskh Variants" pitchFamily="2" charset="-78"/>
                <a:hlinkClick r:id="rId6" action="ppaction://hlinksldjump"/>
              </a:rPr>
              <a:t>	5.3 المناصب والمسؤوليات والصلاحيات التنظيمية</a:t>
            </a:r>
            <a:endParaRPr lang="ar-SA" sz="3200" dirty="0" smtClean="0"/>
          </a:p>
        </p:txBody>
      </p:sp>
      <p:sp>
        <p:nvSpPr>
          <p:cNvPr id="5" name="مربع نص 4"/>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6" name="مستطيل 5"/>
          <p:cNvSpPr/>
          <p:nvPr/>
        </p:nvSpPr>
        <p:spPr>
          <a:xfrm>
            <a:off x="7620000" y="0"/>
            <a:ext cx="1524000" cy="6858000"/>
          </a:xfrm>
          <a:prstGeom prst="rect">
            <a:avLst/>
          </a:prstGeom>
          <a:solidFill>
            <a:srgbClr val="A5002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 name="مستطيل 2"/>
          <p:cNvSpPr/>
          <p:nvPr/>
        </p:nvSpPr>
        <p:spPr>
          <a:xfrm>
            <a:off x="2133600" y="2438400"/>
            <a:ext cx="5410200" cy="1447800"/>
          </a:xfrm>
          <a:prstGeom prst="rect">
            <a:avLst/>
          </a:prstGeom>
          <a:solidFill>
            <a:schemeClr val="accent1">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406867747"/>
      </p:ext>
    </p:extLst>
  </p:cSld>
  <p:clrMapOvr>
    <a:masterClrMapping/>
  </p:clrMapOvr>
  <p:transition advClick="0"/>
  <p:timing>
    <p:tnLst>
      <p:par>
        <p:cTn id="1" dur="indefinite" restart="never" nodeType="tmRoot"/>
      </p:par>
    </p:tn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0"/>
            <a:ext cx="7772400" cy="3477875"/>
          </a:xfrm>
          <a:prstGeom prst="rect">
            <a:avLst/>
          </a:prstGeom>
        </p:spPr>
        <p:txBody>
          <a:bodyPr wrap="square">
            <a:spAutoFit/>
          </a:bodyPr>
          <a:lstStyle/>
          <a:p>
            <a:r>
              <a:rPr lang="ar-SA" sz="4400" dirty="0" smtClean="0">
                <a:solidFill>
                  <a:srgbClr val="FFC1CD"/>
                </a:solidFill>
                <a:cs typeface="DecoType Naskh Variants" pitchFamily="2" charset="-78"/>
              </a:rPr>
              <a:t>نظم إدارة الجودة — المتطلبات</a:t>
            </a:r>
          </a:p>
          <a:p>
            <a:r>
              <a:rPr lang="en-US" sz="4400" dirty="0" smtClean="0">
                <a:solidFill>
                  <a:srgbClr val="FFC1CD"/>
                </a:solidFill>
                <a:cs typeface="DecoType Naskh Variants" pitchFamily="2" charset="-78"/>
              </a:rPr>
              <a:t> 5</a:t>
            </a:r>
            <a:r>
              <a:rPr lang="ar-SA" sz="4400" dirty="0" smtClean="0">
                <a:solidFill>
                  <a:srgbClr val="FFC1CD"/>
                </a:solidFill>
                <a:cs typeface="DecoType Naskh Variants" pitchFamily="2" charset="-78"/>
              </a:rPr>
              <a:t>القيادة</a:t>
            </a:r>
          </a:p>
          <a:p>
            <a:r>
              <a:rPr lang="en-US" sz="4400" dirty="0" smtClean="0">
                <a:solidFill>
                  <a:srgbClr val="640013"/>
                </a:solidFill>
                <a:cs typeface="DecoType Naskh Variants" pitchFamily="2" charset="-78"/>
              </a:rPr>
              <a:t>5.2</a:t>
            </a:r>
            <a:r>
              <a:rPr lang="ar-SA" sz="4400" dirty="0" smtClean="0">
                <a:solidFill>
                  <a:srgbClr val="640013"/>
                </a:solidFill>
                <a:cs typeface="DecoType Naskh Variants" pitchFamily="2" charset="-78"/>
              </a:rPr>
              <a:t> السياسة</a:t>
            </a:r>
          </a:p>
          <a:p>
            <a:r>
              <a:rPr lang="en-US" sz="4400" dirty="0" smtClean="0">
                <a:solidFill>
                  <a:srgbClr val="640013"/>
                </a:solidFill>
                <a:cs typeface="DecoType Naskh Variants" pitchFamily="2" charset="-78"/>
              </a:rPr>
              <a:t>5.2.1</a:t>
            </a:r>
            <a:r>
              <a:rPr lang="ar-SA" sz="4400" dirty="0" smtClean="0">
                <a:solidFill>
                  <a:srgbClr val="640013"/>
                </a:solidFill>
                <a:cs typeface="DecoType Naskh Variants" pitchFamily="2" charset="-78"/>
              </a:rPr>
              <a:t> إنشاء سياسة الجودة</a:t>
            </a:r>
          </a:p>
          <a:p>
            <a:endParaRPr lang="ar-SA" sz="4400" dirty="0" smtClean="0">
              <a:solidFill>
                <a:srgbClr val="640013"/>
              </a:solidFill>
              <a:cs typeface="DecoType Naskh Variants" pitchFamily="2" charset="-78"/>
            </a:endParaRPr>
          </a:p>
        </p:txBody>
      </p:sp>
      <p:sp>
        <p:nvSpPr>
          <p:cNvPr id="5" name="مستطيل 4"/>
          <p:cNvSpPr/>
          <p:nvPr/>
        </p:nvSpPr>
        <p:spPr>
          <a:xfrm>
            <a:off x="76200" y="2895600"/>
            <a:ext cx="7620000" cy="2893100"/>
          </a:xfrm>
          <a:prstGeom prst="rect">
            <a:avLst/>
          </a:prstGeom>
        </p:spPr>
        <p:txBody>
          <a:bodyPr wrap="square">
            <a:spAutoFit/>
          </a:bodyPr>
          <a:lstStyle/>
          <a:p>
            <a:r>
              <a:rPr lang="ar-SA" sz="5400" dirty="0" smtClean="0">
                <a:solidFill>
                  <a:srgbClr val="640013"/>
                </a:solidFill>
                <a:cs typeface="DecoType Naskh Variants" pitchFamily="2" charset="-78"/>
              </a:rPr>
              <a:t>يجب</a:t>
            </a:r>
            <a:r>
              <a:rPr lang="ar-SA" sz="3600" dirty="0" smtClean="0"/>
              <a:t> </a:t>
            </a:r>
            <a:r>
              <a:rPr lang="ar-SA" sz="3100" dirty="0" smtClean="0">
                <a:solidFill>
                  <a:srgbClr val="640013"/>
                </a:solidFill>
                <a:cs typeface="DecoType Naskh Variants" pitchFamily="2" charset="-78"/>
              </a:rPr>
              <a:t>على الإدارة العليا إنشاء وتطبيق سياسة الجودة والتأكد من أنها </a:t>
            </a:r>
            <a:r>
              <a:rPr lang="ar-SA" sz="3600" dirty="0" smtClean="0"/>
              <a:t>:</a:t>
            </a:r>
          </a:p>
          <a:p>
            <a:pPr marL="514350" indent="-514350">
              <a:buFont typeface="+mj-cs"/>
              <a:buAutoNum type="arabic2Minus"/>
            </a:pPr>
            <a:r>
              <a:rPr lang="ar-SA" sz="3200" dirty="0" smtClean="0">
                <a:solidFill>
                  <a:srgbClr val="640013"/>
                </a:solidFill>
                <a:cs typeface="DecoType Naskh Variants" pitchFamily="2" charset="-78"/>
              </a:rPr>
              <a:t>مناسبة لغرض وسياق المؤسسة وتدعم توجهها الاستراتيجي؛</a:t>
            </a:r>
          </a:p>
          <a:p>
            <a:pPr marL="514350" indent="-514350">
              <a:buFont typeface="+mj-cs"/>
              <a:buAutoNum type="arabic2Minus"/>
            </a:pPr>
            <a:r>
              <a:rPr lang="ar-SA" sz="3200" dirty="0" smtClean="0">
                <a:solidFill>
                  <a:srgbClr val="640013"/>
                </a:solidFill>
                <a:cs typeface="DecoType Naskh Variants" pitchFamily="2" charset="-78"/>
              </a:rPr>
              <a:t>تحدد إطار عمل لتحديد أهداف الجودة؛</a:t>
            </a:r>
          </a:p>
          <a:p>
            <a:pPr marL="514350" indent="-514350">
              <a:buFont typeface="+mj-cs"/>
              <a:buAutoNum type="arabic2Minus"/>
            </a:pPr>
            <a:r>
              <a:rPr lang="ar-SA" sz="3200" dirty="0" smtClean="0">
                <a:solidFill>
                  <a:srgbClr val="640013"/>
                </a:solidFill>
                <a:cs typeface="DecoType Naskh Variants" pitchFamily="2" charset="-78"/>
              </a:rPr>
              <a:t>تتضمن التزاماً باستيفاء المتطلبات المعمول </a:t>
            </a:r>
            <a:r>
              <a:rPr lang="ar-SA" sz="3200" dirty="0" err="1" smtClean="0">
                <a:solidFill>
                  <a:srgbClr val="640013"/>
                </a:solidFill>
                <a:cs typeface="DecoType Naskh Variants" pitchFamily="2" charset="-78"/>
              </a:rPr>
              <a:t>بها</a:t>
            </a:r>
            <a:r>
              <a:rPr lang="ar-SA" sz="3200" dirty="0" smtClean="0">
                <a:solidFill>
                  <a:srgbClr val="640013"/>
                </a:solidFill>
                <a:cs typeface="DecoType Naskh Variants" pitchFamily="2" charset="-78"/>
              </a:rPr>
              <a:t>؛</a:t>
            </a:r>
          </a:p>
          <a:p>
            <a:pPr marL="514350" indent="-514350">
              <a:buFont typeface="+mj-cs"/>
              <a:buAutoNum type="arabic2Minus"/>
            </a:pPr>
            <a:r>
              <a:rPr lang="ar-SA" sz="3200" dirty="0" smtClean="0">
                <a:solidFill>
                  <a:srgbClr val="640013"/>
                </a:solidFill>
                <a:cs typeface="DecoType Naskh Variants" pitchFamily="2" charset="-78"/>
              </a:rPr>
              <a:t>تتضمن التزاماً بالتحسين المستمر لنظام إدارة الجودة .</a:t>
            </a:r>
          </a:p>
        </p:txBody>
      </p:sp>
      <p:sp>
        <p:nvSpPr>
          <p:cNvPr id="6" name="مربع نص 5"/>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7" name="زر إجراء: الوراء أو السابق 6">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4178097322"/>
      </p:ext>
    </p:extLst>
  </p:cSld>
  <p:clrMapOvr>
    <a:masterClrMapping/>
  </p:clrMapOvr>
  <p:timing>
    <p:tnLst>
      <p:par>
        <p:cTn id="1" dur="indefinite" restart="never" nodeType="tmRoot"/>
      </p:par>
    </p:tn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0"/>
            <a:ext cx="7772400" cy="3477875"/>
          </a:xfrm>
          <a:prstGeom prst="rect">
            <a:avLst/>
          </a:prstGeom>
        </p:spPr>
        <p:txBody>
          <a:bodyPr wrap="square">
            <a:spAutoFit/>
          </a:bodyPr>
          <a:lstStyle/>
          <a:p>
            <a:r>
              <a:rPr lang="ar-SA" sz="4400" dirty="0" smtClean="0">
                <a:solidFill>
                  <a:srgbClr val="FFC1CD"/>
                </a:solidFill>
                <a:cs typeface="DecoType Naskh Variants" pitchFamily="2" charset="-78"/>
              </a:rPr>
              <a:t>نظم إدارة الجودة — المتطلبات</a:t>
            </a:r>
          </a:p>
          <a:p>
            <a:r>
              <a:rPr lang="en-US" sz="4400" dirty="0" smtClean="0">
                <a:solidFill>
                  <a:srgbClr val="FFC1CD"/>
                </a:solidFill>
                <a:cs typeface="DecoType Naskh Variants" pitchFamily="2" charset="-78"/>
              </a:rPr>
              <a:t> 5</a:t>
            </a:r>
            <a:r>
              <a:rPr lang="ar-SA" sz="4400" dirty="0" smtClean="0">
                <a:solidFill>
                  <a:srgbClr val="FFC1CD"/>
                </a:solidFill>
                <a:cs typeface="DecoType Naskh Variants" pitchFamily="2" charset="-78"/>
              </a:rPr>
              <a:t>القيادة</a:t>
            </a:r>
          </a:p>
          <a:p>
            <a:r>
              <a:rPr lang="en-US" sz="4400" dirty="0" smtClean="0">
                <a:solidFill>
                  <a:srgbClr val="FFC1CD"/>
                </a:solidFill>
                <a:cs typeface="DecoType Naskh Variants" pitchFamily="2" charset="-78"/>
              </a:rPr>
              <a:t>5.2</a:t>
            </a:r>
            <a:r>
              <a:rPr lang="ar-SA" sz="4400" dirty="0" smtClean="0">
                <a:solidFill>
                  <a:srgbClr val="FFC1CD"/>
                </a:solidFill>
                <a:cs typeface="DecoType Naskh Variants" pitchFamily="2" charset="-78"/>
              </a:rPr>
              <a:t> السياسة</a:t>
            </a:r>
          </a:p>
          <a:p>
            <a:r>
              <a:rPr lang="en-US" sz="4400" dirty="0" smtClean="0">
                <a:solidFill>
                  <a:srgbClr val="640013"/>
                </a:solidFill>
                <a:cs typeface="DecoType Naskh Variants" pitchFamily="2" charset="-78"/>
              </a:rPr>
              <a:t>5.2.2</a:t>
            </a:r>
            <a:r>
              <a:rPr lang="ar-SA" sz="4400" dirty="0" smtClean="0">
                <a:solidFill>
                  <a:srgbClr val="640013"/>
                </a:solidFill>
                <a:cs typeface="DecoType Naskh Variants" pitchFamily="2" charset="-78"/>
              </a:rPr>
              <a:t> إعلان سياسة الجودة</a:t>
            </a:r>
          </a:p>
          <a:p>
            <a:endParaRPr lang="ar-SA" sz="4400" dirty="0" smtClean="0">
              <a:solidFill>
                <a:srgbClr val="640013"/>
              </a:solidFill>
              <a:cs typeface="DecoType Naskh Variants" pitchFamily="2" charset="-78"/>
            </a:endParaRPr>
          </a:p>
        </p:txBody>
      </p:sp>
      <p:sp>
        <p:nvSpPr>
          <p:cNvPr id="5" name="مستطيل 4"/>
          <p:cNvSpPr/>
          <p:nvPr/>
        </p:nvSpPr>
        <p:spPr>
          <a:xfrm>
            <a:off x="76200" y="2895600"/>
            <a:ext cx="7620000" cy="2400657"/>
          </a:xfrm>
          <a:prstGeom prst="rect">
            <a:avLst/>
          </a:prstGeom>
        </p:spPr>
        <p:txBody>
          <a:bodyPr wrap="square">
            <a:spAutoFit/>
          </a:bodyPr>
          <a:lstStyle/>
          <a:p>
            <a:r>
              <a:rPr lang="ar-SA" sz="5400" dirty="0" smtClean="0">
                <a:solidFill>
                  <a:srgbClr val="640013"/>
                </a:solidFill>
                <a:cs typeface="DecoType Naskh Variants" pitchFamily="2" charset="-78"/>
              </a:rPr>
              <a:t>يجب</a:t>
            </a:r>
            <a:r>
              <a:rPr lang="ar-SA" sz="3600" dirty="0" smtClean="0"/>
              <a:t> </a:t>
            </a:r>
            <a:r>
              <a:rPr lang="ar-SA" sz="3100" dirty="0" smtClean="0">
                <a:solidFill>
                  <a:srgbClr val="640013"/>
                </a:solidFill>
                <a:cs typeface="DecoType Naskh Variants" pitchFamily="2" charset="-78"/>
              </a:rPr>
              <a:t>أن تكون سياسة الجودة :</a:t>
            </a:r>
          </a:p>
          <a:p>
            <a:pPr marL="514350" indent="-514350">
              <a:buFont typeface="+mj-cs"/>
              <a:buAutoNum type="arabic2Minus"/>
            </a:pPr>
            <a:r>
              <a:rPr lang="ar-SA" sz="3100" dirty="0" smtClean="0">
                <a:solidFill>
                  <a:srgbClr val="640013"/>
                </a:solidFill>
                <a:cs typeface="DecoType Naskh Variants" pitchFamily="2" charset="-78"/>
              </a:rPr>
              <a:t>متاحة ومحتفظاً </a:t>
            </a:r>
            <a:r>
              <a:rPr lang="ar-SA" sz="3100" dirty="0" err="1" smtClean="0">
                <a:solidFill>
                  <a:srgbClr val="640013"/>
                </a:solidFill>
                <a:cs typeface="DecoType Naskh Variants" pitchFamily="2" charset="-78"/>
              </a:rPr>
              <a:t>بها</a:t>
            </a:r>
            <a:r>
              <a:rPr lang="ar-SA" sz="3100" dirty="0" smtClean="0">
                <a:solidFill>
                  <a:srgbClr val="640013"/>
                </a:solidFill>
                <a:cs typeface="DecoType Naskh Variants" pitchFamily="2" charset="-78"/>
              </a:rPr>
              <a:t> كمعلومات موثقة؛</a:t>
            </a:r>
          </a:p>
          <a:p>
            <a:pPr marL="514350" indent="-514350">
              <a:buFont typeface="+mj-cs"/>
              <a:buAutoNum type="arabic2Minus"/>
            </a:pPr>
            <a:r>
              <a:rPr lang="ar-SA" sz="3100" dirty="0" smtClean="0">
                <a:solidFill>
                  <a:srgbClr val="640013"/>
                </a:solidFill>
                <a:cs typeface="DecoType Naskh Variants" pitchFamily="2" charset="-78"/>
              </a:rPr>
              <a:t>مُعلنة ومفهومة ومُطبقة داخل المؤسسة؛</a:t>
            </a:r>
          </a:p>
          <a:p>
            <a:pPr marL="514350" indent="-514350">
              <a:buFont typeface="+mj-cs"/>
              <a:buAutoNum type="arabic2Minus"/>
            </a:pPr>
            <a:r>
              <a:rPr lang="ar-SA" sz="3100" dirty="0" smtClean="0">
                <a:solidFill>
                  <a:srgbClr val="640013"/>
                </a:solidFill>
                <a:cs typeface="DecoType Naskh Variants" pitchFamily="2" charset="-78"/>
              </a:rPr>
              <a:t>متاحة للأطراف المعنيين ذوي الصلة، حسب الاقتضاء.</a:t>
            </a:r>
          </a:p>
        </p:txBody>
      </p:sp>
      <p:sp>
        <p:nvSpPr>
          <p:cNvPr id="6" name="مربع نص 5"/>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7" name="زر إجراء: الوراء أو السابق 6">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3591043881"/>
      </p:ext>
    </p:extLst>
  </p:cSld>
  <p:clrMapOvr>
    <a:masterClrMapping/>
  </p:clrMapOvr>
  <p:timing>
    <p:tnLst>
      <p:par>
        <p:cTn id="1" dur="indefinite" restart="never" nodeType="tmRoot"/>
      </p:par>
    </p:tn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مستطيل 14"/>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endParaRPr lang="en-US" b="1" dirty="0" smtClean="0"/>
          </a:p>
        </p:txBody>
      </p:sp>
      <p:grpSp>
        <p:nvGrpSpPr>
          <p:cNvPr id="2" name="Group 7"/>
          <p:cNvGrpSpPr>
            <a:grpSpLocks/>
          </p:cNvGrpSpPr>
          <p:nvPr/>
        </p:nvGrpSpPr>
        <p:grpSpPr bwMode="auto">
          <a:xfrm>
            <a:off x="5651500" y="0"/>
            <a:ext cx="3268663" cy="1539875"/>
            <a:chOff x="3560" y="0"/>
            <a:chExt cx="2059" cy="970"/>
          </a:xfrm>
        </p:grpSpPr>
        <p:pic>
          <p:nvPicPr>
            <p:cNvPr id="13322" name="Picture 8" descr="globe0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4830" y="210"/>
              <a:ext cx="789" cy="592"/>
            </a:xfrm>
            <a:prstGeom prst="rect">
              <a:avLst/>
            </a:prstGeom>
            <a:noFill/>
            <a:ln w="9525">
              <a:noFill/>
              <a:miter lim="800000"/>
              <a:headEnd/>
              <a:tailEnd/>
            </a:ln>
          </p:spPr>
        </p:pic>
        <p:sp>
          <p:nvSpPr>
            <p:cNvPr id="13323" name="Text Box 9"/>
            <p:cNvSpPr txBox="1">
              <a:spLocks noChangeArrowheads="1"/>
            </p:cNvSpPr>
            <p:nvPr/>
          </p:nvSpPr>
          <p:spPr bwMode="auto">
            <a:xfrm>
              <a:off x="3560" y="0"/>
              <a:ext cx="412" cy="970"/>
            </a:xfrm>
            <a:prstGeom prst="rect">
              <a:avLst/>
            </a:prstGeom>
            <a:noFill/>
            <a:ln w="9525">
              <a:noFill/>
              <a:miter lim="800000"/>
              <a:headEnd/>
              <a:tailEnd/>
            </a:ln>
          </p:spPr>
          <p:txBody>
            <a:bodyPr wrap="none">
              <a:spAutoFit/>
            </a:bodyPr>
            <a:lstStyle/>
            <a:p>
              <a:r>
                <a:rPr lang="en-US" sz="9500">
                  <a:solidFill>
                    <a:srgbClr val="0066FF"/>
                  </a:solidFill>
                  <a:latin typeface="Arial Black" pitchFamily="34" charset="0"/>
                </a:rPr>
                <a:t>I</a:t>
              </a:r>
            </a:p>
          </p:txBody>
        </p:sp>
        <p:sp>
          <p:nvSpPr>
            <p:cNvPr id="13324" name="Text Box 10"/>
            <p:cNvSpPr txBox="1">
              <a:spLocks noChangeArrowheads="1"/>
            </p:cNvSpPr>
            <p:nvPr/>
          </p:nvSpPr>
          <p:spPr bwMode="auto">
            <a:xfrm>
              <a:off x="4104" y="0"/>
              <a:ext cx="665" cy="970"/>
            </a:xfrm>
            <a:prstGeom prst="rect">
              <a:avLst/>
            </a:prstGeom>
            <a:noFill/>
            <a:ln w="9525">
              <a:noFill/>
              <a:miter lim="800000"/>
              <a:headEnd/>
              <a:tailEnd/>
            </a:ln>
          </p:spPr>
          <p:txBody>
            <a:bodyPr wrap="none">
              <a:spAutoFit/>
            </a:bodyPr>
            <a:lstStyle/>
            <a:p>
              <a:r>
                <a:rPr lang="en-US" sz="9500">
                  <a:solidFill>
                    <a:srgbClr val="0000FF"/>
                  </a:solidFill>
                  <a:latin typeface="Arial Black" pitchFamily="34" charset="0"/>
                </a:rPr>
                <a:t>S</a:t>
              </a:r>
            </a:p>
          </p:txBody>
        </p:sp>
      </p:grpSp>
      <p:sp>
        <p:nvSpPr>
          <p:cNvPr id="13316" name="Text Box 11"/>
          <p:cNvSpPr txBox="1">
            <a:spLocks noChangeArrowheads="1"/>
          </p:cNvSpPr>
          <p:nvPr/>
        </p:nvSpPr>
        <p:spPr bwMode="auto">
          <a:xfrm>
            <a:off x="1868905" y="1989138"/>
            <a:ext cx="4684296" cy="1200329"/>
          </a:xfrm>
          <a:prstGeom prst="rect">
            <a:avLst/>
          </a:prstGeom>
          <a:noFill/>
          <a:ln w="9525">
            <a:noFill/>
            <a:miter lim="800000"/>
            <a:headEnd/>
            <a:tailEnd/>
          </a:ln>
        </p:spPr>
        <p:txBody>
          <a:bodyPr wrap="none">
            <a:spAutoFit/>
          </a:bodyPr>
          <a:lstStyle/>
          <a:p>
            <a:r>
              <a:rPr lang="ar-SA" sz="7200" dirty="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الهياكل التنظيمية</a:t>
            </a:r>
            <a:endParaRPr lang="en-US" sz="7200" dirty="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endParaRPr>
          </a:p>
        </p:txBody>
      </p:sp>
      <p:sp>
        <p:nvSpPr>
          <p:cNvPr id="13317" name="Text Box 12"/>
          <p:cNvSpPr txBox="1">
            <a:spLocks noChangeArrowheads="1"/>
          </p:cNvSpPr>
          <p:nvPr/>
        </p:nvSpPr>
        <p:spPr bwMode="auto">
          <a:xfrm>
            <a:off x="4271866" y="3446463"/>
            <a:ext cx="4573688" cy="830997"/>
          </a:xfrm>
          <a:prstGeom prst="rect">
            <a:avLst/>
          </a:prstGeom>
          <a:noFill/>
          <a:ln w="9525">
            <a:noFill/>
            <a:miter lim="800000"/>
            <a:headEnd/>
            <a:tailEnd/>
          </a:ln>
        </p:spPr>
        <p:txBody>
          <a:bodyPr wrap="none">
            <a:spAutoFit/>
          </a:bodyPr>
          <a:lstStyle/>
          <a:p>
            <a:r>
              <a:rPr lang="ar-SA" sz="4800" dirty="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حسب </a:t>
            </a:r>
            <a:r>
              <a:rPr lang="ar-SA" sz="4800" dirty="0" smtClean="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الإدارات </a:t>
            </a:r>
            <a:r>
              <a:rPr lang="ar-SA" sz="4800" dirty="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والوحدات</a:t>
            </a:r>
            <a:endParaRPr lang="en-US" sz="4800" dirty="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endParaRPr>
          </a:p>
        </p:txBody>
      </p:sp>
      <p:sp>
        <p:nvSpPr>
          <p:cNvPr id="13318" name="Text Box 13"/>
          <p:cNvSpPr txBox="1">
            <a:spLocks noChangeArrowheads="1"/>
          </p:cNvSpPr>
          <p:nvPr/>
        </p:nvSpPr>
        <p:spPr bwMode="auto">
          <a:xfrm>
            <a:off x="2058265" y="4581525"/>
            <a:ext cx="4145687" cy="830997"/>
          </a:xfrm>
          <a:prstGeom prst="rect">
            <a:avLst/>
          </a:prstGeom>
          <a:noFill/>
          <a:ln w="9525">
            <a:noFill/>
            <a:miter lim="800000"/>
            <a:headEnd/>
            <a:tailEnd/>
          </a:ln>
        </p:spPr>
        <p:txBody>
          <a:bodyPr wrap="none">
            <a:spAutoFit/>
          </a:bodyPr>
          <a:lstStyle/>
          <a:p>
            <a:r>
              <a:rPr lang="ar-SA" sz="4800" dirty="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حسب المناصب </a:t>
            </a:r>
            <a:r>
              <a:rPr lang="ar-SA" sz="4800" dirty="0" smtClean="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الإدارية</a:t>
            </a:r>
            <a:endParaRPr lang="en-US" sz="4800" dirty="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endParaRPr>
          </a:p>
        </p:txBody>
      </p:sp>
      <p:sp>
        <p:nvSpPr>
          <p:cNvPr id="13319" name="Text Box 14"/>
          <p:cNvSpPr txBox="1">
            <a:spLocks noChangeArrowheads="1"/>
          </p:cNvSpPr>
          <p:nvPr/>
        </p:nvSpPr>
        <p:spPr bwMode="auto">
          <a:xfrm>
            <a:off x="4335463" y="4600575"/>
            <a:ext cx="184150" cy="366713"/>
          </a:xfrm>
          <a:prstGeom prst="rect">
            <a:avLst/>
          </a:prstGeom>
          <a:noFill/>
          <a:ln w="9525">
            <a:noFill/>
            <a:miter lim="800000"/>
            <a:headEnd/>
            <a:tailEnd/>
          </a:ln>
        </p:spPr>
        <p:txBody>
          <a:bodyPr wrap="none">
            <a:spAutoFit/>
          </a:bodyPr>
          <a:lstStyle/>
          <a:p>
            <a:endParaRPr lang="en-US"/>
          </a:p>
        </p:txBody>
      </p:sp>
      <p:sp>
        <p:nvSpPr>
          <p:cNvPr id="13320" name="Text Box 16"/>
          <p:cNvSpPr txBox="1">
            <a:spLocks noChangeArrowheads="1"/>
          </p:cNvSpPr>
          <p:nvPr/>
        </p:nvSpPr>
        <p:spPr bwMode="auto">
          <a:xfrm>
            <a:off x="107595" y="5734050"/>
            <a:ext cx="4107215" cy="830997"/>
          </a:xfrm>
          <a:prstGeom prst="rect">
            <a:avLst/>
          </a:prstGeom>
          <a:noFill/>
          <a:ln w="9525">
            <a:noFill/>
            <a:miter lim="800000"/>
            <a:headEnd/>
            <a:tailEnd/>
          </a:ln>
        </p:spPr>
        <p:txBody>
          <a:bodyPr wrap="none">
            <a:spAutoFit/>
          </a:bodyPr>
          <a:lstStyle/>
          <a:p>
            <a:r>
              <a:rPr lang="ar-SA" sz="4800" dirty="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حسب </a:t>
            </a:r>
            <a:r>
              <a:rPr lang="ar-SA" sz="4800" dirty="0" smtClean="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الأرقام </a:t>
            </a:r>
            <a:r>
              <a:rPr lang="ar-SA" sz="4800" dirty="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المرجعية</a:t>
            </a:r>
            <a:endParaRPr lang="en-US" sz="4800" dirty="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endParaRPr>
          </a:p>
        </p:txBody>
      </p:sp>
      <p:sp>
        <p:nvSpPr>
          <p:cNvPr id="14" name="مربع نص 13"/>
          <p:cNvSpPr txBox="1"/>
          <p:nvPr/>
        </p:nvSpPr>
        <p:spPr>
          <a:xfrm>
            <a:off x="5692414" y="6273225"/>
            <a:ext cx="3451586" cy="584775"/>
          </a:xfrm>
          <a:prstGeom prst="rect">
            <a:avLst/>
          </a:prstGeom>
          <a:noFill/>
        </p:spPr>
        <p:txBody>
          <a:bodyPr wrap="none" rtlCol="1">
            <a:spAutoFit/>
          </a:bodyPr>
          <a:lstStyle/>
          <a:p>
            <a:r>
              <a:rPr lang="ar-SA" sz="3200" dirty="0" smtClean="0">
                <a:solidFill>
                  <a:srgbClr val="4C216D"/>
                </a:solidFill>
                <a:cs typeface="DecoType Naskh Variants" pitchFamily="2" charset="-78"/>
              </a:rPr>
              <a:t>الدكتور هشام عادل </a:t>
            </a:r>
            <a:r>
              <a:rPr lang="ar-SA" sz="3200" dirty="0" err="1" smtClean="0">
                <a:solidFill>
                  <a:srgbClr val="4C216D"/>
                </a:solidFill>
                <a:cs typeface="DecoType Naskh Variants" pitchFamily="2" charset="-78"/>
              </a:rPr>
              <a:t>عبهري</a:t>
            </a:r>
            <a:endParaRPr lang="ar-SA" sz="3200" dirty="0" smtClean="0">
              <a:solidFill>
                <a:srgbClr val="4C216D"/>
              </a:solidFill>
              <a:cs typeface="DecoType Naskh Variants" pitchFamily="2" charset="-78"/>
            </a:endParaRPr>
          </a:p>
        </p:txBody>
      </p:sp>
      <p:pic>
        <p:nvPicPr>
          <p:cNvPr id="13" name="Picture 10" descr="http://japanologie.arts.kuleuven.be/lab/sites/japanologie.arts.kuleuven.be.ijcm13/files/uploads/inline_images/glossy_3d_blue_arrow_left.png">
            <a:hlinkClick r:id="rId3" action="ppaction://hlinksldjump"/>
          </p:cNvPr>
          <p:cNvPicPr>
            <a:picLocks noChangeAspect="1" noChangeArrowheads="1"/>
          </p:cNvPicPr>
          <p:nvPr/>
        </p:nvPicPr>
        <p:blipFill>
          <a:blip r:embed="rId4"/>
          <a:srcRect/>
          <a:stretch>
            <a:fillRect/>
          </a:stretch>
        </p:blipFill>
        <p:spPr bwMode="auto">
          <a:xfrm>
            <a:off x="0" y="4191000"/>
            <a:ext cx="1143000" cy="1143000"/>
          </a:xfrm>
          <a:prstGeom prst="rect">
            <a:avLst/>
          </a:prstGeom>
          <a:noFill/>
        </p:spPr>
      </p:pic>
    </p:spTree>
    <p:extLst>
      <p:ext uri="{BB962C8B-B14F-4D97-AF65-F5344CB8AC3E}">
        <p14:creationId xmlns:p14="http://schemas.microsoft.com/office/powerpoint/2010/main" val="3476073263"/>
      </p:ext>
    </p:extLst>
  </p:cSld>
  <p:clrMapOvr>
    <a:masterClrMapping/>
  </p:clrMapOvr>
  <p:timing>
    <p:tnLst>
      <p:par>
        <p:cTn id="1" dur="indefinite" restart="never" nodeType="tmRoot"/>
      </p:par>
    </p:tn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endParaRPr lang="en-US" b="1" dirty="0" smtClean="0"/>
          </a:p>
        </p:txBody>
      </p:sp>
      <p:grpSp>
        <p:nvGrpSpPr>
          <p:cNvPr id="2" name="Group 3"/>
          <p:cNvGrpSpPr>
            <a:grpSpLocks/>
          </p:cNvGrpSpPr>
          <p:nvPr/>
        </p:nvGrpSpPr>
        <p:grpSpPr bwMode="auto">
          <a:xfrm>
            <a:off x="5651500" y="0"/>
            <a:ext cx="3268663" cy="1539875"/>
            <a:chOff x="3560" y="0"/>
            <a:chExt cx="2059" cy="970"/>
          </a:xfrm>
        </p:grpSpPr>
        <p:pic>
          <p:nvPicPr>
            <p:cNvPr id="14345" name="Picture 4" descr="globe0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4830" y="210"/>
              <a:ext cx="789" cy="592"/>
            </a:xfrm>
            <a:prstGeom prst="rect">
              <a:avLst/>
            </a:prstGeom>
            <a:noFill/>
            <a:ln w="9525">
              <a:noFill/>
              <a:miter lim="800000"/>
              <a:headEnd/>
              <a:tailEnd/>
            </a:ln>
          </p:spPr>
        </p:pic>
        <p:sp>
          <p:nvSpPr>
            <p:cNvPr id="14346" name="Text Box 5"/>
            <p:cNvSpPr txBox="1">
              <a:spLocks noChangeArrowheads="1"/>
            </p:cNvSpPr>
            <p:nvPr/>
          </p:nvSpPr>
          <p:spPr bwMode="auto">
            <a:xfrm>
              <a:off x="3560" y="0"/>
              <a:ext cx="412" cy="970"/>
            </a:xfrm>
            <a:prstGeom prst="rect">
              <a:avLst/>
            </a:prstGeom>
            <a:noFill/>
            <a:ln w="9525">
              <a:noFill/>
              <a:miter lim="800000"/>
              <a:headEnd/>
              <a:tailEnd/>
            </a:ln>
          </p:spPr>
          <p:txBody>
            <a:bodyPr wrap="none">
              <a:spAutoFit/>
            </a:bodyPr>
            <a:lstStyle/>
            <a:p>
              <a:r>
                <a:rPr lang="en-US" sz="9500">
                  <a:solidFill>
                    <a:srgbClr val="0066FF"/>
                  </a:solidFill>
                  <a:latin typeface="Arial Black" pitchFamily="34" charset="0"/>
                </a:rPr>
                <a:t>I</a:t>
              </a:r>
            </a:p>
          </p:txBody>
        </p:sp>
        <p:sp>
          <p:nvSpPr>
            <p:cNvPr id="14347" name="Text Box 6"/>
            <p:cNvSpPr txBox="1">
              <a:spLocks noChangeArrowheads="1"/>
            </p:cNvSpPr>
            <p:nvPr/>
          </p:nvSpPr>
          <p:spPr bwMode="auto">
            <a:xfrm>
              <a:off x="4104" y="0"/>
              <a:ext cx="665" cy="970"/>
            </a:xfrm>
            <a:prstGeom prst="rect">
              <a:avLst/>
            </a:prstGeom>
            <a:noFill/>
            <a:ln w="9525">
              <a:noFill/>
              <a:miter lim="800000"/>
              <a:headEnd/>
              <a:tailEnd/>
            </a:ln>
          </p:spPr>
          <p:txBody>
            <a:bodyPr wrap="none">
              <a:spAutoFit/>
            </a:bodyPr>
            <a:lstStyle/>
            <a:p>
              <a:r>
                <a:rPr lang="en-US" sz="9500">
                  <a:solidFill>
                    <a:srgbClr val="0000FF"/>
                  </a:solidFill>
                  <a:latin typeface="Arial Black" pitchFamily="34" charset="0"/>
                </a:rPr>
                <a:t>S</a:t>
              </a:r>
            </a:p>
          </p:txBody>
        </p:sp>
      </p:grpSp>
      <p:sp>
        <p:nvSpPr>
          <p:cNvPr id="14340" name="Text Box 7"/>
          <p:cNvSpPr txBox="1">
            <a:spLocks noChangeArrowheads="1"/>
          </p:cNvSpPr>
          <p:nvPr/>
        </p:nvSpPr>
        <p:spPr bwMode="auto">
          <a:xfrm>
            <a:off x="1754570" y="1357298"/>
            <a:ext cx="5674950" cy="1938992"/>
          </a:xfrm>
          <a:prstGeom prst="rect">
            <a:avLst/>
          </a:prstGeom>
          <a:noFill/>
          <a:ln w="9525">
            <a:noFill/>
            <a:miter lim="800000"/>
            <a:headEnd/>
            <a:tailEnd/>
          </a:ln>
        </p:spPr>
        <p:txBody>
          <a:bodyPr wrap="none">
            <a:spAutoFit/>
          </a:bodyPr>
          <a:lstStyle/>
          <a:p>
            <a:pPr algn="ctr"/>
            <a:r>
              <a:rPr lang="ar-SA" sz="6000" dirty="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الهيكل التنظيمي</a:t>
            </a:r>
          </a:p>
          <a:p>
            <a:pPr algn="ctr"/>
            <a:r>
              <a:rPr lang="ar-SA" sz="6000" dirty="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حسب </a:t>
            </a:r>
            <a:r>
              <a:rPr lang="ar-SA" sz="6000" dirty="0" smtClean="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الإدارات </a:t>
            </a:r>
            <a:r>
              <a:rPr lang="ar-SA" sz="6000" dirty="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والوحدات</a:t>
            </a:r>
            <a:endParaRPr lang="en-US" sz="6000" dirty="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endParaRPr>
          </a:p>
        </p:txBody>
      </p:sp>
      <p:sp>
        <p:nvSpPr>
          <p:cNvPr id="14341" name="Text Box 8"/>
          <p:cNvSpPr txBox="1">
            <a:spLocks noChangeArrowheads="1"/>
          </p:cNvSpPr>
          <p:nvPr/>
        </p:nvSpPr>
        <p:spPr bwMode="auto">
          <a:xfrm>
            <a:off x="4273735" y="3284538"/>
            <a:ext cx="4708341" cy="830997"/>
          </a:xfrm>
          <a:prstGeom prst="rect">
            <a:avLst/>
          </a:prstGeom>
          <a:noFill/>
          <a:ln w="9525">
            <a:noFill/>
            <a:miter lim="800000"/>
            <a:headEnd/>
            <a:tailEnd/>
          </a:ln>
        </p:spPr>
        <p:txBody>
          <a:bodyPr wrap="none">
            <a:spAutoFit/>
          </a:bodyPr>
          <a:lstStyle/>
          <a:p>
            <a:r>
              <a:rPr lang="ar-SA" sz="4800" dirty="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وصف الإدارات </a:t>
            </a:r>
            <a:r>
              <a:rPr lang="ar-SA" sz="4800" dirty="0" smtClean="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و  </a:t>
            </a:r>
            <a:r>
              <a:rPr lang="ar-SA" sz="4800" dirty="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الوحدات</a:t>
            </a:r>
            <a:endParaRPr lang="en-US" sz="4800" dirty="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endParaRPr>
          </a:p>
        </p:txBody>
      </p:sp>
      <p:sp>
        <p:nvSpPr>
          <p:cNvPr id="14342" name="Text Box 9"/>
          <p:cNvSpPr txBox="1">
            <a:spLocks noChangeArrowheads="1"/>
          </p:cNvSpPr>
          <p:nvPr/>
        </p:nvSpPr>
        <p:spPr bwMode="auto">
          <a:xfrm>
            <a:off x="3041159" y="4437063"/>
            <a:ext cx="4121641" cy="830997"/>
          </a:xfrm>
          <a:prstGeom prst="rect">
            <a:avLst/>
          </a:prstGeom>
          <a:noFill/>
          <a:ln w="9525" algn="ctr">
            <a:noFill/>
            <a:miter lim="800000"/>
            <a:headEnd/>
            <a:tailEnd/>
          </a:ln>
        </p:spPr>
        <p:txBody>
          <a:bodyPr wrap="none">
            <a:spAutoFit/>
          </a:bodyPr>
          <a:lstStyle/>
          <a:p>
            <a:r>
              <a:rPr lang="ar-SA" sz="4800" dirty="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أهداف الإدارة أو الوحدة</a:t>
            </a:r>
            <a:endParaRPr lang="en-US" sz="4800" dirty="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endParaRPr>
          </a:p>
        </p:txBody>
      </p:sp>
      <p:sp>
        <p:nvSpPr>
          <p:cNvPr id="14343" name="Text Box 11"/>
          <p:cNvSpPr txBox="1">
            <a:spLocks noChangeArrowheads="1"/>
          </p:cNvSpPr>
          <p:nvPr/>
        </p:nvSpPr>
        <p:spPr bwMode="auto">
          <a:xfrm>
            <a:off x="732451" y="5589588"/>
            <a:ext cx="3679212" cy="830997"/>
          </a:xfrm>
          <a:prstGeom prst="rect">
            <a:avLst/>
          </a:prstGeom>
          <a:noFill/>
          <a:ln w="9525" algn="ctr">
            <a:noFill/>
            <a:miter lim="800000"/>
            <a:headEnd/>
            <a:tailEnd/>
          </a:ln>
        </p:spPr>
        <p:txBody>
          <a:bodyPr wrap="none">
            <a:spAutoFit/>
          </a:bodyPr>
          <a:lstStyle/>
          <a:p>
            <a:r>
              <a:rPr lang="ar-SA" sz="4800" dirty="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مهام الإدارة أو الوحدة</a:t>
            </a:r>
            <a:endParaRPr lang="en-US" sz="4800" dirty="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endParaRPr>
          </a:p>
        </p:txBody>
      </p:sp>
      <p:sp>
        <p:nvSpPr>
          <p:cNvPr id="13" name="مربع نص 12"/>
          <p:cNvSpPr txBox="1"/>
          <p:nvPr/>
        </p:nvSpPr>
        <p:spPr>
          <a:xfrm>
            <a:off x="5692414" y="6273225"/>
            <a:ext cx="3451586" cy="584775"/>
          </a:xfrm>
          <a:prstGeom prst="rect">
            <a:avLst/>
          </a:prstGeom>
          <a:noFill/>
        </p:spPr>
        <p:txBody>
          <a:bodyPr wrap="none" rtlCol="1">
            <a:spAutoFit/>
          </a:bodyPr>
          <a:lstStyle/>
          <a:p>
            <a:r>
              <a:rPr lang="ar-SA" sz="3200" dirty="0" smtClean="0">
                <a:solidFill>
                  <a:srgbClr val="4C216D"/>
                </a:solidFill>
                <a:cs typeface="DecoType Naskh Variants" pitchFamily="2" charset="-78"/>
              </a:rPr>
              <a:t>الدكتور هشام عادل </a:t>
            </a:r>
            <a:r>
              <a:rPr lang="ar-SA" sz="3200" dirty="0" err="1" smtClean="0">
                <a:solidFill>
                  <a:srgbClr val="4C216D"/>
                </a:solidFill>
                <a:cs typeface="DecoType Naskh Variants" pitchFamily="2" charset="-78"/>
              </a:rPr>
              <a:t>عبهري</a:t>
            </a:r>
            <a:endParaRPr lang="ar-SA" sz="3200" dirty="0" smtClean="0">
              <a:solidFill>
                <a:srgbClr val="4C216D"/>
              </a:solidFill>
              <a:cs typeface="DecoType Naskh Variants" pitchFamily="2" charset="-78"/>
            </a:endParaRPr>
          </a:p>
        </p:txBody>
      </p:sp>
      <p:pic>
        <p:nvPicPr>
          <p:cNvPr id="12" name="Picture 10" descr="http://japanologie.arts.kuleuven.be/lab/sites/japanologie.arts.kuleuven.be.ijcm13/files/uploads/inline_images/glossy_3d_blue_arrow_left.png">
            <a:hlinkClick r:id="rId3" action="ppaction://hlinksldjump"/>
          </p:cNvPr>
          <p:cNvPicPr>
            <a:picLocks noChangeAspect="1" noChangeArrowheads="1"/>
          </p:cNvPicPr>
          <p:nvPr/>
        </p:nvPicPr>
        <p:blipFill>
          <a:blip r:embed="rId4"/>
          <a:srcRect/>
          <a:stretch>
            <a:fillRect/>
          </a:stretch>
        </p:blipFill>
        <p:spPr bwMode="auto">
          <a:xfrm>
            <a:off x="0" y="4191000"/>
            <a:ext cx="1143000" cy="1143000"/>
          </a:xfrm>
          <a:prstGeom prst="rect">
            <a:avLst/>
          </a:prstGeom>
          <a:noFill/>
        </p:spPr>
      </p:pic>
    </p:spTree>
    <p:extLst>
      <p:ext uri="{BB962C8B-B14F-4D97-AF65-F5344CB8AC3E}">
        <p14:creationId xmlns:p14="http://schemas.microsoft.com/office/powerpoint/2010/main" val="40607276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4" name="مربع نص 3"/>
          <p:cNvSpPr txBox="1"/>
          <p:nvPr/>
        </p:nvSpPr>
        <p:spPr>
          <a:xfrm>
            <a:off x="0" y="152400"/>
            <a:ext cx="9143999" cy="1323439"/>
          </a:xfrm>
          <a:prstGeom prst="rect">
            <a:avLst/>
          </a:prstGeom>
          <a:noFill/>
        </p:spPr>
        <p:txBody>
          <a:bodyPr wrap="square" rtlCol="1">
            <a:spAutoFit/>
          </a:bodyPr>
          <a:lstStyle/>
          <a:p>
            <a:pPr algn="r" rtl="1"/>
            <a:r>
              <a:rPr lang="ar-SA" sz="8000" dirty="0" smtClean="0">
                <a:solidFill>
                  <a:srgbClr val="17375E"/>
                </a:solidFill>
                <a:cs typeface="DecoType Naskh Variants" pitchFamily="2" charset="-78"/>
              </a:rPr>
              <a:t>تخطيط الجودة </a:t>
            </a:r>
            <a:r>
              <a:rPr lang="ar-SA" sz="6000" i="1" dirty="0" smtClean="0">
                <a:solidFill>
                  <a:srgbClr val="17375E"/>
                </a:solidFill>
                <a:latin typeface="Gabriola" pitchFamily="82" charset="0"/>
              </a:rPr>
              <a:t>(Quality Planning) </a:t>
            </a:r>
            <a:endParaRPr lang="en-US" sz="6000" i="1" dirty="0" smtClean="0">
              <a:solidFill>
                <a:srgbClr val="17375E"/>
              </a:solidFill>
              <a:latin typeface="Gabriola" pitchFamily="82" charset="0"/>
            </a:endParaRPr>
          </a:p>
        </p:txBody>
      </p:sp>
      <p:sp>
        <p:nvSpPr>
          <p:cNvPr id="5" name="مربع نص 4"/>
          <p:cNvSpPr txBox="1"/>
          <p:nvPr/>
        </p:nvSpPr>
        <p:spPr>
          <a:xfrm>
            <a:off x="575441" y="1678075"/>
            <a:ext cx="8441798" cy="3416320"/>
          </a:xfrm>
          <a:prstGeom prst="rect">
            <a:avLst/>
          </a:prstGeom>
          <a:noFill/>
        </p:spPr>
        <p:txBody>
          <a:bodyPr wrap="none" rtlCol="1">
            <a:spAutoFit/>
          </a:bodyPr>
          <a:lstStyle/>
          <a:p>
            <a:pPr algn="r" rtl="1"/>
            <a:r>
              <a:rPr lang="ar-SA" sz="4000" dirty="0" smtClean="0">
                <a:solidFill>
                  <a:srgbClr val="17375E"/>
                </a:solidFill>
                <a:cs typeface="DecoType Naskh Variants" pitchFamily="2" charset="-78"/>
              </a:rPr>
              <a:t>هي عملية منهجية يتم بموجبها ترجمة سياسة الجودة إلى أهداف </a:t>
            </a:r>
          </a:p>
          <a:p>
            <a:pPr algn="r" rtl="1"/>
            <a:r>
              <a:rPr lang="ar-SA" sz="4000" dirty="0" smtClean="0">
                <a:solidFill>
                  <a:srgbClr val="17375E"/>
                </a:solidFill>
                <a:cs typeface="DecoType Naskh Variants" pitchFamily="2" charset="-78"/>
              </a:rPr>
              <a:t>ومتطلبات قابلة للقياس، ووضع سلسلة من الخطوات لتحقيقها ضمن </a:t>
            </a:r>
          </a:p>
          <a:p>
            <a:pPr algn="r" rtl="1"/>
            <a:r>
              <a:rPr lang="ar-SA" sz="4000" dirty="0" smtClean="0">
                <a:solidFill>
                  <a:srgbClr val="17375E"/>
                </a:solidFill>
                <a:cs typeface="DecoType Naskh Variants" pitchFamily="2" charset="-78"/>
              </a:rPr>
              <a:t>إطار زمني محدّد.</a:t>
            </a:r>
          </a:p>
          <a:p>
            <a:pPr algn="r" rtl="1"/>
            <a:r>
              <a:rPr lang="ar-SA" sz="4000" dirty="0" smtClean="0">
                <a:solidFill>
                  <a:srgbClr val="17375E"/>
                </a:solidFill>
                <a:cs typeface="DecoType Naskh Variants" pitchFamily="2" charset="-78"/>
              </a:rPr>
              <a:t> تخطيط الجودة يتبع تسلسل خطوات متعارف عليه عالميا</a:t>
            </a:r>
          </a:p>
          <a:p>
            <a:pPr algn="r" rtl="1"/>
            <a:r>
              <a:rPr lang="ar-SA" sz="4000" dirty="0" smtClean="0">
                <a:solidFill>
                  <a:srgbClr val="17375E"/>
                </a:solidFill>
                <a:cs typeface="DecoType Naskh Variants" pitchFamily="2" charset="-78"/>
              </a:rPr>
              <a:t> على النحو التالي:</a:t>
            </a:r>
          </a:p>
          <a:p>
            <a:pPr algn="r" rtl="1"/>
            <a:endParaRPr lang="ar-SA" sz="1600" dirty="0"/>
          </a:p>
        </p:txBody>
      </p:sp>
      <p:pic>
        <p:nvPicPr>
          <p:cNvPr id="6"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4953000"/>
            <a:ext cx="1905000" cy="1905000"/>
          </a:xfrm>
          <a:prstGeom prst="rect">
            <a:avLst/>
          </a:prstGeom>
          <a:noFill/>
        </p:spPr>
      </p:pic>
    </p:spTree>
  </p:cSld>
  <p:clrMapOvr>
    <a:masterClrMapping/>
  </p:clrMapOvr>
  <p:transition advClick="0"/>
  <p:timing>
    <p:tnLst>
      <p:par>
        <p:cTn id="1" dur="indefinite" restart="never" nodeType="tmRoot"/>
      </p:par>
    </p:tn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endParaRPr lang="en-US" b="1" dirty="0" smtClean="0"/>
          </a:p>
        </p:txBody>
      </p:sp>
      <p:grpSp>
        <p:nvGrpSpPr>
          <p:cNvPr id="2" name="Group 3"/>
          <p:cNvGrpSpPr>
            <a:grpSpLocks/>
          </p:cNvGrpSpPr>
          <p:nvPr/>
        </p:nvGrpSpPr>
        <p:grpSpPr bwMode="auto">
          <a:xfrm>
            <a:off x="5651500" y="0"/>
            <a:ext cx="3268663" cy="1539875"/>
            <a:chOff x="3560" y="0"/>
            <a:chExt cx="2059" cy="970"/>
          </a:xfrm>
        </p:grpSpPr>
        <p:pic>
          <p:nvPicPr>
            <p:cNvPr id="15369" name="Picture 4" descr="globe0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4830" y="210"/>
              <a:ext cx="789" cy="592"/>
            </a:xfrm>
            <a:prstGeom prst="rect">
              <a:avLst/>
            </a:prstGeom>
            <a:noFill/>
            <a:ln w="9525">
              <a:noFill/>
              <a:miter lim="800000"/>
              <a:headEnd/>
              <a:tailEnd/>
            </a:ln>
          </p:spPr>
        </p:pic>
        <p:sp>
          <p:nvSpPr>
            <p:cNvPr id="15370" name="Text Box 5"/>
            <p:cNvSpPr txBox="1">
              <a:spLocks noChangeArrowheads="1"/>
            </p:cNvSpPr>
            <p:nvPr/>
          </p:nvSpPr>
          <p:spPr bwMode="auto">
            <a:xfrm>
              <a:off x="3560" y="0"/>
              <a:ext cx="412" cy="970"/>
            </a:xfrm>
            <a:prstGeom prst="rect">
              <a:avLst/>
            </a:prstGeom>
            <a:noFill/>
            <a:ln w="9525">
              <a:noFill/>
              <a:miter lim="800000"/>
              <a:headEnd/>
              <a:tailEnd/>
            </a:ln>
          </p:spPr>
          <p:txBody>
            <a:bodyPr wrap="none">
              <a:spAutoFit/>
            </a:bodyPr>
            <a:lstStyle/>
            <a:p>
              <a:r>
                <a:rPr lang="en-US" sz="9500">
                  <a:solidFill>
                    <a:srgbClr val="0066FF"/>
                  </a:solidFill>
                  <a:latin typeface="Arial Black" pitchFamily="34" charset="0"/>
                </a:rPr>
                <a:t>I</a:t>
              </a:r>
            </a:p>
          </p:txBody>
        </p:sp>
        <p:sp>
          <p:nvSpPr>
            <p:cNvPr id="15371" name="Text Box 6"/>
            <p:cNvSpPr txBox="1">
              <a:spLocks noChangeArrowheads="1"/>
            </p:cNvSpPr>
            <p:nvPr/>
          </p:nvSpPr>
          <p:spPr bwMode="auto">
            <a:xfrm>
              <a:off x="4104" y="0"/>
              <a:ext cx="665" cy="970"/>
            </a:xfrm>
            <a:prstGeom prst="rect">
              <a:avLst/>
            </a:prstGeom>
            <a:noFill/>
            <a:ln w="9525">
              <a:noFill/>
              <a:miter lim="800000"/>
              <a:headEnd/>
              <a:tailEnd/>
            </a:ln>
          </p:spPr>
          <p:txBody>
            <a:bodyPr wrap="none">
              <a:spAutoFit/>
            </a:bodyPr>
            <a:lstStyle/>
            <a:p>
              <a:r>
                <a:rPr lang="en-US" sz="9500">
                  <a:solidFill>
                    <a:srgbClr val="0000FF"/>
                  </a:solidFill>
                  <a:latin typeface="Arial Black" pitchFamily="34" charset="0"/>
                </a:rPr>
                <a:t>S</a:t>
              </a:r>
            </a:p>
          </p:txBody>
        </p:sp>
      </p:grpSp>
      <p:sp>
        <p:nvSpPr>
          <p:cNvPr id="15364" name="Text Box 7"/>
          <p:cNvSpPr txBox="1">
            <a:spLocks noChangeArrowheads="1"/>
          </p:cNvSpPr>
          <p:nvPr/>
        </p:nvSpPr>
        <p:spPr bwMode="auto">
          <a:xfrm>
            <a:off x="2357422" y="1428736"/>
            <a:ext cx="5137945" cy="1938992"/>
          </a:xfrm>
          <a:prstGeom prst="rect">
            <a:avLst/>
          </a:prstGeom>
          <a:noFill/>
          <a:ln w="9525">
            <a:noFill/>
            <a:miter lim="800000"/>
            <a:headEnd/>
            <a:tailEnd/>
          </a:ln>
        </p:spPr>
        <p:txBody>
          <a:bodyPr wrap="none">
            <a:spAutoFit/>
          </a:bodyPr>
          <a:lstStyle/>
          <a:p>
            <a:pPr algn="ctr"/>
            <a:r>
              <a:rPr lang="ar-SA" sz="6000" dirty="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الهيكل التنظيمي</a:t>
            </a:r>
          </a:p>
          <a:p>
            <a:pPr algn="ctr"/>
            <a:r>
              <a:rPr lang="ar-SA" sz="6000" dirty="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حسب المناصب </a:t>
            </a:r>
            <a:r>
              <a:rPr lang="ar-SA" sz="6000" dirty="0" smtClean="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الإدارية</a:t>
            </a:r>
            <a:endParaRPr lang="en-US" sz="6000" dirty="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endParaRPr>
          </a:p>
        </p:txBody>
      </p:sp>
      <p:sp>
        <p:nvSpPr>
          <p:cNvPr id="15365" name="Text Box 8"/>
          <p:cNvSpPr txBox="1">
            <a:spLocks noChangeArrowheads="1"/>
          </p:cNvSpPr>
          <p:nvPr/>
        </p:nvSpPr>
        <p:spPr bwMode="auto">
          <a:xfrm>
            <a:off x="4672885" y="3284538"/>
            <a:ext cx="4309192" cy="830997"/>
          </a:xfrm>
          <a:prstGeom prst="rect">
            <a:avLst/>
          </a:prstGeom>
          <a:noFill/>
          <a:ln w="9525">
            <a:noFill/>
            <a:miter lim="800000"/>
            <a:headEnd/>
            <a:tailEnd/>
          </a:ln>
        </p:spPr>
        <p:txBody>
          <a:bodyPr wrap="none">
            <a:spAutoFit/>
          </a:bodyPr>
          <a:lstStyle/>
          <a:p>
            <a:r>
              <a:rPr lang="ar-SA" sz="4800" dirty="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المسؤوليات</a:t>
            </a:r>
            <a:r>
              <a:rPr lang="en-US" sz="4800" dirty="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  </a:t>
            </a:r>
            <a:r>
              <a:rPr lang="ar-SA" sz="4800" dirty="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لكل منصب</a:t>
            </a:r>
            <a:endParaRPr lang="en-US" sz="4800" dirty="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endParaRPr>
          </a:p>
        </p:txBody>
      </p:sp>
      <p:sp>
        <p:nvSpPr>
          <p:cNvPr id="15366" name="Text Box 9"/>
          <p:cNvSpPr txBox="1">
            <a:spLocks noChangeArrowheads="1"/>
          </p:cNvSpPr>
          <p:nvPr/>
        </p:nvSpPr>
        <p:spPr bwMode="auto">
          <a:xfrm>
            <a:off x="2766828" y="4292600"/>
            <a:ext cx="4418197" cy="830997"/>
          </a:xfrm>
          <a:prstGeom prst="rect">
            <a:avLst/>
          </a:prstGeom>
          <a:noFill/>
          <a:ln w="9525" algn="ctr">
            <a:noFill/>
            <a:miter lim="800000"/>
            <a:headEnd/>
            <a:tailEnd/>
          </a:ln>
        </p:spPr>
        <p:txBody>
          <a:bodyPr wrap="none">
            <a:spAutoFit/>
          </a:bodyPr>
          <a:lstStyle/>
          <a:p>
            <a:r>
              <a:rPr lang="ar-SA" sz="4800" dirty="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الصلاحيات</a:t>
            </a:r>
            <a:r>
              <a:rPr lang="en-US" sz="4800" dirty="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  </a:t>
            </a:r>
            <a:r>
              <a:rPr lang="ar-SA" sz="4800" dirty="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لكل منصب</a:t>
            </a:r>
            <a:endParaRPr lang="en-US" sz="4800" dirty="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endParaRPr>
          </a:p>
        </p:txBody>
      </p:sp>
      <p:sp>
        <p:nvSpPr>
          <p:cNvPr id="15367" name="Text Box 10"/>
          <p:cNvSpPr txBox="1">
            <a:spLocks noChangeArrowheads="1"/>
          </p:cNvSpPr>
          <p:nvPr/>
        </p:nvSpPr>
        <p:spPr bwMode="auto">
          <a:xfrm>
            <a:off x="308389" y="5445125"/>
            <a:ext cx="4192173" cy="830997"/>
          </a:xfrm>
          <a:prstGeom prst="rect">
            <a:avLst/>
          </a:prstGeom>
          <a:noFill/>
          <a:ln w="9525" algn="ctr">
            <a:noFill/>
            <a:miter lim="800000"/>
            <a:headEnd/>
            <a:tailEnd/>
          </a:ln>
        </p:spPr>
        <p:txBody>
          <a:bodyPr wrap="none">
            <a:spAutoFit/>
          </a:bodyPr>
          <a:lstStyle/>
          <a:p>
            <a:r>
              <a:rPr lang="ar-SA" sz="4800" dirty="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الإجراءات كل منصب</a:t>
            </a:r>
            <a:endParaRPr lang="en-US" sz="4800" dirty="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endParaRPr>
          </a:p>
        </p:txBody>
      </p:sp>
      <p:sp>
        <p:nvSpPr>
          <p:cNvPr id="13" name="مربع نص 12"/>
          <p:cNvSpPr txBox="1"/>
          <p:nvPr/>
        </p:nvSpPr>
        <p:spPr>
          <a:xfrm>
            <a:off x="5692414" y="6273225"/>
            <a:ext cx="3451586" cy="584775"/>
          </a:xfrm>
          <a:prstGeom prst="rect">
            <a:avLst/>
          </a:prstGeom>
          <a:noFill/>
        </p:spPr>
        <p:txBody>
          <a:bodyPr wrap="none" rtlCol="1">
            <a:spAutoFit/>
          </a:bodyPr>
          <a:lstStyle/>
          <a:p>
            <a:r>
              <a:rPr lang="ar-SA" sz="3200" dirty="0" smtClean="0">
                <a:solidFill>
                  <a:srgbClr val="4C216D"/>
                </a:solidFill>
                <a:cs typeface="DecoType Naskh Variants" pitchFamily="2" charset="-78"/>
              </a:rPr>
              <a:t>الدكتور هشام عادل </a:t>
            </a:r>
            <a:r>
              <a:rPr lang="ar-SA" sz="3200" dirty="0" err="1" smtClean="0">
                <a:solidFill>
                  <a:srgbClr val="4C216D"/>
                </a:solidFill>
                <a:cs typeface="DecoType Naskh Variants" pitchFamily="2" charset="-78"/>
              </a:rPr>
              <a:t>عبهري</a:t>
            </a:r>
            <a:endParaRPr lang="ar-SA" sz="3200" dirty="0" smtClean="0">
              <a:solidFill>
                <a:srgbClr val="4C216D"/>
              </a:solidFill>
              <a:cs typeface="DecoType Naskh Variants" pitchFamily="2" charset="-78"/>
            </a:endParaRPr>
          </a:p>
        </p:txBody>
      </p:sp>
      <p:pic>
        <p:nvPicPr>
          <p:cNvPr id="12" name="Picture 10" descr="http://japanologie.arts.kuleuven.be/lab/sites/japanologie.arts.kuleuven.be.ijcm13/files/uploads/inline_images/glossy_3d_blue_arrow_left.png">
            <a:hlinkClick r:id="rId3" action="ppaction://hlinksldjump"/>
          </p:cNvPr>
          <p:cNvPicPr>
            <a:picLocks noChangeAspect="1" noChangeArrowheads="1"/>
          </p:cNvPicPr>
          <p:nvPr/>
        </p:nvPicPr>
        <p:blipFill>
          <a:blip r:embed="rId4"/>
          <a:srcRect/>
          <a:stretch>
            <a:fillRect/>
          </a:stretch>
        </p:blipFill>
        <p:spPr bwMode="auto">
          <a:xfrm>
            <a:off x="0" y="4191000"/>
            <a:ext cx="1143000" cy="1143000"/>
          </a:xfrm>
          <a:prstGeom prst="rect">
            <a:avLst/>
          </a:prstGeom>
          <a:noFill/>
        </p:spPr>
      </p:pic>
    </p:spTree>
    <p:extLst>
      <p:ext uri="{BB962C8B-B14F-4D97-AF65-F5344CB8AC3E}">
        <p14:creationId xmlns:p14="http://schemas.microsoft.com/office/powerpoint/2010/main" val="376778648"/>
      </p:ext>
    </p:extLst>
  </p:cSld>
  <p:clrMapOvr>
    <a:masterClrMapping/>
  </p:clrMapOvr>
  <p:timing>
    <p:tnLst>
      <p:par>
        <p:cTn id="1" dur="indefinite" restart="never" nodeType="tmRoot"/>
      </p:par>
    </p:tn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81000" y="0"/>
            <a:ext cx="1036822" cy="369332"/>
          </a:xfrm>
          <a:prstGeom prst="rect">
            <a:avLst/>
          </a:prstGeom>
        </p:spPr>
        <p:txBody>
          <a:bodyPr wrap="none">
            <a:spAutoFit/>
          </a:bodyPr>
          <a:lstStyle/>
          <a:p>
            <a:pPr algn="l" rtl="0"/>
            <a:r>
              <a:rPr lang="en-US" b="1" dirty="0" smtClean="0">
                <a:solidFill>
                  <a:schemeClr val="bg1">
                    <a:lumMod val="65000"/>
                  </a:schemeClr>
                </a:solidFill>
              </a:rPr>
              <a:t>Contents</a:t>
            </a:r>
            <a:endParaRPr lang="ar-SA" dirty="0">
              <a:solidFill>
                <a:schemeClr val="bg1">
                  <a:lumMod val="65000"/>
                </a:schemeClr>
              </a:solidFill>
            </a:endParaRPr>
          </a:p>
        </p:txBody>
      </p:sp>
      <p:sp>
        <p:nvSpPr>
          <p:cNvPr id="26" name="مربع نص 25"/>
          <p:cNvSpPr txBox="1"/>
          <p:nvPr/>
        </p:nvSpPr>
        <p:spPr>
          <a:xfrm>
            <a:off x="76200" y="381000"/>
            <a:ext cx="7467600" cy="4031873"/>
          </a:xfrm>
          <a:prstGeom prst="rect">
            <a:avLst/>
          </a:prstGeom>
          <a:solidFill>
            <a:schemeClr val="bg1"/>
          </a:solidFill>
        </p:spPr>
        <p:txBody>
          <a:bodyPr wrap="square" rtlCol="1">
            <a:spAutoFit/>
          </a:bodyPr>
          <a:lstStyle/>
          <a:p>
            <a:r>
              <a:rPr lang="ar-SA" sz="3200" dirty="0" smtClean="0">
                <a:solidFill>
                  <a:srgbClr val="640000"/>
                </a:solidFill>
                <a:cs typeface="DecoType Naskh Variants" pitchFamily="2" charset="-78"/>
                <a:hlinkClick r:id="rId2" action="ppaction://hlinksldjump"/>
              </a:rPr>
              <a:t>5 القيادة</a:t>
            </a:r>
            <a:endParaRPr lang="ar-SA" sz="3200" dirty="0" smtClean="0">
              <a:solidFill>
                <a:srgbClr val="640000"/>
              </a:solidFill>
              <a:cs typeface="DecoType Naskh Variants" pitchFamily="2" charset="-78"/>
            </a:endParaRPr>
          </a:p>
          <a:p>
            <a:r>
              <a:rPr lang="ar-SA" sz="3200" dirty="0" smtClean="0">
                <a:solidFill>
                  <a:srgbClr val="640000"/>
                </a:solidFill>
                <a:cs typeface="DecoType Naskh Variants" pitchFamily="2" charset="-78"/>
                <a:hlinkClick r:id="rId2" action="ppaction://hlinksldjump"/>
              </a:rPr>
              <a:t> 	 5.1 القيادة والالتزام</a:t>
            </a:r>
          </a:p>
          <a:p>
            <a:r>
              <a:rPr lang="ar-SA" sz="3200" dirty="0" smtClean="0">
                <a:solidFill>
                  <a:srgbClr val="640000"/>
                </a:solidFill>
                <a:cs typeface="DecoType Naskh Variants" pitchFamily="2" charset="-78"/>
                <a:hlinkClick r:id="rId2" action="ppaction://hlinksldjump"/>
              </a:rPr>
              <a:t>		5.1.1 عام</a:t>
            </a:r>
            <a:endParaRPr lang="ar-SA" sz="3200" dirty="0" smtClean="0">
              <a:solidFill>
                <a:srgbClr val="640000"/>
              </a:solidFill>
              <a:cs typeface="DecoType Naskh Variants" pitchFamily="2" charset="-78"/>
            </a:endParaRPr>
          </a:p>
          <a:p>
            <a:r>
              <a:rPr lang="ar-SA" sz="3200" dirty="0" smtClean="0">
                <a:solidFill>
                  <a:srgbClr val="640000"/>
                </a:solidFill>
                <a:cs typeface="DecoType Naskh Variants" pitchFamily="2" charset="-78"/>
                <a:hlinkClick r:id="rId3" action="ppaction://hlinksldjump"/>
              </a:rPr>
              <a:t>		5.1.2 التركيز على المستفيد</a:t>
            </a:r>
          </a:p>
          <a:p>
            <a:r>
              <a:rPr lang="ar-SA" sz="3200" dirty="0" smtClean="0">
                <a:solidFill>
                  <a:srgbClr val="640000"/>
                </a:solidFill>
                <a:cs typeface="DecoType Naskh Variants" pitchFamily="2" charset="-78"/>
                <a:hlinkClick r:id="rId4" action="ppaction://hlinksldjump"/>
              </a:rPr>
              <a:t>	5.2 السياسة</a:t>
            </a:r>
            <a:endParaRPr lang="ar-SA" sz="3200" dirty="0" smtClean="0">
              <a:solidFill>
                <a:srgbClr val="640000"/>
              </a:solidFill>
              <a:cs typeface="DecoType Naskh Variants" pitchFamily="2" charset="-78"/>
            </a:endParaRPr>
          </a:p>
          <a:p>
            <a:r>
              <a:rPr lang="ar-SA" sz="3200" dirty="0" smtClean="0">
                <a:solidFill>
                  <a:srgbClr val="640000"/>
                </a:solidFill>
                <a:cs typeface="DecoType Naskh Variants" pitchFamily="2" charset="-78"/>
                <a:hlinkClick r:id="rId4" action="ppaction://hlinksldjump"/>
              </a:rPr>
              <a:t>		5.2.1 إنشاء سياسة الجودة</a:t>
            </a:r>
            <a:endParaRPr lang="ar-SA" sz="3200" dirty="0" smtClean="0">
              <a:solidFill>
                <a:srgbClr val="640000"/>
              </a:solidFill>
              <a:cs typeface="DecoType Naskh Variants" pitchFamily="2" charset="-78"/>
            </a:endParaRPr>
          </a:p>
          <a:p>
            <a:r>
              <a:rPr lang="ar-SA" sz="3200" dirty="0" smtClean="0">
                <a:solidFill>
                  <a:srgbClr val="640000"/>
                </a:solidFill>
                <a:cs typeface="DecoType Naskh Variants" pitchFamily="2" charset="-78"/>
                <a:hlinkClick r:id="rId5" action="ppaction://hlinksldjump"/>
              </a:rPr>
              <a:t>		5.2.2 إعلان سياسة الجودة</a:t>
            </a:r>
            <a:endParaRPr lang="ar-SA" sz="3200" dirty="0" smtClean="0">
              <a:solidFill>
                <a:srgbClr val="640000"/>
              </a:solidFill>
              <a:cs typeface="DecoType Naskh Variants" pitchFamily="2" charset="-78"/>
            </a:endParaRPr>
          </a:p>
          <a:p>
            <a:r>
              <a:rPr lang="ar-SA" sz="3200" dirty="0" smtClean="0">
                <a:solidFill>
                  <a:srgbClr val="640000"/>
                </a:solidFill>
                <a:cs typeface="DecoType Naskh Variants" pitchFamily="2" charset="-78"/>
                <a:hlinkClick r:id="rId6" action="ppaction://hlinksldjump"/>
              </a:rPr>
              <a:t>	5.3 المناصب والمسؤوليات والصلاحيات التنظيمية</a:t>
            </a:r>
            <a:endParaRPr lang="ar-SA" sz="3200" dirty="0" smtClean="0"/>
          </a:p>
        </p:txBody>
      </p:sp>
      <p:sp>
        <p:nvSpPr>
          <p:cNvPr id="5" name="مربع نص 4"/>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6" name="مستطيل 5"/>
          <p:cNvSpPr/>
          <p:nvPr/>
        </p:nvSpPr>
        <p:spPr>
          <a:xfrm>
            <a:off x="7620000" y="0"/>
            <a:ext cx="1524000" cy="6858000"/>
          </a:xfrm>
          <a:prstGeom prst="rect">
            <a:avLst/>
          </a:prstGeom>
          <a:solidFill>
            <a:srgbClr val="A5002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 name="مستطيل 6"/>
          <p:cNvSpPr/>
          <p:nvPr/>
        </p:nvSpPr>
        <p:spPr>
          <a:xfrm>
            <a:off x="1295400" y="3810000"/>
            <a:ext cx="5410200" cy="1447800"/>
          </a:xfrm>
          <a:prstGeom prst="rect">
            <a:avLst/>
          </a:prstGeom>
          <a:solidFill>
            <a:schemeClr val="accent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120114449"/>
      </p:ext>
    </p:extLst>
  </p:cSld>
  <p:clrMapOvr>
    <a:masterClrMapping/>
  </p:clrMapOvr>
  <p:transition advClick="0"/>
  <p:timing>
    <p:tnLst>
      <p:par>
        <p:cTn id="1" dur="indefinite" restart="never" nodeType="tmRoot"/>
      </p:par>
    </p:tn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0"/>
            <a:ext cx="7772400" cy="2123658"/>
          </a:xfrm>
          <a:prstGeom prst="rect">
            <a:avLst/>
          </a:prstGeom>
        </p:spPr>
        <p:txBody>
          <a:bodyPr wrap="square">
            <a:spAutoFit/>
          </a:bodyPr>
          <a:lstStyle/>
          <a:p>
            <a:r>
              <a:rPr lang="ar-SA" sz="4400" dirty="0" smtClean="0">
                <a:solidFill>
                  <a:srgbClr val="FFC1CD"/>
                </a:solidFill>
                <a:cs typeface="DecoType Naskh Variants" pitchFamily="2" charset="-78"/>
              </a:rPr>
              <a:t>نظم إدارة الجودة — المتطلبات</a:t>
            </a:r>
          </a:p>
          <a:p>
            <a:r>
              <a:rPr lang="en-US" sz="4400" dirty="0" smtClean="0">
                <a:solidFill>
                  <a:srgbClr val="FFC1CD"/>
                </a:solidFill>
                <a:cs typeface="DecoType Naskh Variants" pitchFamily="2" charset="-78"/>
              </a:rPr>
              <a:t> 5</a:t>
            </a:r>
            <a:r>
              <a:rPr lang="ar-SA" sz="4400" dirty="0" smtClean="0">
                <a:solidFill>
                  <a:srgbClr val="FFC1CD"/>
                </a:solidFill>
                <a:cs typeface="DecoType Naskh Variants" pitchFamily="2" charset="-78"/>
              </a:rPr>
              <a:t>القيادة</a:t>
            </a:r>
          </a:p>
          <a:p>
            <a:r>
              <a:rPr lang="en-US" sz="4400" dirty="0" smtClean="0">
                <a:solidFill>
                  <a:srgbClr val="640013"/>
                </a:solidFill>
                <a:cs typeface="DecoType Naskh Variants" pitchFamily="2" charset="-78"/>
              </a:rPr>
              <a:t>5.3</a:t>
            </a:r>
            <a:r>
              <a:rPr lang="ar-SA" sz="4400" dirty="0" smtClean="0">
                <a:solidFill>
                  <a:srgbClr val="640013"/>
                </a:solidFill>
                <a:cs typeface="DecoType Naskh Variants" pitchFamily="2" charset="-78"/>
              </a:rPr>
              <a:t> الأدوار والمسؤوليات والصلاحيات التنظيمية</a:t>
            </a:r>
          </a:p>
        </p:txBody>
      </p:sp>
      <p:sp>
        <p:nvSpPr>
          <p:cNvPr id="5" name="مستطيل 4"/>
          <p:cNvSpPr/>
          <p:nvPr/>
        </p:nvSpPr>
        <p:spPr>
          <a:xfrm>
            <a:off x="76200" y="2209800"/>
            <a:ext cx="7620000" cy="3908762"/>
          </a:xfrm>
          <a:prstGeom prst="rect">
            <a:avLst/>
          </a:prstGeom>
        </p:spPr>
        <p:txBody>
          <a:bodyPr wrap="square">
            <a:spAutoFit/>
          </a:bodyPr>
          <a:lstStyle/>
          <a:p>
            <a:r>
              <a:rPr lang="ar-SA" sz="6000" dirty="0" smtClean="0">
                <a:solidFill>
                  <a:srgbClr val="640013"/>
                </a:solidFill>
                <a:cs typeface="DecoType Naskh Variants" pitchFamily="2" charset="-78"/>
              </a:rPr>
              <a:t>يجب</a:t>
            </a:r>
            <a:r>
              <a:rPr lang="ar-SA" sz="4000" dirty="0" smtClean="0"/>
              <a:t> </a:t>
            </a:r>
            <a:r>
              <a:rPr lang="ar-SA" sz="3200" dirty="0" smtClean="0">
                <a:solidFill>
                  <a:srgbClr val="640013"/>
                </a:solidFill>
                <a:cs typeface="DecoType Naskh Variants" pitchFamily="2" charset="-78"/>
              </a:rPr>
              <a:t>على الإدارة العليا التأكد من تحديد المسؤوليات والصلاحيات الممنوحة لأداء الأدوار وتعميمها وإدراكها داخل المؤسسة.</a:t>
            </a:r>
          </a:p>
          <a:p>
            <a:r>
              <a:rPr lang="ar-SA" sz="6000" dirty="0" smtClean="0">
                <a:solidFill>
                  <a:srgbClr val="640013"/>
                </a:solidFill>
                <a:cs typeface="DecoType Naskh Variants" pitchFamily="2" charset="-78"/>
              </a:rPr>
              <a:t>يجب</a:t>
            </a:r>
            <a:r>
              <a:rPr lang="ar-SA" sz="3600" dirty="0" smtClean="0"/>
              <a:t> </a:t>
            </a:r>
            <a:r>
              <a:rPr lang="ar-SA" sz="2800" dirty="0" smtClean="0">
                <a:solidFill>
                  <a:srgbClr val="640013"/>
                </a:solidFill>
                <a:cs typeface="DecoType Naskh Variants" pitchFamily="2" charset="-78"/>
              </a:rPr>
              <a:t>على الإدارة العليا تخصيص وإسناد المسؤوليات والصلاحيات بهدف :</a:t>
            </a:r>
            <a:endParaRPr lang="ar-SA" sz="3200" dirty="0" smtClean="0">
              <a:solidFill>
                <a:srgbClr val="640013"/>
              </a:solidFill>
              <a:cs typeface="DecoType Naskh Variants" pitchFamily="2" charset="-78"/>
            </a:endParaRPr>
          </a:p>
          <a:p>
            <a:pPr marL="514350" indent="-514350">
              <a:buFont typeface="+mj-cs"/>
              <a:buAutoNum type="arabic2Minus"/>
            </a:pPr>
            <a:r>
              <a:rPr lang="ar-SA" sz="3200" dirty="0" smtClean="0">
                <a:solidFill>
                  <a:srgbClr val="640013"/>
                </a:solidFill>
                <a:cs typeface="DecoType Naskh Variants" pitchFamily="2" charset="-78"/>
              </a:rPr>
              <a:t>التأكد من توافق نظام إدارة الجودة مع متطلبات هذه المواصفة القياسية  لدولية؛</a:t>
            </a:r>
          </a:p>
          <a:p>
            <a:pPr marL="514350" indent="-514350">
              <a:buFont typeface="+mj-cs"/>
              <a:buAutoNum type="arabic2Minus"/>
            </a:pPr>
            <a:r>
              <a:rPr lang="ar-SA" sz="3200" dirty="0" smtClean="0">
                <a:solidFill>
                  <a:srgbClr val="640013"/>
                </a:solidFill>
                <a:cs typeface="DecoType Naskh Variants" pitchFamily="2" charset="-78"/>
              </a:rPr>
              <a:t>التأكد من تحقيق العمليات للنتائج المرجوة منها؛</a:t>
            </a:r>
          </a:p>
        </p:txBody>
      </p:sp>
      <p:sp>
        <p:nvSpPr>
          <p:cNvPr id="6" name="مربع نص 5"/>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7" name="زر إجراء: الوراء أو السابق 6">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2071957987"/>
      </p:ext>
    </p:extLst>
  </p:cSld>
  <p:clrMapOvr>
    <a:masterClrMapping/>
  </p:clrMapOvr>
  <p:timing>
    <p:tnLst>
      <p:par>
        <p:cTn id="1" dur="indefinite" restart="never" nodeType="tmRoot"/>
      </p:par>
    </p:tn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0"/>
            <a:ext cx="7772400" cy="2123658"/>
          </a:xfrm>
          <a:prstGeom prst="rect">
            <a:avLst/>
          </a:prstGeom>
        </p:spPr>
        <p:txBody>
          <a:bodyPr wrap="square">
            <a:spAutoFit/>
          </a:bodyPr>
          <a:lstStyle/>
          <a:p>
            <a:r>
              <a:rPr lang="ar-SA" sz="4400" dirty="0" smtClean="0">
                <a:solidFill>
                  <a:srgbClr val="FFC1CD"/>
                </a:solidFill>
                <a:cs typeface="DecoType Naskh Variants" pitchFamily="2" charset="-78"/>
              </a:rPr>
              <a:t>نظم إدارة الجودة — المتطلبات</a:t>
            </a:r>
          </a:p>
          <a:p>
            <a:r>
              <a:rPr lang="en-US" sz="4400" dirty="0" smtClean="0">
                <a:solidFill>
                  <a:srgbClr val="FFC1CD"/>
                </a:solidFill>
                <a:cs typeface="DecoType Naskh Variants" pitchFamily="2" charset="-78"/>
              </a:rPr>
              <a:t> 5</a:t>
            </a:r>
            <a:r>
              <a:rPr lang="ar-SA" sz="4400" dirty="0" smtClean="0">
                <a:solidFill>
                  <a:srgbClr val="FFC1CD"/>
                </a:solidFill>
                <a:cs typeface="DecoType Naskh Variants" pitchFamily="2" charset="-78"/>
              </a:rPr>
              <a:t>القيادة</a:t>
            </a:r>
          </a:p>
          <a:p>
            <a:r>
              <a:rPr lang="en-US" sz="4400" dirty="0" smtClean="0">
                <a:solidFill>
                  <a:srgbClr val="FFC1CD"/>
                </a:solidFill>
                <a:cs typeface="DecoType Naskh Variants" pitchFamily="2" charset="-78"/>
              </a:rPr>
              <a:t>5.3</a:t>
            </a:r>
            <a:r>
              <a:rPr lang="ar-SA" sz="4400" dirty="0" smtClean="0">
                <a:solidFill>
                  <a:srgbClr val="FFC1CD"/>
                </a:solidFill>
                <a:cs typeface="DecoType Naskh Variants" pitchFamily="2" charset="-78"/>
              </a:rPr>
              <a:t> الأدوار والمسؤوليات والصلاحيات التنظيمية</a:t>
            </a:r>
          </a:p>
        </p:txBody>
      </p:sp>
      <p:sp>
        <p:nvSpPr>
          <p:cNvPr id="5" name="مستطيل 4"/>
          <p:cNvSpPr/>
          <p:nvPr/>
        </p:nvSpPr>
        <p:spPr>
          <a:xfrm>
            <a:off x="76200" y="2895600"/>
            <a:ext cx="7620000" cy="3385542"/>
          </a:xfrm>
          <a:prstGeom prst="rect">
            <a:avLst/>
          </a:prstGeom>
        </p:spPr>
        <p:txBody>
          <a:bodyPr wrap="square">
            <a:spAutoFit/>
          </a:bodyPr>
          <a:lstStyle/>
          <a:p>
            <a:pPr marL="514350" indent="-514350">
              <a:buFont typeface="+mj-cs"/>
              <a:buAutoNum type="arabic2Minus" startAt="3"/>
            </a:pPr>
            <a:r>
              <a:rPr lang="ar-SA" sz="3600" dirty="0" smtClean="0">
                <a:solidFill>
                  <a:srgbClr val="640013"/>
                </a:solidFill>
                <a:cs typeface="DecoType Naskh Variants" pitchFamily="2" charset="-78"/>
              </a:rPr>
              <a:t>إعداد تقارير حول أداء نظام إدارة الجودة وفُرص التحسين (أنظر البند </a:t>
            </a:r>
            <a:r>
              <a:rPr lang="en-US" sz="3600" dirty="0" smtClean="0">
                <a:solidFill>
                  <a:srgbClr val="640013"/>
                </a:solidFill>
                <a:cs typeface="DecoType Naskh Variants" pitchFamily="2" charset="-78"/>
              </a:rPr>
              <a:t>10.1</a:t>
            </a:r>
            <a:r>
              <a:rPr lang="ar-SA" sz="3600" dirty="0" smtClean="0">
                <a:solidFill>
                  <a:srgbClr val="640013"/>
                </a:solidFill>
                <a:cs typeface="DecoType Naskh Variants" pitchFamily="2" charset="-78"/>
              </a:rPr>
              <a:t>) ، ورفعها إلى الإدارة العليا على وجه الخصوص؛</a:t>
            </a:r>
          </a:p>
          <a:p>
            <a:pPr marL="514350" indent="-514350">
              <a:buFont typeface="+mj-cs"/>
              <a:buAutoNum type="arabic2Minus" startAt="3"/>
            </a:pPr>
            <a:r>
              <a:rPr lang="ar-SA" sz="3400" dirty="0" smtClean="0">
                <a:solidFill>
                  <a:srgbClr val="640013"/>
                </a:solidFill>
                <a:cs typeface="DecoType Naskh Variants" pitchFamily="2" charset="-78"/>
              </a:rPr>
              <a:t>ضمان تعزيز التركيز على المستفيد في شتى أنحاء المؤسسة؛</a:t>
            </a:r>
          </a:p>
          <a:p>
            <a:pPr marL="514350" indent="-514350">
              <a:buFont typeface="+mj-cs"/>
              <a:buAutoNum type="arabic2Minus" startAt="3"/>
            </a:pPr>
            <a:r>
              <a:rPr lang="ar-SA" sz="3600" dirty="0" smtClean="0">
                <a:solidFill>
                  <a:srgbClr val="640013"/>
                </a:solidFill>
                <a:cs typeface="DecoType Naskh Variants" pitchFamily="2" charset="-78"/>
              </a:rPr>
              <a:t>ضمان الحفاظ على تكامل نظام إدارة الجودة عند تخطيط وتنفيذ أية تغييرات مُقرّر إدخالها على نظام إدارة الجودة .</a:t>
            </a:r>
          </a:p>
        </p:txBody>
      </p:sp>
      <p:sp>
        <p:nvSpPr>
          <p:cNvPr id="6" name="مربع نص 5"/>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7" name="زر إجراء: الوراء أو السابق 6">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3767484408"/>
      </p:ext>
    </p:extLst>
  </p:cSld>
  <p:clrMapOvr>
    <a:masterClrMapping/>
  </p:clrMapOvr>
  <p:timing>
    <p:tnLst>
      <p:par>
        <p:cTn id="1" dur="indefinite" restart="never" nodeType="tmRoot"/>
      </p:par>
    </p:tn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مستطيل 20"/>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endParaRPr lang="en-US" b="1" dirty="0" smtClean="0"/>
          </a:p>
        </p:txBody>
      </p:sp>
      <p:grpSp>
        <p:nvGrpSpPr>
          <p:cNvPr id="2" name="Group 3"/>
          <p:cNvGrpSpPr>
            <a:grpSpLocks/>
          </p:cNvGrpSpPr>
          <p:nvPr/>
        </p:nvGrpSpPr>
        <p:grpSpPr bwMode="auto">
          <a:xfrm>
            <a:off x="5651500" y="0"/>
            <a:ext cx="3268663" cy="1539875"/>
            <a:chOff x="3560" y="0"/>
            <a:chExt cx="2059" cy="970"/>
          </a:xfrm>
        </p:grpSpPr>
        <p:pic>
          <p:nvPicPr>
            <p:cNvPr id="16400" name="Picture 4" descr="globe0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4830" y="210"/>
              <a:ext cx="789" cy="592"/>
            </a:xfrm>
            <a:prstGeom prst="rect">
              <a:avLst/>
            </a:prstGeom>
            <a:noFill/>
            <a:ln w="9525">
              <a:noFill/>
              <a:miter lim="800000"/>
              <a:headEnd/>
              <a:tailEnd/>
            </a:ln>
          </p:spPr>
        </p:pic>
        <p:sp>
          <p:nvSpPr>
            <p:cNvPr id="16401" name="Text Box 5"/>
            <p:cNvSpPr txBox="1">
              <a:spLocks noChangeArrowheads="1"/>
            </p:cNvSpPr>
            <p:nvPr/>
          </p:nvSpPr>
          <p:spPr bwMode="auto">
            <a:xfrm>
              <a:off x="3560" y="0"/>
              <a:ext cx="412" cy="970"/>
            </a:xfrm>
            <a:prstGeom prst="rect">
              <a:avLst/>
            </a:prstGeom>
            <a:noFill/>
            <a:ln w="9525">
              <a:noFill/>
              <a:miter lim="800000"/>
              <a:headEnd/>
              <a:tailEnd/>
            </a:ln>
          </p:spPr>
          <p:txBody>
            <a:bodyPr wrap="none">
              <a:spAutoFit/>
            </a:bodyPr>
            <a:lstStyle/>
            <a:p>
              <a:r>
                <a:rPr lang="en-US" sz="9500">
                  <a:solidFill>
                    <a:srgbClr val="0066FF"/>
                  </a:solidFill>
                  <a:latin typeface="Arial Black" pitchFamily="34" charset="0"/>
                </a:rPr>
                <a:t>I</a:t>
              </a:r>
            </a:p>
          </p:txBody>
        </p:sp>
        <p:sp>
          <p:nvSpPr>
            <p:cNvPr id="16402" name="Text Box 6"/>
            <p:cNvSpPr txBox="1">
              <a:spLocks noChangeArrowheads="1"/>
            </p:cNvSpPr>
            <p:nvPr/>
          </p:nvSpPr>
          <p:spPr bwMode="auto">
            <a:xfrm>
              <a:off x="4104" y="0"/>
              <a:ext cx="665" cy="970"/>
            </a:xfrm>
            <a:prstGeom prst="rect">
              <a:avLst/>
            </a:prstGeom>
            <a:noFill/>
            <a:ln w="9525">
              <a:noFill/>
              <a:miter lim="800000"/>
              <a:headEnd/>
              <a:tailEnd/>
            </a:ln>
          </p:spPr>
          <p:txBody>
            <a:bodyPr wrap="none">
              <a:spAutoFit/>
            </a:bodyPr>
            <a:lstStyle/>
            <a:p>
              <a:r>
                <a:rPr lang="en-US" sz="9500">
                  <a:solidFill>
                    <a:srgbClr val="0000FF"/>
                  </a:solidFill>
                  <a:latin typeface="Arial Black" pitchFamily="34" charset="0"/>
                </a:rPr>
                <a:t>S</a:t>
              </a:r>
            </a:p>
          </p:txBody>
        </p:sp>
      </p:grpSp>
      <p:sp>
        <p:nvSpPr>
          <p:cNvPr id="16388" name="Text Box 8"/>
          <p:cNvSpPr txBox="1">
            <a:spLocks noChangeArrowheads="1"/>
          </p:cNvSpPr>
          <p:nvPr/>
        </p:nvSpPr>
        <p:spPr bwMode="auto">
          <a:xfrm>
            <a:off x="3729380" y="1428736"/>
            <a:ext cx="4692310" cy="923330"/>
          </a:xfrm>
          <a:prstGeom prst="rect">
            <a:avLst/>
          </a:prstGeom>
          <a:noFill/>
          <a:ln w="9525" algn="ctr">
            <a:noFill/>
            <a:miter lim="800000"/>
            <a:headEnd/>
            <a:tailEnd/>
          </a:ln>
        </p:spPr>
        <p:txBody>
          <a:bodyPr wrap="none">
            <a:spAutoFit/>
          </a:bodyPr>
          <a:lstStyle/>
          <a:p>
            <a:r>
              <a:rPr lang="ar-SA" sz="5400" dirty="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الإجراءات كل منصب</a:t>
            </a:r>
            <a:endParaRPr lang="en-US" sz="5400" dirty="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endParaRPr>
          </a:p>
        </p:txBody>
      </p:sp>
      <p:sp>
        <p:nvSpPr>
          <p:cNvPr id="16389" name="Text Box 9"/>
          <p:cNvSpPr txBox="1">
            <a:spLocks noChangeArrowheads="1"/>
          </p:cNvSpPr>
          <p:nvPr/>
        </p:nvSpPr>
        <p:spPr bwMode="auto">
          <a:xfrm>
            <a:off x="5668258" y="2997200"/>
            <a:ext cx="2502608" cy="707886"/>
          </a:xfrm>
          <a:prstGeom prst="rect">
            <a:avLst/>
          </a:prstGeom>
          <a:noFill/>
          <a:ln w="9525">
            <a:noFill/>
            <a:miter lim="800000"/>
            <a:headEnd/>
            <a:tailEnd/>
          </a:ln>
        </p:spPr>
        <p:txBody>
          <a:bodyPr wrap="none">
            <a:spAutoFit/>
          </a:bodyPr>
          <a:lstStyle/>
          <a:p>
            <a:r>
              <a:rPr lang="ar-SA" sz="4000" dirty="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أسماء الإجراءات</a:t>
            </a:r>
            <a:endParaRPr lang="en-US" sz="4000" dirty="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endParaRPr>
          </a:p>
        </p:txBody>
      </p:sp>
      <p:sp>
        <p:nvSpPr>
          <p:cNvPr id="16390" name="Text Box 10"/>
          <p:cNvSpPr txBox="1">
            <a:spLocks noChangeArrowheads="1"/>
          </p:cNvSpPr>
          <p:nvPr/>
        </p:nvSpPr>
        <p:spPr bwMode="auto">
          <a:xfrm>
            <a:off x="4536126" y="3933825"/>
            <a:ext cx="3679212" cy="707886"/>
          </a:xfrm>
          <a:prstGeom prst="rect">
            <a:avLst/>
          </a:prstGeom>
          <a:noFill/>
          <a:ln w="9525">
            <a:noFill/>
            <a:miter lim="800000"/>
            <a:headEnd/>
            <a:tailEnd/>
          </a:ln>
        </p:spPr>
        <p:txBody>
          <a:bodyPr wrap="none">
            <a:spAutoFit/>
          </a:bodyPr>
          <a:lstStyle/>
          <a:p>
            <a:r>
              <a:rPr lang="ar-SA" sz="4000" dirty="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خطوات تنفيذ كل إجراء</a:t>
            </a:r>
            <a:endParaRPr lang="en-US" sz="4000" dirty="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endParaRPr>
          </a:p>
        </p:txBody>
      </p:sp>
      <p:sp>
        <p:nvSpPr>
          <p:cNvPr id="16391" name="Text Box 11"/>
          <p:cNvSpPr txBox="1">
            <a:spLocks noChangeArrowheads="1"/>
          </p:cNvSpPr>
          <p:nvPr/>
        </p:nvSpPr>
        <p:spPr bwMode="auto">
          <a:xfrm>
            <a:off x="0" y="5429264"/>
            <a:ext cx="4254691" cy="707886"/>
          </a:xfrm>
          <a:prstGeom prst="rect">
            <a:avLst/>
          </a:prstGeom>
          <a:noFill/>
          <a:ln w="9525">
            <a:noFill/>
            <a:miter lim="800000"/>
            <a:headEnd/>
            <a:tailEnd/>
          </a:ln>
        </p:spPr>
        <p:txBody>
          <a:bodyPr wrap="none">
            <a:spAutoFit/>
          </a:bodyPr>
          <a:lstStyle/>
          <a:p>
            <a:r>
              <a:rPr lang="ar-SA" sz="4000" dirty="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رسم توضيحي لكل إجراء</a:t>
            </a:r>
            <a:endParaRPr lang="en-US" sz="4000" dirty="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endParaRPr>
          </a:p>
        </p:txBody>
      </p:sp>
      <p:sp>
        <p:nvSpPr>
          <p:cNvPr id="16392" name="Line 12"/>
          <p:cNvSpPr>
            <a:spLocks noChangeShapeType="1"/>
          </p:cNvSpPr>
          <p:nvPr/>
        </p:nvSpPr>
        <p:spPr bwMode="auto">
          <a:xfrm flipH="1">
            <a:off x="3348038" y="4221163"/>
            <a:ext cx="1081087" cy="0"/>
          </a:xfrm>
          <a:prstGeom prst="line">
            <a:avLst/>
          </a:prstGeom>
          <a:noFill/>
          <a:ln w="38100">
            <a:solidFill>
              <a:srgbClr val="3E4036"/>
            </a:solidFill>
            <a:round/>
            <a:headEnd/>
            <a:tailEnd type="triangle" w="med" len="med"/>
          </a:ln>
        </p:spPr>
        <p:txBody>
          <a:bodyPr/>
          <a:lstStyle/>
          <a:p>
            <a:endParaRPr lang="ar-SA">
              <a:solidFill>
                <a:schemeClr val="tx2">
                  <a:lumMod val="75000"/>
                </a:schemeClr>
              </a:solidFill>
            </a:endParaRPr>
          </a:p>
        </p:txBody>
      </p:sp>
      <p:sp>
        <p:nvSpPr>
          <p:cNvPr id="16393" name="Text Box 13"/>
          <p:cNvSpPr txBox="1">
            <a:spLocks noChangeArrowheads="1"/>
          </p:cNvSpPr>
          <p:nvPr/>
        </p:nvSpPr>
        <p:spPr bwMode="auto">
          <a:xfrm>
            <a:off x="664765" y="3933825"/>
            <a:ext cx="2470548" cy="707886"/>
          </a:xfrm>
          <a:prstGeom prst="rect">
            <a:avLst/>
          </a:prstGeom>
          <a:noFill/>
          <a:ln w="9525">
            <a:noFill/>
            <a:miter lim="800000"/>
            <a:headEnd/>
            <a:tailEnd/>
          </a:ln>
        </p:spPr>
        <p:txBody>
          <a:bodyPr wrap="none">
            <a:spAutoFit/>
          </a:bodyPr>
          <a:lstStyle/>
          <a:p>
            <a:r>
              <a:rPr lang="ar-SA" sz="4000" dirty="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النموذج المستخدم</a:t>
            </a:r>
            <a:endParaRPr lang="en-US" sz="4000" dirty="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endParaRPr>
          </a:p>
        </p:txBody>
      </p:sp>
      <p:sp>
        <p:nvSpPr>
          <p:cNvPr id="16394" name="Text Box 14"/>
          <p:cNvSpPr txBox="1">
            <a:spLocks noChangeArrowheads="1"/>
          </p:cNvSpPr>
          <p:nvPr/>
        </p:nvSpPr>
        <p:spPr bwMode="auto">
          <a:xfrm>
            <a:off x="2383379" y="4652963"/>
            <a:ext cx="896399" cy="461665"/>
          </a:xfrm>
          <a:prstGeom prst="rect">
            <a:avLst/>
          </a:prstGeom>
          <a:noFill/>
          <a:ln w="9525">
            <a:noFill/>
            <a:miter lim="800000"/>
            <a:headEnd/>
            <a:tailEnd/>
          </a:ln>
        </p:spPr>
        <p:txBody>
          <a:bodyPr wrap="none">
            <a:spAutoFit/>
          </a:bodyPr>
          <a:lstStyle/>
          <a:p>
            <a:r>
              <a:rPr lang="ar-SA" sz="2400" dirty="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خارجي</a:t>
            </a:r>
            <a:endParaRPr lang="en-US" sz="2400" dirty="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endParaRPr>
          </a:p>
        </p:txBody>
      </p:sp>
      <p:sp>
        <p:nvSpPr>
          <p:cNvPr id="16395" name="Text Box 15"/>
          <p:cNvSpPr txBox="1">
            <a:spLocks noChangeArrowheads="1"/>
          </p:cNvSpPr>
          <p:nvPr/>
        </p:nvSpPr>
        <p:spPr bwMode="auto">
          <a:xfrm>
            <a:off x="1476375" y="4581525"/>
            <a:ext cx="184150" cy="366713"/>
          </a:xfrm>
          <a:prstGeom prst="rect">
            <a:avLst/>
          </a:prstGeom>
          <a:noFill/>
          <a:ln w="9525">
            <a:noFill/>
            <a:miter lim="800000"/>
            <a:headEnd/>
            <a:tailEnd/>
          </a:ln>
        </p:spPr>
        <p:txBody>
          <a:bodyPr wrap="none">
            <a:spAutoFit/>
          </a:bodyPr>
          <a:lstStyle/>
          <a:p>
            <a:endParaRPr lang="en-US"/>
          </a:p>
        </p:txBody>
      </p:sp>
      <p:sp>
        <p:nvSpPr>
          <p:cNvPr id="16396" name="Text Box 16"/>
          <p:cNvSpPr txBox="1">
            <a:spLocks noChangeArrowheads="1"/>
          </p:cNvSpPr>
          <p:nvPr/>
        </p:nvSpPr>
        <p:spPr bwMode="auto">
          <a:xfrm>
            <a:off x="1531193" y="4652963"/>
            <a:ext cx="700833" cy="461665"/>
          </a:xfrm>
          <a:prstGeom prst="rect">
            <a:avLst/>
          </a:prstGeom>
          <a:noFill/>
          <a:ln w="9525">
            <a:noFill/>
            <a:miter lim="800000"/>
            <a:headEnd/>
            <a:tailEnd/>
          </a:ln>
        </p:spPr>
        <p:txBody>
          <a:bodyPr wrap="none">
            <a:spAutoFit/>
          </a:bodyPr>
          <a:lstStyle/>
          <a:p>
            <a:r>
              <a:rPr lang="ar-SA" sz="2400" dirty="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داخلي</a:t>
            </a:r>
            <a:endParaRPr lang="en-US" sz="2400" dirty="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endParaRPr>
          </a:p>
        </p:txBody>
      </p:sp>
      <p:sp>
        <p:nvSpPr>
          <p:cNvPr id="16397" name="Text Box 17"/>
          <p:cNvSpPr txBox="1">
            <a:spLocks noChangeArrowheads="1"/>
          </p:cNvSpPr>
          <p:nvPr/>
        </p:nvSpPr>
        <p:spPr bwMode="auto">
          <a:xfrm>
            <a:off x="71632" y="4652963"/>
            <a:ext cx="1260281" cy="461665"/>
          </a:xfrm>
          <a:prstGeom prst="rect">
            <a:avLst/>
          </a:prstGeom>
          <a:noFill/>
          <a:ln w="9525">
            <a:noFill/>
            <a:miter lim="800000"/>
            <a:headEnd/>
            <a:tailEnd/>
          </a:ln>
        </p:spPr>
        <p:txBody>
          <a:bodyPr wrap="none">
            <a:spAutoFit/>
          </a:bodyPr>
          <a:lstStyle/>
          <a:p>
            <a:r>
              <a:rPr lang="ar-SA" sz="2400" dirty="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رقم النموذج</a:t>
            </a:r>
            <a:endParaRPr lang="en-US" sz="2400" dirty="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endParaRPr>
          </a:p>
        </p:txBody>
      </p:sp>
      <p:sp>
        <p:nvSpPr>
          <p:cNvPr id="16398" name="Line 18"/>
          <p:cNvSpPr>
            <a:spLocks noChangeShapeType="1"/>
          </p:cNvSpPr>
          <p:nvPr/>
        </p:nvSpPr>
        <p:spPr bwMode="auto">
          <a:xfrm>
            <a:off x="287338" y="5013325"/>
            <a:ext cx="3203575" cy="0"/>
          </a:xfrm>
          <a:prstGeom prst="line">
            <a:avLst/>
          </a:prstGeom>
          <a:noFill/>
          <a:ln w="9525">
            <a:solidFill>
              <a:schemeClr val="tx1"/>
            </a:solidFill>
            <a:round/>
            <a:headEnd/>
            <a:tailEnd/>
          </a:ln>
        </p:spPr>
        <p:txBody>
          <a:bodyPr/>
          <a:lstStyle/>
          <a:p>
            <a:endParaRPr lang="ar-SA"/>
          </a:p>
        </p:txBody>
      </p:sp>
      <p:sp>
        <p:nvSpPr>
          <p:cNvPr id="20" name="مربع نص 19"/>
          <p:cNvSpPr txBox="1"/>
          <p:nvPr/>
        </p:nvSpPr>
        <p:spPr>
          <a:xfrm>
            <a:off x="5692414" y="6273225"/>
            <a:ext cx="3451586" cy="584775"/>
          </a:xfrm>
          <a:prstGeom prst="rect">
            <a:avLst/>
          </a:prstGeom>
          <a:noFill/>
        </p:spPr>
        <p:txBody>
          <a:bodyPr wrap="none" rtlCol="1">
            <a:spAutoFit/>
          </a:bodyPr>
          <a:lstStyle/>
          <a:p>
            <a:r>
              <a:rPr lang="ar-SA" sz="3200" dirty="0" smtClean="0">
                <a:solidFill>
                  <a:srgbClr val="4C216D"/>
                </a:solidFill>
                <a:cs typeface="DecoType Naskh Variants" pitchFamily="2" charset="-78"/>
              </a:rPr>
              <a:t>الدكتور هشام عادل </a:t>
            </a:r>
            <a:r>
              <a:rPr lang="ar-SA" sz="3200" dirty="0" err="1" smtClean="0">
                <a:solidFill>
                  <a:srgbClr val="4C216D"/>
                </a:solidFill>
                <a:cs typeface="DecoType Naskh Variants" pitchFamily="2" charset="-78"/>
              </a:rPr>
              <a:t>عبهري</a:t>
            </a:r>
            <a:endParaRPr lang="ar-SA" sz="3200" dirty="0" smtClean="0">
              <a:solidFill>
                <a:srgbClr val="4C216D"/>
              </a:solidFill>
              <a:cs typeface="DecoType Naskh Variants" pitchFamily="2" charset="-78"/>
            </a:endParaRPr>
          </a:p>
        </p:txBody>
      </p:sp>
      <p:pic>
        <p:nvPicPr>
          <p:cNvPr id="19" name="Picture 10" descr="http://japanologie.arts.kuleuven.be/lab/sites/japanologie.arts.kuleuven.be.ijcm13/files/uploads/inline_images/glossy_3d_blue_arrow_left.png">
            <a:hlinkClick r:id="rId3" action="ppaction://hlinksldjump"/>
          </p:cNvPr>
          <p:cNvPicPr>
            <a:picLocks noChangeAspect="1" noChangeArrowheads="1"/>
          </p:cNvPicPr>
          <p:nvPr/>
        </p:nvPicPr>
        <p:blipFill>
          <a:blip r:embed="rId4"/>
          <a:srcRect/>
          <a:stretch>
            <a:fillRect/>
          </a:stretch>
        </p:blipFill>
        <p:spPr bwMode="auto">
          <a:xfrm>
            <a:off x="0" y="2590800"/>
            <a:ext cx="1143000" cy="1143000"/>
          </a:xfrm>
          <a:prstGeom prst="rect">
            <a:avLst/>
          </a:prstGeom>
          <a:noFill/>
        </p:spPr>
      </p:pic>
    </p:spTree>
    <p:extLst>
      <p:ext uri="{BB962C8B-B14F-4D97-AF65-F5344CB8AC3E}">
        <p14:creationId xmlns:p14="http://schemas.microsoft.com/office/powerpoint/2010/main" val="2858899472"/>
      </p:ext>
    </p:extLst>
  </p:cSld>
  <p:clrMapOvr>
    <a:masterClrMapping/>
  </p:clrMapOvr>
  <p:timing>
    <p:tnLst>
      <p:par>
        <p:cTn id="1" dur="indefinite" restart="never" nodeType="tmRoot"/>
      </p:par>
    </p:tn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مستطيل 14"/>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endParaRPr lang="en-US" b="1" dirty="0" smtClean="0"/>
          </a:p>
        </p:txBody>
      </p:sp>
      <p:grpSp>
        <p:nvGrpSpPr>
          <p:cNvPr id="2" name="Group 3"/>
          <p:cNvGrpSpPr>
            <a:grpSpLocks/>
          </p:cNvGrpSpPr>
          <p:nvPr/>
        </p:nvGrpSpPr>
        <p:grpSpPr bwMode="auto">
          <a:xfrm>
            <a:off x="5651500" y="0"/>
            <a:ext cx="3268663" cy="1539875"/>
            <a:chOff x="3560" y="0"/>
            <a:chExt cx="2059" cy="970"/>
          </a:xfrm>
        </p:grpSpPr>
        <p:pic>
          <p:nvPicPr>
            <p:cNvPr id="17418" name="Picture 4" descr="globe0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4830" y="210"/>
              <a:ext cx="789" cy="592"/>
            </a:xfrm>
            <a:prstGeom prst="rect">
              <a:avLst/>
            </a:prstGeom>
            <a:noFill/>
            <a:ln w="9525">
              <a:noFill/>
              <a:miter lim="800000"/>
              <a:headEnd/>
              <a:tailEnd/>
            </a:ln>
          </p:spPr>
        </p:pic>
        <p:sp>
          <p:nvSpPr>
            <p:cNvPr id="17419" name="Text Box 5"/>
            <p:cNvSpPr txBox="1">
              <a:spLocks noChangeArrowheads="1"/>
            </p:cNvSpPr>
            <p:nvPr/>
          </p:nvSpPr>
          <p:spPr bwMode="auto">
            <a:xfrm>
              <a:off x="3560" y="0"/>
              <a:ext cx="412" cy="970"/>
            </a:xfrm>
            <a:prstGeom prst="rect">
              <a:avLst/>
            </a:prstGeom>
            <a:noFill/>
            <a:ln w="9525">
              <a:noFill/>
              <a:miter lim="800000"/>
              <a:headEnd/>
              <a:tailEnd/>
            </a:ln>
          </p:spPr>
          <p:txBody>
            <a:bodyPr wrap="none">
              <a:spAutoFit/>
            </a:bodyPr>
            <a:lstStyle/>
            <a:p>
              <a:r>
                <a:rPr lang="en-US" sz="9500">
                  <a:solidFill>
                    <a:srgbClr val="0066FF"/>
                  </a:solidFill>
                  <a:latin typeface="Arial Black" pitchFamily="34" charset="0"/>
                </a:rPr>
                <a:t>I</a:t>
              </a:r>
            </a:p>
          </p:txBody>
        </p:sp>
        <p:sp>
          <p:nvSpPr>
            <p:cNvPr id="17420" name="Text Box 6"/>
            <p:cNvSpPr txBox="1">
              <a:spLocks noChangeArrowheads="1"/>
            </p:cNvSpPr>
            <p:nvPr/>
          </p:nvSpPr>
          <p:spPr bwMode="auto">
            <a:xfrm>
              <a:off x="4104" y="0"/>
              <a:ext cx="665" cy="970"/>
            </a:xfrm>
            <a:prstGeom prst="rect">
              <a:avLst/>
            </a:prstGeom>
            <a:noFill/>
            <a:ln w="9525">
              <a:noFill/>
              <a:miter lim="800000"/>
              <a:headEnd/>
              <a:tailEnd/>
            </a:ln>
          </p:spPr>
          <p:txBody>
            <a:bodyPr wrap="none">
              <a:spAutoFit/>
            </a:bodyPr>
            <a:lstStyle/>
            <a:p>
              <a:r>
                <a:rPr lang="en-US" sz="9500">
                  <a:solidFill>
                    <a:srgbClr val="0000FF"/>
                  </a:solidFill>
                  <a:latin typeface="Arial Black" pitchFamily="34" charset="0"/>
                </a:rPr>
                <a:t>S</a:t>
              </a:r>
            </a:p>
          </p:txBody>
        </p:sp>
      </p:grpSp>
      <p:sp>
        <p:nvSpPr>
          <p:cNvPr id="17412" name="Text Box 7"/>
          <p:cNvSpPr txBox="1">
            <a:spLocks noChangeArrowheads="1"/>
          </p:cNvSpPr>
          <p:nvPr/>
        </p:nvSpPr>
        <p:spPr bwMode="auto">
          <a:xfrm>
            <a:off x="7288213" y="2297113"/>
            <a:ext cx="184150" cy="366712"/>
          </a:xfrm>
          <a:prstGeom prst="rect">
            <a:avLst/>
          </a:prstGeom>
          <a:noFill/>
          <a:ln w="9525">
            <a:noFill/>
            <a:miter lim="800000"/>
            <a:headEnd/>
            <a:tailEnd/>
          </a:ln>
        </p:spPr>
        <p:txBody>
          <a:bodyPr wrap="none">
            <a:spAutoFit/>
          </a:bodyPr>
          <a:lstStyle/>
          <a:p>
            <a:endParaRPr lang="en-US"/>
          </a:p>
        </p:txBody>
      </p:sp>
      <p:sp>
        <p:nvSpPr>
          <p:cNvPr id="17413" name="Text Box 8"/>
          <p:cNvSpPr txBox="1">
            <a:spLocks noChangeArrowheads="1"/>
          </p:cNvSpPr>
          <p:nvPr/>
        </p:nvSpPr>
        <p:spPr bwMode="auto">
          <a:xfrm>
            <a:off x="2285984" y="1357298"/>
            <a:ext cx="5133136" cy="1938992"/>
          </a:xfrm>
          <a:prstGeom prst="rect">
            <a:avLst/>
          </a:prstGeom>
          <a:noFill/>
          <a:ln w="9525" algn="ctr">
            <a:noFill/>
            <a:miter lim="800000"/>
            <a:headEnd/>
            <a:tailEnd/>
          </a:ln>
        </p:spPr>
        <p:txBody>
          <a:bodyPr wrap="none">
            <a:spAutoFit/>
          </a:bodyPr>
          <a:lstStyle/>
          <a:p>
            <a:pPr algn="ctr"/>
            <a:r>
              <a:rPr lang="ar-SA" sz="6000" dirty="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الهيكل التنظيمي</a:t>
            </a:r>
          </a:p>
          <a:p>
            <a:pPr algn="ctr"/>
            <a:r>
              <a:rPr lang="ar-SA" sz="6000" dirty="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حسب </a:t>
            </a:r>
            <a:r>
              <a:rPr lang="ar-SA" sz="6000" dirty="0" smtClean="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الأرقام </a:t>
            </a:r>
            <a:r>
              <a:rPr lang="ar-SA" sz="6000" dirty="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المرجعية</a:t>
            </a:r>
            <a:endParaRPr lang="en-US" sz="6000" dirty="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endParaRPr>
          </a:p>
        </p:txBody>
      </p:sp>
      <p:sp>
        <p:nvSpPr>
          <p:cNvPr id="17414" name="Text Box 9"/>
          <p:cNvSpPr txBox="1">
            <a:spLocks noChangeArrowheads="1"/>
          </p:cNvSpPr>
          <p:nvPr/>
        </p:nvSpPr>
        <p:spPr bwMode="auto">
          <a:xfrm>
            <a:off x="3965985" y="3643314"/>
            <a:ext cx="5178021" cy="830997"/>
          </a:xfrm>
          <a:prstGeom prst="rect">
            <a:avLst/>
          </a:prstGeom>
          <a:noFill/>
          <a:ln w="9525">
            <a:noFill/>
            <a:miter lim="800000"/>
            <a:headEnd/>
            <a:tailEnd/>
          </a:ln>
        </p:spPr>
        <p:txBody>
          <a:bodyPr wrap="none">
            <a:spAutoFit/>
          </a:bodyPr>
          <a:lstStyle/>
          <a:p>
            <a:r>
              <a:rPr lang="ar-SA" sz="4000" dirty="0" smtClean="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يُستمد </a:t>
            </a:r>
            <a:r>
              <a:rPr lang="ar-SA" sz="4000" dirty="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من </a:t>
            </a:r>
            <a:r>
              <a:rPr lang="ar-SA" sz="4800" dirty="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الهيكل</a:t>
            </a:r>
            <a:r>
              <a:rPr lang="ar-SA" sz="4000" dirty="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 التنظيمي للجامعة</a:t>
            </a:r>
            <a:endParaRPr lang="en-US" sz="4000" dirty="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endParaRPr>
          </a:p>
        </p:txBody>
      </p:sp>
      <p:sp>
        <p:nvSpPr>
          <p:cNvPr id="17415" name="Text Box 10"/>
          <p:cNvSpPr txBox="1">
            <a:spLocks noChangeArrowheads="1"/>
          </p:cNvSpPr>
          <p:nvPr/>
        </p:nvSpPr>
        <p:spPr bwMode="auto">
          <a:xfrm>
            <a:off x="1785918" y="4786322"/>
            <a:ext cx="4620176" cy="707886"/>
          </a:xfrm>
          <a:prstGeom prst="rect">
            <a:avLst/>
          </a:prstGeom>
          <a:noFill/>
          <a:ln w="9525">
            <a:noFill/>
            <a:miter lim="800000"/>
            <a:headEnd/>
            <a:tailEnd/>
          </a:ln>
        </p:spPr>
        <p:txBody>
          <a:bodyPr wrap="none">
            <a:spAutoFit/>
          </a:bodyPr>
          <a:lstStyle/>
          <a:p>
            <a:r>
              <a:rPr lang="ar-SA" sz="4000" dirty="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ترقيم جميع الإدارات </a:t>
            </a:r>
            <a:r>
              <a:rPr lang="ar-SA" sz="4000" dirty="0" err="1">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و</a:t>
            </a:r>
            <a:r>
              <a:rPr lang="ar-SA" sz="4000" dirty="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 الوحدات</a:t>
            </a:r>
            <a:endParaRPr lang="en-US" sz="4000" dirty="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endParaRPr>
          </a:p>
        </p:txBody>
      </p:sp>
      <p:sp>
        <p:nvSpPr>
          <p:cNvPr id="17416" name="Text Box 11"/>
          <p:cNvSpPr txBox="1">
            <a:spLocks noChangeArrowheads="1"/>
          </p:cNvSpPr>
          <p:nvPr/>
        </p:nvSpPr>
        <p:spPr bwMode="auto">
          <a:xfrm>
            <a:off x="492663" y="5715016"/>
            <a:ext cx="4507965" cy="707886"/>
          </a:xfrm>
          <a:prstGeom prst="rect">
            <a:avLst/>
          </a:prstGeom>
          <a:noFill/>
          <a:ln w="9525">
            <a:noFill/>
            <a:miter lim="800000"/>
            <a:headEnd/>
            <a:tailEnd/>
          </a:ln>
        </p:spPr>
        <p:txBody>
          <a:bodyPr wrap="none">
            <a:spAutoFit/>
          </a:bodyPr>
          <a:lstStyle/>
          <a:p>
            <a:r>
              <a:rPr lang="ar-SA" sz="4000" dirty="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ترقيم جميع </a:t>
            </a:r>
            <a:r>
              <a:rPr lang="ar-SA" sz="4000" dirty="0" smtClean="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الإجراءات والنماذج</a:t>
            </a:r>
            <a:endParaRPr lang="en-US" sz="4000" dirty="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endParaRPr>
          </a:p>
        </p:txBody>
      </p:sp>
      <p:sp>
        <p:nvSpPr>
          <p:cNvPr id="14" name="مربع نص 13"/>
          <p:cNvSpPr txBox="1"/>
          <p:nvPr/>
        </p:nvSpPr>
        <p:spPr>
          <a:xfrm>
            <a:off x="5692414" y="6273225"/>
            <a:ext cx="3451586" cy="584775"/>
          </a:xfrm>
          <a:prstGeom prst="rect">
            <a:avLst/>
          </a:prstGeom>
          <a:noFill/>
        </p:spPr>
        <p:txBody>
          <a:bodyPr wrap="none" rtlCol="1">
            <a:spAutoFit/>
          </a:bodyPr>
          <a:lstStyle/>
          <a:p>
            <a:r>
              <a:rPr lang="ar-SA" sz="3200" dirty="0" smtClean="0">
                <a:solidFill>
                  <a:srgbClr val="4C216D"/>
                </a:solidFill>
                <a:cs typeface="DecoType Naskh Variants" pitchFamily="2" charset="-78"/>
              </a:rPr>
              <a:t>الدكتور هشام عادل </a:t>
            </a:r>
            <a:r>
              <a:rPr lang="ar-SA" sz="3200" dirty="0" err="1" smtClean="0">
                <a:solidFill>
                  <a:srgbClr val="4C216D"/>
                </a:solidFill>
                <a:cs typeface="DecoType Naskh Variants" pitchFamily="2" charset="-78"/>
              </a:rPr>
              <a:t>عبهري</a:t>
            </a:r>
            <a:endParaRPr lang="ar-SA" sz="3200" dirty="0" smtClean="0">
              <a:solidFill>
                <a:srgbClr val="4C216D"/>
              </a:solidFill>
              <a:cs typeface="DecoType Naskh Variants" pitchFamily="2" charset="-78"/>
            </a:endParaRPr>
          </a:p>
        </p:txBody>
      </p:sp>
      <p:pic>
        <p:nvPicPr>
          <p:cNvPr id="16" name="Picture 8" descr="http://keytothecity.co.uk/images/back-button.png">
            <a:hlinkClick r:id="rId3" action="ppaction://hlinksldjump"/>
          </p:cNvPr>
          <p:cNvPicPr>
            <a:picLocks noChangeAspect="1" noChangeArrowheads="1"/>
          </p:cNvPicPr>
          <p:nvPr/>
        </p:nvPicPr>
        <p:blipFill>
          <a:blip r:embed="rId4" cstate="print"/>
          <a:srcRect/>
          <a:stretch>
            <a:fillRect/>
          </a:stretch>
        </p:blipFill>
        <p:spPr bwMode="auto">
          <a:xfrm flipH="1">
            <a:off x="0" y="6096000"/>
            <a:ext cx="762000" cy="762000"/>
          </a:xfrm>
          <a:prstGeom prst="rect">
            <a:avLst/>
          </a:prstGeom>
          <a:noFill/>
        </p:spPr>
      </p:pic>
    </p:spTree>
    <p:extLst>
      <p:ext uri="{BB962C8B-B14F-4D97-AF65-F5344CB8AC3E}">
        <p14:creationId xmlns:p14="http://schemas.microsoft.com/office/powerpoint/2010/main" val="433062247"/>
      </p:ext>
    </p:extLst>
  </p:cSld>
  <p:clrMapOvr>
    <a:masterClrMapping/>
  </p:clrMapOvr>
  <p:timing>
    <p:tnLst>
      <p:par>
        <p:cTn id="1" dur="indefinite" restart="never" nodeType="tmRoot"/>
      </p:par>
    </p:tn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مستطيل 10"/>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endParaRPr lang="en-US" b="1" dirty="0" smtClean="0"/>
          </a:p>
        </p:txBody>
      </p:sp>
      <p:grpSp>
        <p:nvGrpSpPr>
          <p:cNvPr id="2" name="Group 3"/>
          <p:cNvGrpSpPr>
            <a:grpSpLocks/>
          </p:cNvGrpSpPr>
          <p:nvPr/>
        </p:nvGrpSpPr>
        <p:grpSpPr bwMode="auto">
          <a:xfrm>
            <a:off x="2217737" y="5318125"/>
            <a:ext cx="3268663" cy="1539875"/>
            <a:chOff x="3560" y="0"/>
            <a:chExt cx="2059" cy="970"/>
          </a:xfrm>
        </p:grpSpPr>
        <p:pic>
          <p:nvPicPr>
            <p:cNvPr id="7174" name="Picture 4" descr="globe0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4830" y="210"/>
              <a:ext cx="789" cy="592"/>
            </a:xfrm>
            <a:prstGeom prst="rect">
              <a:avLst/>
            </a:prstGeom>
            <a:noFill/>
            <a:ln w="9525">
              <a:noFill/>
              <a:miter lim="800000"/>
              <a:headEnd/>
              <a:tailEnd/>
            </a:ln>
          </p:spPr>
        </p:pic>
        <p:sp>
          <p:nvSpPr>
            <p:cNvPr id="7175" name="Text Box 5"/>
            <p:cNvSpPr txBox="1">
              <a:spLocks noChangeArrowheads="1"/>
            </p:cNvSpPr>
            <p:nvPr/>
          </p:nvSpPr>
          <p:spPr bwMode="auto">
            <a:xfrm>
              <a:off x="3560" y="0"/>
              <a:ext cx="412" cy="970"/>
            </a:xfrm>
            <a:prstGeom prst="rect">
              <a:avLst/>
            </a:prstGeom>
            <a:noFill/>
            <a:ln w="9525">
              <a:noFill/>
              <a:miter lim="800000"/>
              <a:headEnd/>
              <a:tailEnd/>
            </a:ln>
          </p:spPr>
          <p:txBody>
            <a:bodyPr wrap="none">
              <a:spAutoFit/>
            </a:bodyPr>
            <a:lstStyle/>
            <a:p>
              <a:r>
                <a:rPr lang="en-US" sz="9500">
                  <a:solidFill>
                    <a:srgbClr val="0066FF"/>
                  </a:solidFill>
                  <a:latin typeface="Arial Black" pitchFamily="34" charset="0"/>
                </a:rPr>
                <a:t>I</a:t>
              </a:r>
            </a:p>
          </p:txBody>
        </p:sp>
        <p:sp>
          <p:nvSpPr>
            <p:cNvPr id="7176" name="Text Box 6"/>
            <p:cNvSpPr txBox="1">
              <a:spLocks noChangeArrowheads="1"/>
            </p:cNvSpPr>
            <p:nvPr/>
          </p:nvSpPr>
          <p:spPr bwMode="auto">
            <a:xfrm>
              <a:off x="4104" y="0"/>
              <a:ext cx="665" cy="970"/>
            </a:xfrm>
            <a:prstGeom prst="rect">
              <a:avLst/>
            </a:prstGeom>
            <a:noFill/>
            <a:ln w="9525">
              <a:noFill/>
              <a:miter lim="800000"/>
              <a:headEnd/>
              <a:tailEnd/>
            </a:ln>
          </p:spPr>
          <p:txBody>
            <a:bodyPr wrap="none">
              <a:spAutoFit/>
            </a:bodyPr>
            <a:lstStyle/>
            <a:p>
              <a:r>
                <a:rPr lang="en-US" sz="9500">
                  <a:solidFill>
                    <a:srgbClr val="0000FF"/>
                  </a:solidFill>
                  <a:latin typeface="Arial Black" pitchFamily="34" charset="0"/>
                </a:rPr>
                <a:t>S</a:t>
              </a:r>
            </a:p>
          </p:txBody>
        </p:sp>
      </p:grpSp>
      <p:sp>
        <p:nvSpPr>
          <p:cNvPr id="7173" name="Text Box 13"/>
          <p:cNvSpPr txBox="1">
            <a:spLocks noChangeArrowheads="1"/>
          </p:cNvSpPr>
          <p:nvPr/>
        </p:nvSpPr>
        <p:spPr bwMode="auto">
          <a:xfrm>
            <a:off x="0" y="2133600"/>
            <a:ext cx="9144000" cy="2215991"/>
          </a:xfrm>
          <a:prstGeom prst="rect">
            <a:avLst/>
          </a:prstGeom>
          <a:noFill/>
          <a:ln w="9525">
            <a:noFill/>
            <a:miter lim="800000"/>
            <a:headEnd/>
            <a:tailEnd/>
          </a:ln>
        </p:spPr>
        <p:txBody>
          <a:bodyPr wrap="square">
            <a:spAutoFit/>
          </a:bodyPr>
          <a:lstStyle/>
          <a:p>
            <a:pPr algn="ctr"/>
            <a:r>
              <a:rPr lang="ar-SA" sz="13800" dirty="0" smtClean="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أمثالة عملية </a:t>
            </a:r>
            <a:r>
              <a:rPr lang="ar-SA" sz="8000" dirty="0" smtClean="0">
                <a:solidFill>
                  <a:schemeClr val="tx2">
                    <a:lumMod val="75000"/>
                  </a:schemeClr>
                </a:solidFill>
              </a:rPr>
              <a:t> </a:t>
            </a:r>
            <a:endParaRPr lang="ar-SA" sz="8000" dirty="0">
              <a:solidFill>
                <a:schemeClr val="tx2">
                  <a:lumMod val="75000"/>
                </a:schemeClr>
              </a:solidFill>
            </a:endParaRPr>
          </a:p>
        </p:txBody>
      </p:sp>
      <p:sp>
        <p:nvSpPr>
          <p:cNvPr id="10" name="مربع نص 9"/>
          <p:cNvSpPr txBox="1"/>
          <p:nvPr/>
        </p:nvSpPr>
        <p:spPr>
          <a:xfrm>
            <a:off x="5692414" y="6273225"/>
            <a:ext cx="3451586" cy="584775"/>
          </a:xfrm>
          <a:prstGeom prst="rect">
            <a:avLst/>
          </a:prstGeom>
          <a:noFill/>
        </p:spPr>
        <p:txBody>
          <a:bodyPr wrap="none" rtlCol="1">
            <a:spAutoFit/>
          </a:bodyPr>
          <a:lstStyle/>
          <a:p>
            <a:r>
              <a:rPr lang="ar-SA" sz="3200" dirty="0" smtClean="0">
                <a:solidFill>
                  <a:srgbClr val="4C216D"/>
                </a:solidFill>
                <a:cs typeface="DecoType Naskh Variants" pitchFamily="2" charset="-78"/>
              </a:rPr>
              <a:t>الدكتور هشام عادل </a:t>
            </a:r>
            <a:r>
              <a:rPr lang="ar-SA" sz="3200" dirty="0" err="1" smtClean="0">
                <a:solidFill>
                  <a:srgbClr val="4C216D"/>
                </a:solidFill>
                <a:cs typeface="DecoType Naskh Variants" pitchFamily="2" charset="-78"/>
              </a:rPr>
              <a:t>عبهري</a:t>
            </a:r>
            <a:endParaRPr lang="ar-SA" sz="3200" dirty="0" smtClean="0">
              <a:solidFill>
                <a:srgbClr val="4C216D"/>
              </a:solidFill>
              <a:cs typeface="DecoType Naskh Variants" pitchFamily="2" charset="-78"/>
            </a:endParaRPr>
          </a:p>
        </p:txBody>
      </p:sp>
      <p:pic>
        <p:nvPicPr>
          <p:cNvPr id="9" name="Picture 10" descr="http://japanologie.arts.kuleuven.be/lab/sites/japanologie.arts.kuleuven.be.ijcm13/files/uploads/inline_images/glossy_3d_blue_arrow_left.png">
            <a:hlinkClick r:id="rId3" action="ppaction://hlinksldjump"/>
          </p:cNvPr>
          <p:cNvPicPr>
            <a:picLocks noChangeAspect="1" noChangeArrowheads="1"/>
          </p:cNvPicPr>
          <p:nvPr/>
        </p:nvPicPr>
        <p:blipFill>
          <a:blip r:embed="rId4"/>
          <a:srcRect/>
          <a:stretch>
            <a:fillRect/>
          </a:stretch>
        </p:blipFill>
        <p:spPr bwMode="auto">
          <a:xfrm>
            <a:off x="0" y="5715000"/>
            <a:ext cx="1143000" cy="1143000"/>
          </a:xfrm>
          <a:prstGeom prst="rect">
            <a:avLst/>
          </a:prstGeom>
          <a:noFill/>
        </p:spPr>
      </p:pic>
    </p:spTree>
    <p:extLst>
      <p:ext uri="{BB962C8B-B14F-4D97-AF65-F5344CB8AC3E}">
        <p14:creationId xmlns:p14="http://schemas.microsoft.com/office/powerpoint/2010/main" val="2314514379"/>
      </p:ext>
    </p:extLst>
  </p:cSld>
  <p:clrMapOvr>
    <a:masterClrMapping/>
  </p:clrMapOvr>
  <p:timing>
    <p:tnLst>
      <p:par>
        <p:cTn id="1" dur="indefinite" restart="never" nodeType="tmRoot"/>
      </p:par>
    </p:tn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مستطيل 10"/>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endParaRPr lang="en-US" b="1" dirty="0" smtClean="0"/>
          </a:p>
        </p:txBody>
      </p:sp>
      <p:grpSp>
        <p:nvGrpSpPr>
          <p:cNvPr id="2" name="Group 3"/>
          <p:cNvGrpSpPr>
            <a:grpSpLocks/>
          </p:cNvGrpSpPr>
          <p:nvPr/>
        </p:nvGrpSpPr>
        <p:grpSpPr bwMode="auto">
          <a:xfrm>
            <a:off x="1531937" y="5318125"/>
            <a:ext cx="3268663" cy="1539875"/>
            <a:chOff x="3560" y="0"/>
            <a:chExt cx="2059" cy="970"/>
          </a:xfrm>
        </p:grpSpPr>
        <p:pic>
          <p:nvPicPr>
            <p:cNvPr id="7174" name="Picture 4" descr="globe0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4830" y="210"/>
              <a:ext cx="789" cy="592"/>
            </a:xfrm>
            <a:prstGeom prst="rect">
              <a:avLst/>
            </a:prstGeom>
            <a:noFill/>
            <a:ln w="9525">
              <a:noFill/>
              <a:miter lim="800000"/>
              <a:headEnd/>
              <a:tailEnd/>
            </a:ln>
          </p:spPr>
        </p:pic>
        <p:sp>
          <p:nvSpPr>
            <p:cNvPr id="7175" name="Text Box 5"/>
            <p:cNvSpPr txBox="1">
              <a:spLocks noChangeArrowheads="1"/>
            </p:cNvSpPr>
            <p:nvPr/>
          </p:nvSpPr>
          <p:spPr bwMode="auto">
            <a:xfrm>
              <a:off x="3560" y="0"/>
              <a:ext cx="412" cy="970"/>
            </a:xfrm>
            <a:prstGeom prst="rect">
              <a:avLst/>
            </a:prstGeom>
            <a:noFill/>
            <a:ln w="9525">
              <a:noFill/>
              <a:miter lim="800000"/>
              <a:headEnd/>
              <a:tailEnd/>
            </a:ln>
          </p:spPr>
          <p:txBody>
            <a:bodyPr wrap="none">
              <a:spAutoFit/>
            </a:bodyPr>
            <a:lstStyle/>
            <a:p>
              <a:r>
                <a:rPr lang="en-US" sz="9500">
                  <a:solidFill>
                    <a:srgbClr val="0066FF"/>
                  </a:solidFill>
                  <a:latin typeface="Arial Black" pitchFamily="34" charset="0"/>
                </a:rPr>
                <a:t>I</a:t>
              </a:r>
            </a:p>
          </p:txBody>
        </p:sp>
        <p:sp>
          <p:nvSpPr>
            <p:cNvPr id="7176" name="Text Box 6"/>
            <p:cNvSpPr txBox="1">
              <a:spLocks noChangeArrowheads="1"/>
            </p:cNvSpPr>
            <p:nvPr/>
          </p:nvSpPr>
          <p:spPr bwMode="auto">
            <a:xfrm>
              <a:off x="4104" y="0"/>
              <a:ext cx="665" cy="970"/>
            </a:xfrm>
            <a:prstGeom prst="rect">
              <a:avLst/>
            </a:prstGeom>
            <a:noFill/>
            <a:ln w="9525">
              <a:noFill/>
              <a:miter lim="800000"/>
              <a:headEnd/>
              <a:tailEnd/>
            </a:ln>
          </p:spPr>
          <p:txBody>
            <a:bodyPr wrap="none">
              <a:spAutoFit/>
            </a:bodyPr>
            <a:lstStyle/>
            <a:p>
              <a:r>
                <a:rPr lang="en-US" sz="9500" dirty="0">
                  <a:solidFill>
                    <a:srgbClr val="0000FF"/>
                  </a:solidFill>
                  <a:latin typeface="Arial Black" pitchFamily="34" charset="0"/>
                </a:rPr>
                <a:t>S</a:t>
              </a:r>
            </a:p>
          </p:txBody>
        </p:sp>
      </p:grpSp>
      <p:sp>
        <p:nvSpPr>
          <p:cNvPr id="7173" name="Text Box 13"/>
          <p:cNvSpPr txBox="1">
            <a:spLocks noChangeArrowheads="1"/>
          </p:cNvSpPr>
          <p:nvPr/>
        </p:nvSpPr>
        <p:spPr bwMode="auto">
          <a:xfrm>
            <a:off x="0" y="685800"/>
            <a:ext cx="9144000" cy="4339650"/>
          </a:xfrm>
          <a:prstGeom prst="rect">
            <a:avLst/>
          </a:prstGeom>
          <a:noFill/>
          <a:ln w="9525">
            <a:noFill/>
            <a:miter lim="800000"/>
            <a:headEnd/>
            <a:tailEnd/>
          </a:ln>
        </p:spPr>
        <p:txBody>
          <a:bodyPr wrap="square">
            <a:spAutoFit/>
          </a:bodyPr>
          <a:lstStyle/>
          <a:p>
            <a:pPr algn="ctr"/>
            <a:r>
              <a:rPr lang="ar-SA" sz="13800" dirty="0" smtClean="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سياسة الجودة</a:t>
            </a:r>
          </a:p>
          <a:p>
            <a:pPr algn="ctr"/>
            <a:r>
              <a:rPr lang="ar-SA" sz="13800" dirty="0" smtClean="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 لجامعة الملك سعود</a:t>
            </a:r>
            <a:endParaRPr lang="en-US" sz="13800" dirty="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endParaRPr>
          </a:p>
        </p:txBody>
      </p:sp>
      <p:sp>
        <p:nvSpPr>
          <p:cNvPr id="10" name="مربع نص 9"/>
          <p:cNvSpPr txBox="1"/>
          <p:nvPr/>
        </p:nvSpPr>
        <p:spPr>
          <a:xfrm>
            <a:off x="5692414" y="6273225"/>
            <a:ext cx="3451586" cy="584775"/>
          </a:xfrm>
          <a:prstGeom prst="rect">
            <a:avLst/>
          </a:prstGeom>
          <a:noFill/>
        </p:spPr>
        <p:txBody>
          <a:bodyPr wrap="none" rtlCol="1">
            <a:spAutoFit/>
          </a:bodyPr>
          <a:lstStyle/>
          <a:p>
            <a:r>
              <a:rPr lang="ar-SA" sz="3200" dirty="0" smtClean="0">
                <a:solidFill>
                  <a:srgbClr val="4C216D"/>
                </a:solidFill>
                <a:cs typeface="DecoType Naskh Variants" pitchFamily="2" charset="-78"/>
              </a:rPr>
              <a:t>الدكتور هشام عادل </a:t>
            </a:r>
            <a:r>
              <a:rPr lang="ar-SA" sz="3200" dirty="0" err="1" smtClean="0">
                <a:solidFill>
                  <a:srgbClr val="4C216D"/>
                </a:solidFill>
                <a:cs typeface="DecoType Naskh Variants" pitchFamily="2" charset="-78"/>
              </a:rPr>
              <a:t>عبهري</a:t>
            </a:r>
            <a:endParaRPr lang="ar-SA" sz="3200" dirty="0" smtClean="0">
              <a:solidFill>
                <a:srgbClr val="4C216D"/>
              </a:solidFill>
              <a:cs typeface="DecoType Naskh Variants" pitchFamily="2" charset="-78"/>
            </a:endParaRPr>
          </a:p>
        </p:txBody>
      </p:sp>
      <p:pic>
        <p:nvPicPr>
          <p:cNvPr id="9" name="Picture 10" descr="http://japanologie.arts.kuleuven.be/lab/sites/japanologie.arts.kuleuven.be.ijcm13/files/uploads/inline_images/glossy_3d_blue_arrow_left.png">
            <a:hlinkClick r:id="rId3" action="ppaction://hlinksldjump"/>
          </p:cNvPr>
          <p:cNvPicPr>
            <a:picLocks noChangeAspect="1" noChangeArrowheads="1"/>
          </p:cNvPicPr>
          <p:nvPr/>
        </p:nvPicPr>
        <p:blipFill>
          <a:blip r:embed="rId4"/>
          <a:srcRect/>
          <a:stretch>
            <a:fillRect/>
          </a:stretch>
        </p:blipFill>
        <p:spPr bwMode="auto">
          <a:xfrm>
            <a:off x="0" y="5715000"/>
            <a:ext cx="1143000" cy="1143000"/>
          </a:xfrm>
          <a:prstGeom prst="rect">
            <a:avLst/>
          </a:prstGeom>
          <a:noFill/>
        </p:spPr>
      </p:pic>
    </p:spTree>
    <p:extLst>
      <p:ext uri="{BB962C8B-B14F-4D97-AF65-F5344CB8AC3E}">
        <p14:creationId xmlns:p14="http://schemas.microsoft.com/office/powerpoint/2010/main" val="3737135895"/>
      </p:ext>
    </p:extLst>
  </p:cSld>
  <p:clrMapOvr>
    <a:masterClrMapping/>
  </p:clrMapOvr>
  <p:timing>
    <p:tnLst>
      <p:par>
        <p:cTn id="1" dur="indefinite" restart="never" nodeType="tmRoot"/>
      </p:par>
    </p:tn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مستطيل 12"/>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endParaRPr lang="en-US" b="1" dirty="0" smtClean="0"/>
          </a:p>
        </p:txBody>
      </p:sp>
      <p:grpSp>
        <p:nvGrpSpPr>
          <p:cNvPr id="2" name="Group 3"/>
          <p:cNvGrpSpPr>
            <a:grpSpLocks/>
          </p:cNvGrpSpPr>
          <p:nvPr/>
        </p:nvGrpSpPr>
        <p:grpSpPr bwMode="auto">
          <a:xfrm>
            <a:off x="6629400" y="142853"/>
            <a:ext cx="2371756" cy="1218568"/>
            <a:chOff x="3560" y="0"/>
            <a:chExt cx="2059" cy="970"/>
          </a:xfrm>
        </p:grpSpPr>
        <p:pic>
          <p:nvPicPr>
            <p:cNvPr id="8199" name="Picture 4" descr="globe0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4830" y="210"/>
              <a:ext cx="789" cy="592"/>
            </a:xfrm>
            <a:prstGeom prst="rect">
              <a:avLst/>
            </a:prstGeom>
            <a:noFill/>
            <a:ln w="9525">
              <a:noFill/>
              <a:miter lim="800000"/>
              <a:headEnd/>
              <a:tailEnd/>
            </a:ln>
          </p:spPr>
        </p:pic>
        <p:sp>
          <p:nvSpPr>
            <p:cNvPr id="8200" name="Text Box 5"/>
            <p:cNvSpPr txBox="1">
              <a:spLocks noChangeArrowheads="1"/>
            </p:cNvSpPr>
            <p:nvPr/>
          </p:nvSpPr>
          <p:spPr bwMode="auto">
            <a:xfrm>
              <a:off x="3560" y="0"/>
              <a:ext cx="412" cy="970"/>
            </a:xfrm>
            <a:prstGeom prst="rect">
              <a:avLst/>
            </a:prstGeom>
            <a:noFill/>
            <a:ln w="9525">
              <a:noFill/>
              <a:miter lim="800000"/>
              <a:headEnd/>
              <a:tailEnd/>
            </a:ln>
          </p:spPr>
          <p:txBody>
            <a:bodyPr wrap="none">
              <a:spAutoFit/>
            </a:bodyPr>
            <a:lstStyle/>
            <a:p>
              <a:r>
                <a:rPr lang="en-US" sz="9500" dirty="0">
                  <a:solidFill>
                    <a:srgbClr val="0066FF"/>
                  </a:solidFill>
                  <a:latin typeface="Arial Black" pitchFamily="34" charset="0"/>
                </a:rPr>
                <a:t>I</a:t>
              </a:r>
            </a:p>
          </p:txBody>
        </p:sp>
        <p:sp>
          <p:nvSpPr>
            <p:cNvPr id="8201" name="Text Box 6"/>
            <p:cNvSpPr txBox="1">
              <a:spLocks noChangeArrowheads="1"/>
            </p:cNvSpPr>
            <p:nvPr/>
          </p:nvSpPr>
          <p:spPr bwMode="auto">
            <a:xfrm>
              <a:off x="4104" y="0"/>
              <a:ext cx="665" cy="970"/>
            </a:xfrm>
            <a:prstGeom prst="rect">
              <a:avLst/>
            </a:prstGeom>
            <a:noFill/>
            <a:ln w="9525">
              <a:noFill/>
              <a:miter lim="800000"/>
              <a:headEnd/>
              <a:tailEnd/>
            </a:ln>
          </p:spPr>
          <p:txBody>
            <a:bodyPr wrap="none">
              <a:spAutoFit/>
            </a:bodyPr>
            <a:lstStyle/>
            <a:p>
              <a:r>
                <a:rPr lang="en-US" sz="9500" dirty="0">
                  <a:solidFill>
                    <a:srgbClr val="0000FF"/>
                  </a:solidFill>
                  <a:latin typeface="Arial Black" pitchFamily="34" charset="0"/>
                </a:rPr>
                <a:t>S</a:t>
              </a:r>
            </a:p>
          </p:txBody>
        </p:sp>
      </p:grpSp>
      <p:sp>
        <p:nvSpPr>
          <p:cNvPr id="12" name="مربع نص 11"/>
          <p:cNvSpPr txBox="1"/>
          <p:nvPr/>
        </p:nvSpPr>
        <p:spPr>
          <a:xfrm rot="16200000">
            <a:off x="7125820" y="4779130"/>
            <a:ext cx="3451586" cy="584775"/>
          </a:xfrm>
          <a:prstGeom prst="rect">
            <a:avLst/>
          </a:prstGeom>
          <a:noFill/>
        </p:spPr>
        <p:txBody>
          <a:bodyPr wrap="none" rtlCol="1">
            <a:spAutoFit/>
          </a:bodyPr>
          <a:lstStyle/>
          <a:p>
            <a:r>
              <a:rPr lang="ar-SA" sz="3200" dirty="0" smtClean="0">
                <a:solidFill>
                  <a:srgbClr val="4C216D"/>
                </a:solidFill>
                <a:cs typeface="DecoType Naskh Variants" pitchFamily="2" charset="-78"/>
              </a:rPr>
              <a:t>الدكتور هشام عادل </a:t>
            </a:r>
            <a:r>
              <a:rPr lang="ar-SA" sz="3200" dirty="0" err="1" smtClean="0">
                <a:solidFill>
                  <a:srgbClr val="4C216D"/>
                </a:solidFill>
                <a:cs typeface="DecoType Naskh Variants" pitchFamily="2" charset="-78"/>
              </a:rPr>
              <a:t>عبهري</a:t>
            </a:r>
            <a:endParaRPr lang="ar-SA" sz="3200" dirty="0" smtClean="0">
              <a:solidFill>
                <a:srgbClr val="4C216D"/>
              </a:solidFill>
              <a:cs typeface="DecoType Naskh Variants" pitchFamily="2" charset="-78"/>
            </a:endParaRPr>
          </a:p>
        </p:txBody>
      </p:sp>
      <p:pic>
        <p:nvPicPr>
          <p:cNvPr id="14" name="Picture 10" descr="http://japanologie.arts.kuleuven.be/lab/sites/japanologie.arts.kuleuven.be.ijcm13/files/uploads/inline_images/glossy_3d_blue_arrow_left.png">
            <a:hlinkClick r:id="rId3" action="ppaction://hlinksldjump"/>
          </p:cNvPr>
          <p:cNvPicPr>
            <a:picLocks noChangeAspect="1" noChangeArrowheads="1"/>
          </p:cNvPicPr>
          <p:nvPr/>
        </p:nvPicPr>
        <p:blipFill>
          <a:blip r:embed="rId4"/>
          <a:srcRect/>
          <a:stretch>
            <a:fillRect/>
          </a:stretch>
        </p:blipFill>
        <p:spPr bwMode="auto">
          <a:xfrm>
            <a:off x="0" y="5715000"/>
            <a:ext cx="1143000" cy="1143000"/>
          </a:xfrm>
          <a:prstGeom prst="rect">
            <a:avLst/>
          </a:prstGeom>
          <a:noFill/>
        </p:spPr>
      </p:pic>
      <p:pic>
        <p:nvPicPr>
          <p:cNvPr id="3" name="صورة 2"/>
          <p:cNvPicPr>
            <a:picLocks noChangeAspect="1"/>
          </p:cNvPicPr>
          <p:nvPr/>
        </p:nvPicPr>
        <p:blipFill>
          <a:blip r:embed="rId5"/>
          <a:stretch>
            <a:fillRect/>
          </a:stretch>
        </p:blipFill>
        <p:spPr>
          <a:xfrm>
            <a:off x="1382122" y="0"/>
            <a:ext cx="4800600" cy="6797310"/>
          </a:xfrm>
          <a:prstGeom prst="rect">
            <a:avLst/>
          </a:prstGeom>
        </p:spPr>
      </p:pic>
    </p:spTree>
    <p:extLst>
      <p:ext uri="{BB962C8B-B14F-4D97-AF65-F5344CB8AC3E}">
        <p14:creationId xmlns:p14="http://schemas.microsoft.com/office/powerpoint/2010/main" val="3436130697"/>
      </p:ext>
    </p:extLst>
  </p:cSld>
  <p:clrMapOvr>
    <a:masterClrMapping/>
  </p:clrMapOvr>
  <p:timing>
    <p:tnLst>
      <p:par>
        <p:cTn id="1" dur="indefinite" restart="never" nodeType="tmRoot"/>
      </p:par>
    </p:tnLst>
  </p:timing>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مستطيل 11"/>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endParaRPr lang="en-US" b="1" dirty="0" smtClean="0"/>
          </a:p>
        </p:txBody>
      </p:sp>
      <p:grpSp>
        <p:nvGrpSpPr>
          <p:cNvPr id="2" name="Group 12"/>
          <p:cNvGrpSpPr>
            <a:grpSpLocks/>
          </p:cNvGrpSpPr>
          <p:nvPr/>
        </p:nvGrpSpPr>
        <p:grpSpPr bwMode="auto">
          <a:xfrm>
            <a:off x="6715126" y="0"/>
            <a:ext cx="1912938" cy="1016000"/>
            <a:chOff x="4230" y="0"/>
            <a:chExt cx="1205" cy="640"/>
          </a:xfrm>
        </p:grpSpPr>
        <p:pic>
          <p:nvPicPr>
            <p:cNvPr id="9222" name="Picture 13" descr="globe0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995" y="135"/>
              <a:ext cx="440" cy="330"/>
            </a:xfrm>
            <a:prstGeom prst="rect">
              <a:avLst/>
            </a:prstGeom>
            <a:noFill/>
            <a:ln w="9525">
              <a:noFill/>
              <a:miter lim="800000"/>
              <a:headEnd/>
              <a:tailEnd/>
            </a:ln>
          </p:spPr>
        </p:pic>
        <p:sp>
          <p:nvSpPr>
            <p:cNvPr id="9223" name="Text Box 14"/>
            <p:cNvSpPr txBox="1">
              <a:spLocks noChangeArrowheads="1"/>
            </p:cNvSpPr>
            <p:nvPr/>
          </p:nvSpPr>
          <p:spPr bwMode="auto">
            <a:xfrm>
              <a:off x="4230" y="0"/>
              <a:ext cx="305" cy="640"/>
            </a:xfrm>
            <a:prstGeom prst="rect">
              <a:avLst/>
            </a:prstGeom>
            <a:noFill/>
            <a:ln w="9525">
              <a:noFill/>
              <a:miter lim="800000"/>
              <a:headEnd/>
              <a:tailEnd/>
            </a:ln>
          </p:spPr>
          <p:txBody>
            <a:bodyPr wrap="none">
              <a:spAutoFit/>
            </a:bodyPr>
            <a:lstStyle/>
            <a:p>
              <a:r>
                <a:rPr lang="en-US" sz="6000" dirty="0">
                  <a:solidFill>
                    <a:srgbClr val="0066FF"/>
                  </a:solidFill>
                  <a:latin typeface="Arial Black" pitchFamily="34" charset="0"/>
                </a:rPr>
                <a:t>I</a:t>
              </a:r>
            </a:p>
          </p:txBody>
        </p:sp>
        <p:sp>
          <p:nvSpPr>
            <p:cNvPr id="9224" name="Text Box 15"/>
            <p:cNvSpPr txBox="1">
              <a:spLocks noChangeArrowheads="1"/>
            </p:cNvSpPr>
            <p:nvPr/>
          </p:nvSpPr>
          <p:spPr bwMode="auto">
            <a:xfrm>
              <a:off x="4500" y="0"/>
              <a:ext cx="467" cy="640"/>
            </a:xfrm>
            <a:prstGeom prst="rect">
              <a:avLst/>
            </a:prstGeom>
            <a:noFill/>
            <a:ln w="9525">
              <a:noFill/>
              <a:miter lim="800000"/>
              <a:headEnd/>
              <a:tailEnd/>
            </a:ln>
          </p:spPr>
          <p:txBody>
            <a:bodyPr wrap="none">
              <a:spAutoFit/>
            </a:bodyPr>
            <a:lstStyle/>
            <a:p>
              <a:r>
                <a:rPr lang="en-US" sz="6000" dirty="0">
                  <a:solidFill>
                    <a:srgbClr val="0000FF"/>
                  </a:solidFill>
                  <a:latin typeface="Arial Black" pitchFamily="34" charset="0"/>
                </a:rPr>
                <a:t>S</a:t>
              </a:r>
            </a:p>
          </p:txBody>
        </p:sp>
      </p:grpSp>
      <p:sp>
        <p:nvSpPr>
          <p:cNvPr id="11" name="مربع نص 10"/>
          <p:cNvSpPr txBox="1"/>
          <p:nvPr/>
        </p:nvSpPr>
        <p:spPr>
          <a:xfrm rot="16200000">
            <a:off x="-1433404" y="4839819"/>
            <a:ext cx="3451586" cy="584775"/>
          </a:xfrm>
          <a:prstGeom prst="rect">
            <a:avLst/>
          </a:prstGeom>
          <a:noFill/>
        </p:spPr>
        <p:txBody>
          <a:bodyPr wrap="none" rtlCol="1">
            <a:spAutoFit/>
          </a:bodyPr>
          <a:lstStyle/>
          <a:p>
            <a:r>
              <a:rPr lang="ar-SA" sz="3200" dirty="0" smtClean="0">
                <a:solidFill>
                  <a:srgbClr val="4C216D"/>
                </a:solidFill>
                <a:cs typeface="DecoType Naskh Variants" pitchFamily="2" charset="-78"/>
              </a:rPr>
              <a:t>الدكتور هشام عادل </a:t>
            </a:r>
            <a:r>
              <a:rPr lang="ar-SA" sz="3200" dirty="0" err="1" smtClean="0">
                <a:solidFill>
                  <a:srgbClr val="4C216D"/>
                </a:solidFill>
                <a:cs typeface="DecoType Naskh Variants" pitchFamily="2" charset="-78"/>
              </a:rPr>
              <a:t>عبهري</a:t>
            </a:r>
            <a:endParaRPr lang="ar-SA" sz="3200" dirty="0" smtClean="0">
              <a:solidFill>
                <a:srgbClr val="4C216D"/>
              </a:solidFill>
              <a:cs typeface="DecoType Naskh Variants" pitchFamily="2" charset="-78"/>
            </a:endParaRPr>
          </a:p>
        </p:txBody>
      </p:sp>
      <p:pic>
        <p:nvPicPr>
          <p:cNvPr id="10" name="Picture 10" descr="http://japanologie.arts.kuleuven.be/lab/sites/japanologie.arts.kuleuven.be.ijcm13/files/uploads/inline_images/glossy_3d_blue_arrow_left.png">
            <a:hlinkClick r:id="rId3" action="ppaction://hlinksldjump"/>
          </p:cNvPr>
          <p:cNvPicPr>
            <a:picLocks noChangeAspect="1" noChangeArrowheads="1"/>
          </p:cNvPicPr>
          <p:nvPr/>
        </p:nvPicPr>
        <p:blipFill>
          <a:blip r:embed="rId4"/>
          <a:srcRect/>
          <a:stretch>
            <a:fillRect/>
          </a:stretch>
        </p:blipFill>
        <p:spPr bwMode="auto">
          <a:xfrm>
            <a:off x="2362200" y="5715000"/>
            <a:ext cx="1143000" cy="1143000"/>
          </a:xfrm>
          <a:prstGeom prst="rect">
            <a:avLst/>
          </a:prstGeom>
          <a:noFill/>
        </p:spPr>
      </p:pic>
      <p:pic>
        <p:nvPicPr>
          <p:cNvPr id="3" name="صورة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7003"/>
            <a:ext cx="9144000" cy="6783993"/>
          </a:xfrm>
          <a:prstGeom prst="rect">
            <a:avLst/>
          </a:prstGeom>
        </p:spPr>
      </p:pic>
      <p:sp>
        <p:nvSpPr>
          <p:cNvPr id="9" name="شكل بيضاوي 8"/>
          <p:cNvSpPr/>
          <p:nvPr/>
        </p:nvSpPr>
        <p:spPr bwMode="auto">
          <a:xfrm>
            <a:off x="4724400" y="3494511"/>
            <a:ext cx="1553496" cy="648929"/>
          </a:xfrm>
          <a:prstGeom prst="ellipse">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526601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4" name="مربع نص 3"/>
          <p:cNvSpPr txBox="1"/>
          <p:nvPr/>
        </p:nvSpPr>
        <p:spPr>
          <a:xfrm>
            <a:off x="762000" y="2514600"/>
            <a:ext cx="8130751" cy="2308324"/>
          </a:xfrm>
          <a:prstGeom prst="rect">
            <a:avLst/>
          </a:prstGeom>
          <a:noFill/>
        </p:spPr>
        <p:txBody>
          <a:bodyPr wrap="none" rtlCol="1">
            <a:spAutoFit/>
          </a:bodyPr>
          <a:lstStyle/>
          <a:p>
            <a:pPr>
              <a:buFont typeface="Arial" pitchFamily="34" charset="0"/>
              <a:buChar char="•"/>
            </a:pPr>
            <a:r>
              <a:rPr lang="ar-SA" sz="3600" dirty="0" smtClean="0">
                <a:solidFill>
                  <a:srgbClr val="17375E"/>
                </a:solidFill>
                <a:cs typeface="DecoType Naskh Variants" pitchFamily="2" charset="-78"/>
              </a:rPr>
              <a:t>تحديد الشرائح المستفيدة وأماكن تواجدها؛</a:t>
            </a:r>
          </a:p>
          <a:p>
            <a:pPr algn="r" rtl="1">
              <a:buFont typeface="Arial" pitchFamily="34" charset="0"/>
              <a:buChar char="•"/>
            </a:pPr>
            <a:r>
              <a:rPr lang="ar-SA" sz="3600" dirty="0" smtClean="0">
                <a:solidFill>
                  <a:srgbClr val="17375E"/>
                </a:solidFill>
                <a:cs typeface="DecoType Naskh Variants" pitchFamily="2" charset="-78"/>
              </a:rPr>
              <a:t>البحث عن احتياجات المستفيدين المخفية والتي لم تلبى وترجمة هذه</a:t>
            </a:r>
          </a:p>
          <a:p>
            <a:pPr algn="r" rtl="1"/>
            <a:r>
              <a:rPr lang="ar-SA" sz="3600" dirty="0" smtClean="0">
                <a:solidFill>
                  <a:srgbClr val="17375E"/>
                </a:solidFill>
                <a:cs typeface="DecoType Naskh Variants" pitchFamily="2" charset="-78"/>
              </a:rPr>
              <a:t> الاحتياجات إلى متطلبات كمنتج أو خدمة؛</a:t>
            </a:r>
          </a:p>
          <a:p>
            <a:pPr algn="r" rtl="1">
              <a:buFont typeface="Arial" pitchFamily="34" charset="0"/>
              <a:buChar char="•"/>
            </a:pPr>
            <a:r>
              <a:rPr lang="ar-SA" sz="3600" dirty="0" smtClean="0">
                <a:solidFill>
                  <a:srgbClr val="17375E"/>
                </a:solidFill>
                <a:cs typeface="DecoType Naskh Variants" pitchFamily="2" charset="-78"/>
              </a:rPr>
              <a:t>تطوير العمليات التي من شأنها تقديم الخدمة، بطريقة أكثر فاعلية؛</a:t>
            </a:r>
          </a:p>
        </p:txBody>
      </p:sp>
      <p:sp>
        <p:nvSpPr>
          <p:cNvPr id="5" name="مربع نص 4"/>
          <p:cNvSpPr txBox="1"/>
          <p:nvPr/>
        </p:nvSpPr>
        <p:spPr>
          <a:xfrm>
            <a:off x="0" y="152400"/>
            <a:ext cx="9143999" cy="1323439"/>
          </a:xfrm>
          <a:prstGeom prst="rect">
            <a:avLst/>
          </a:prstGeom>
          <a:noFill/>
        </p:spPr>
        <p:txBody>
          <a:bodyPr wrap="square" rtlCol="1">
            <a:spAutoFit/>
          </a:bodyPr>
          <a:lstStyle/>
          <a:p>
            <a:pPr algn="r" rtl="1"/>
            <a:r>
              <a:rPr lang="ar-SA" sz="8000" dirty="0" smtClean="0">
                <a:solidFill>
                  <a:srgbClr val="90B6E4"/>
                </a:solidFill>
                <a:cs typeface="DecoType Naskh Variants" pitchFamily="2" charset="-78"/>
              </a:rPr>
              <a:t>تخطيط الجودة </a:t>
            </a:r>
            <a:r>
              <a:rPr lang="ar-SA" sz="6000" i="1" dirty="0" smtClean="0">
                <a:solidFill>
                  <a:srgbClr val="90B6E4"/>
                </a:solidFill>
                <a:latin typeface="Gabriola" pitchFamily="82" charset="0"/>
              </a:rPr>
              <a:t>(Quality Planning) </a:t>
            </a:r>
            <a:endParaRPr lang="en-US" sz="6000" i="1" dirty="0" smtClean="0">
              <a:solidFill>
                <a:srgbClr val="90B6E4"/>
              </a:solidFill>
              <a:latin typeface="Gabriola" pitchFamily="82" charset="0"/>
            </a:endParaRPr>
          </a:p>
        </p:txBody>
      </p:sp>
      <p:pic>
        <p:nvPicPr>
          <p:cNvPr id="6"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4953000"/>
            <a:ext cx="1905000" cy="1905000"/>
          </a:xfrm>
          <a:prstGeom prst="rect">
            <a:avLst/>
          </a:prstGeom>
          <a:noFill/>
        </p:spPr>
      </p:pic>
    </p:spTree>
  </p:cSld>
  <p:clrMapOvr>
    <a:masterClrMapping/>
  </p:clrMapOvr>
  <p:transition advClick="0"/>
  <p:timing>
    <p:tnLst>
      <p:par>
        <p:cTn id="1" dur="indefinite" restart="never" nodeType="tmRoot"/>
      </p:par>
    </p:tn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endParaRPr lang="en-US" b="1" dirty="0" smtClean="0"/>
          </a:p>
        </p:txBody>
      </p:sp>
      <p:grpSp>
        <p:nvGrpSpPr>
          <p:cNvPr id="2" name="Group 3"/>
          <p:cNvGrpSpPr>
            <a:grpSpLocks/>
          </p:cNvGrpSpPr>
          <p:nvPr/>
        </p:nvGrpSpPr>
        <p:grpSpPr bwMode="auto">
          <a:xfrm>
            <a:off x="5651500" y="0"/>
            <a:ext cx="3268663" cy="1539875"/>
            <a:chOff x="3560" y="0"/>
            <a:chExt cx="2059" cy="970"/>
          </a:xfrm>
        </p:grpSpPr>
        <p:pic>
          <p:nvPicPr>
            <p:cNvPr id="14345" name="Picture 4" descr="globe0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4830" y="210"/>
              <a:ext cx="789" cy="592"/>
            </a:xfrm>
            <a:prstGeom prst="rect">
              <a:avLst/>
            </a:prstGeom>
            <a:noFill/>
            <a:ln w="9525">
              <a:noFill/>
              <a:miter lim="800000"/>
              <a:headEnd/>
              <a:tailEnd/>
            </a:ln>
          </p:spPr>
        </p:pic>
        <p:sp>
          <p:nvSpPr>
            <p:cNvPr id="14346" name="Text Box 5"/>
            <p:cNvSpPr txBox="1">
              <a:spLocks noChangeArrowheads="1"/>
            </p:cNvSpPr>
            <p:nvPr/>
          </p:nvSpPr>
          <p:spPr bwMode="auto">
            <a:xfrm>
              <a:off x="3560" y="0"/>
              <a:ext cx="412" cy="970"/>
            </a:xfrm>
            <a:prstGeom prst="rect">
              <a:avLst/>
            </a:prstGeom>
            <a:noFill/>
            <a:ln w="9525">
              <a:noFill/>
              <a:miter lim="800000"/>
              <a:headEnd/>
              <a:tailEnd/>
            </a:ln>
          </p:spPr>
          <p:txBody>
            <a:bodyPr wrap="none">
              <a:spAutoFit/>
            </a:bodyPr>
            <a:lstStyle/>
            <a:p>
              <a:r>
                <a:rPr lang="en-US" sz="9500">
                  <a:solidFill>
                    <a:srgbClr val="0066FF"/>
                  </a:solidFill>
                  <a:latin typeface="Arial Black" pitchFamily="34" charset="0"/>
                </a:rPr>
                <a:t>I</a:t>
              </a:r>
            </a:p>
          </p:txBody>
        </p:sp>
        <p:sp>
          <p:nvSpPr>
            <p:cNvPr id="14347" name="Text Box 6"/>
            <p:cNvSpPr txBox="1">
              <a:spLocks noChangeArrowheads="1"/>
            </p:cNvSpPr>
            <p:nvPr/>
          </p:nvSpPr>
          <p:spPr bwMode="auto">
            <a:xfrm>
              <a:off x="4104" y="0"/>
              <a:ext cx="665" cy="970"/>
            </a:xfrm>
            <a:prstGeom prst="rect">
              <a:avLst/>
            </a:prstGeom>
            <a:noFill/>
            <a:ln w="9525">
              <a:noFill/>
              <a:miter lim="800000"/>
              <a:headEnd/>
              <a:tailEnd/>
            </a:ln>
          </p:spPr>
          <p:txBody>
            <a:bodyPr wrap="none">
              <a:spAutoFit/>
            </a:bodyPr>
            <a:lstStyle/>
            <a:p>
              <a:r>
                <a:rPr lang="en-US" sz="9500">
                  <a:solidFill>
                    <a:srgbClr val="0000FF"/>
                  </a:solidFill>
                  <a:latin typeface="Arial Black" pitchFamily="34" charset="0"/>
                </a:rPr>
                <a:t>S</a:t>
              </a:r>
            </a:p>
          </p:txBody>
        </p:sp>
      </p:grpSp>
      <p:sp>
        <p:nvSpPr>
          <p:cNvPr id="14340" name="Text Box 7"/>
          <p:cNvSpPr txBox="1">
            <a:spLocks noChangeArrowheads="1"/>
          </p:cNvSpPr>
          <p:nvPr/>
        </p:nvSpPr>
        <p:spPr bwMode="auto">
          <a:xfrm>
            <a:off x="1754570" y="1357298"/>
            <a:ext cx="5674950" cy="1938992"/>
          </a:xfrm>
          <a:prstGeom prst="rect">
            <a:avLst/>
          </a:prstGeom>
          <a:noFill/>
          <a:ln w="9525">
            <a:noFill/>
            <a:miter lim="800000"/>
            <a:headEnd/>
            <a:tailEnd/>
          </a:ln>
        </p:spPr>
        <p:txBody>
          <a:bodyPr wrap="none">
            <a:spAutoFit/>
          </a:bodyPr>
          <a:lstStyle/>
          <a:p>
            <a:pPr algn="ctr"/>
            <a:r>
              <a:rPr lang="ar-SA" sz="6000" dirty="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الهيكل التنظيمي</a:t>
            </a:r>
          </a:p>
          <a:p>
            <a:pPr algn="ctr"/>
            <a:r>
              <a:rPr lang="ar-SA" sz="6000" dirty="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حسب </a:t>
            </a:r>
            <a:r>
              <a:rPr lang="ar-SA" sz="6000" dirty="0" smtClean="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الإدارات </a:t>
            </a:r>
            <a:r>
              <a:rPr lang="ar-SA" sz="6000" dirty="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والوحدات</a:t>
            </a:r>
            <a:endParaRPr lang="en-US" sz="6000" dirty="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endParaRPr>
          </a:p>
        </p:txBody>
      </p:sp>
      <p:sp>
        <p:nvSpPr>
          <p:cNvPr id="14341" name="Text Box 8"/>
          <p:cNvSpPr txBox="1">
            <a:spLocks noChangeArrowheads="1"/>
          </p:cNvSpPr>
          <p:nvPr/>
        </p:nvSpPr>
        <p:spPr bwMode="auto">
          <a:xfrm>
            <a:off x="4349077" y="3284538"/>
            <a:ext cx="4632999" cy="830997"/>
          </a:xfrm>
          <a:prstGeom prst="rect">
            <a:avLst/>
          </a:prstGeom>
          <a:noFill/>
          <a:ln w="9525">
            <a:noFill/>
            <a:miter lim="800000"/>
            <a:headEnd/>
            <a:tailEnd/>
          </a:ln>
        </p:spPr>
        <p:txBody>
          <a:bodyPr wrap="none">
            <a:spAutoFit/>
          </a:bodyPr>
          <a:lstStyle/>
          <a:p>
            <a:r>
              <a:rPr lang="ar-SA" sz="4800" dirty="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وصف الإدارات و الوحدات</a:t>
            </a:r>
            <a:endParaRPr lang="en-US" sz="4800" dirty="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endParaRPr>
          </a:p>
        </p:txBody>
      </p:sp>
      <p:sp>
        <p:nvSpPr>
          <p:cNvPr id="14342" name="Text Box 9"/>
          <p:cNvSpPr txBox="1">
            <a:spLocks noChangeArrowheads="1"/>
          </p:cNvSpPr>
          <p:nvPr/>
        </p:nvSpPr>
        <p:spPr bwMode="auto">
          <a:xfrm>
            <a:off x="3041159" y="4437063"/>
            <a:ext cx="4121641" cy="830997"/>
          </a:xfrm>
          <a:prstGeom prst="rect">
            <a:avLst/>
          </a:prstGeom>
          <a:noFill/>
          <a:ln w="9525" algn="ctr">
            <a:noFill/>
            <a:miter lim="800000"/>
            <a:headEnd/>
            <a:tailEnd/>
          </a:ln>
        </p:spPr>
        <p:txBody>
          <a:bodyPr wrap="none">
            <a:spAutoFit/>
          </a:bodyPr>
          <a:lstStyle/>
          <a:p>
            <a:r>
              <a:rPr lang="ar-SA" sz="4800" dirty="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أهداف الإدارة أو الوحدة</a:t>
            </a:r>
            <a:endParaRPr lang="en-US" sz="4800" dirty="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endParaRPr>
          </a:p>
        </p:txBody>
      </p:sp>
      <p:sp>
        <p:nvSpPr>
          <p:cNvPr id="14343" name="Text Box 11"/>
          <p:cNvSpPr txBox="1">
            <a:spLocks noChangeArrowheads="1"/>
          </p:cNvSpPr>
          <p:nvPr/>
        </p:nvSpPr>
        <p:spPr bwMode="auto">
          <a:xfrm>
            <a:off x="732451" y="5589588"/>
            <a:ext cx="3679212" cy="830997"/>
          </a:xfrm>
          <a:prstGeom prst="rect">
            <a:avLst/>
          </a:prstGeom>
          <a:noFill/>
          <a:ln w="9525" algn="ctr">
            <a:noFill/>
            <a:miter lim="800000"/>
            <a:headEnd/>
            <a:tailEnd/>
          </a:ln>
        </p:spPr>
        <p:txBody>
          <a:bodyPr wrap="none">
            <a:spAutoFit/>
          </a:bodyPr>
          <a:lstStyle/>
          <a:p>
            <a:r>
              <a:rPr lang="ar-SA" sz="4800" dirty="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مهام الإدارة أو الوحدة</a:t>
            </a:r>
            <a:endParaRPr lang="en-US" sz="4800" dirty="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endParaRPr>
          </a:p>
        </p:txBody>
      </p:sp>
      <p:sp>
        <p:nvSpPr>
          <p:cNvPr id="13" name="مربع نص 12"/>
          <p:cNvSpPr txBox="1"/>
          <p:nvPr/>
        </p:nvSpPr>
        <p:spPr>
          <a:xfrm>
            <a:off x="5692414" y="6273225"/>
            <a:ext cx="3451586" cy="584775"/>
          </a:xfrm>
          <a:prstGeom prst="rect">
            <a:avLst/>
          </a:prstGeom>
          <a:noFill/>
        </p:spPr>
        <p:txBody>
          <a:bodyPr wrap="none" rtlCol="1">
            <a:spAutoFit/>
          </a:bodyPr>
          <a:lstStyle/>
          <a:p>
            <a:r>
              <a:rPr lang="ar-SA" sz="3200" dirty="0" smtClean="0">
                <a:solidFill>
                  <a:srgbClr val="4C216D"/>
                </a:solidFill>
                <a:cs typeface="DecoType Naskh Variants" pitchFamily="2" charset="-78"/>
              </a:rPr>
              <a:t>الدكتور هشام عادل </a:t>
            </a:r>
            <a:r>
              <a:rPr lang="ar-SA" sz="3200" dirty="0" err="1" smtClean="0">
                <a:solidFill>
                  <a:srgbClr val="4C216D"/>
                </a:solidFill>
                <a:cs typeface="DecoType Naskh Variants" pitchFamily="2" charset="-78"/>
              </a:rPr>
              <a:t>عبهري</a:t>
            </a:r>
            <a:endParaRPr lang="ar-SA" sz="3200" dirty="0" smtClean="0">
              <a:solidFill>
                <a:srgbClr val="4C216D"/>
              </a:solidFill>
              <a:cs typeface="DecoType Naskh Variants" pitchFamily="2" charset="-78"/>
            </a:endParaRPr>
          </a:p>
        </p:txBody>
      </p:sp>
      <p:pic>
        <p:nvPicPr>
          <p:cNvPr id="12" name="Picture 10" descr="http://japanologie.arts.kuleuven.be/lab/sites/japanologie.arts.kuleuven.be.ijcm13/files/uploads/inline_images/glossy_3d_blue_arrow_left.png">
            <a:hlinkClick r:id="rId3" action="ppaction://hlinksldjump"/>
          </p:cNvPr>
          <p:cNvPicPr>
            <a:picLocks noChangeAspect="1" noChangeArrowheads="1"/>
          </p:cNvPicPr>
          <p:nvPr/>
        </p:nvPicPr>
        <p:blipFill>
          <a:blip r:embed="rId4"/>
          <a:srcRect/>
          <a:stretch>
            <a:fillRect/>
          </a:stretch>
        </p:blipFill>
        <p:spPr bwMode="auto">
          <a:xfrm>
            <a:off x="0" y="4495800"/>
            <a:ext cx="1143000" cy="1143000"/>
          </a:xfrm>
          <a:prstGeom prst="rect">
            <a:avLst/>
          </a:prstGeom>
          <a:noFill/>
        </p:spPr>
      </p:pic>
    </p:spTree>
    <p:extLst>
      <p:ext uri="{BB962C8B-B14F-4D97-AF65-F5344CB8AC3E}">
        <p14:creationId xmlns:p14="http://schemas.microsoft.com/office/powerpoint/2010/main" val="2355629814"/>
      </p:ext>
    </p:extLst>
  </p:cSld>
  <p:clrMapOvr>
    <a:masterClrMapping/>
  </p:clrMapOvr>
  <p:timing>
    <p:tnLst>
      <p:par>
        <p:cTn id="1" dur="indefinite" restart="never" nodeType="tmRoot"/>
      </p:par>
    </p:tnLst>
  </p:timing>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مستطيل 12"/>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endParaRPr lang="en-US" b="1" dirty="0" smtClean="0"/>
          </a:p>
        </p:txBody>
      </p:sp>
      <p:grpSp>
        <p:nvGrpSpPr>
          <p:cNvPr id="2" name="Group 12"/>
          <p:cNvGrpSpPr>
            <a:grpSpLocks/>
          </p:cNvGrpSpPr>
          <p:nvPr/>
        </p:nvGrpSpPr>
        <p:grpSpPr bwMode="auto">
          <a:xfrm>
            <a:off x="7143768" y="71414"/>
            <a:ext cx="1912938" cy="1016000"/>
            <a:chOff x="4230" y="0"/>
            <a:chExt cx="1205" cy="640"/>
          </a:xfrm>
        </p:grpSpPr>
        <p:pic>
          <p:nvPicPr>
            <p:cNvPr id="9222" name="Picture 13" descr="globe0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995" y="135"/>
              <a:ext cx="440" cy="330"/>
            </a:xfrm>
            <a:prstGeom prst="rect">
              <a:avLst/>
            </a:prstGeom>
            <a:noFill/>
            <a:ln w="9525">
              <a:noFill/>
              <a:miter lim="800000"/>
              <a:headEnd/>
              <a:tailEnd/>
            </a:ln>
          </p:spPr>
        </p:pic>
        <p:sp>
          <p:nvSpPr>
            <p:cNvPr id="9223" name="Text Box 14"/>
            <p:cNvSpPr txBox="1">
              <a:spLocks noChangeArrowheads="1"/>
            </p:cNvSpPr>
            <p:nvPr/>
          </p:nvSpPr>
          <p:spPr bwMode="auto">
            <a:xfrm>
              <a:off x="4230" y="0"/>
              <a:ext cx="305" cy="640"/>
            </a:xfrm>
            <a:prstGeom prst="rect">
              <a:avLst/>
            </a:prstGeom>
            <a:noFill/>
            <a:ln w="9525">
              <a:noFill/>
              <a:miter lim="800000"/>
              <a:headEnd/>
              <a:tailEnd/>
            </a:ln>
          </p:spPr>
          <p:txBody>
            <a:bodyPr wrap="none">
              <a:spAutoFit/>
            </a:bodyPr>
            <a:lstStyle/>
            <a:p>
              <a:r>
                <a:rPr lang="en-US" sz="6000" dirty="0">
                  <a:solidFill>
                    <a:srgbClr val="0066FF"/>
                  </a:solidFill>
                  <a:latin typeface="Arial Black" pitchFamily="34" charset="0"/>
                </a:rPr>
                <a:t>I</a:t>
              </a:r>
            </a:p>
          </p:txBody>
        </p:sp>
        <p:sp>
          <p:nvSpPr>
            <p:cNvPr id="9224" name="Text Box 15"/>
            <p:cNvSpPr txBox="1">
              <a:spLocks noChangeArrowheads="1"/>
            </p:cNvSpPr>
            <p:nvPr/>
          </p:nvSpPr>
          <p:spPr bwMode="auto">
            <a:xfrm>
              <a:off x="4500" y="0"/>
              <a:ext cx="467" cy="640"/>
            </a:xfrm>
            <a:prstGeom prst="rect">
              <a:avLst/>
            </a:prstGeom>
            <a:noFill/>
            <a:ln w="9525">
              <a:noFill/>
              <a:miter lim="800000"/>
              <a:headEnd/>
              <a:tailEnd/>
            </a:ln>
          </p:spPr>
          <p:txBody>
            <a:bodyPr wrap="none">
              <a:spAutoFit/>
            </a:bodyPr>
            <a:lstStyle/>
            <a:p>
              <a:r>
                <a:rPr lang="en-US" sz="6000" dirty="0">
                  <a:solidFill>
                    <a:srgbClr val="0000FF"/>
                  </a:solidFill>
                  <a:latin typeface="Arial Black" pitchFamily="34" charset="0"/>
                </a:rPr>
                <a:t>S</a:t>
              </a:r>
            </a:p>
          </p:txBody>
        </p:sp>
      </p:grpSp>
      <p:sp>
        <p:nvSpPr>
          <p:cNvPr id="11" name="مربع نص 10"/>
          <p:cNvSpPr txBox="1"/>
          <p:nvPr/>
        </p:nvSpPr>
        <p:spPr>
          <a:xfrm>
            <a:off x="4246796" y="1714488"/>
            <a:ext cx="4299575" cy="830997"/>
          </a:xfrm>
          <a:prstGeom prst="rect">
            <a:avLst/>
          </a:prstGeom>
          <a:noFill/>
        </p:spPr>
        <p:txBody>
          <a:bodyPr wrap="none" rtlCol="1">
            <a:spAutoFit/>
          </a:bodyPr>
          <a:lstStyle/>
          <a:p>
            <a:r>
              <a:rPr lang="ar-SA" sz="4800" dirty="0" smtClean="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وحدة المواصفات والمقاييس</a:t>
            </a:r>
            <a:endParaRPr lang="ar-SA" sz="4800" dirty="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endParaRPr>
          </a:p>
        </p:txBody>
      </p:sp>
      <p:sp>
        <p:nvSpPr>
          <p:cNvPr id="12" name="مربع نص 11"/>
          <p:cNvSpPr txBox="1"/>
          <p:nvPr/>
        </p:nvSpPr>
        <p:spPr>
          <a:xfrm>
            <a:off x="0" y="3066162"/>
            <a:ext cx="9144032" cy="1754326"/>
          </a:xfrm>
          <a:prstGeom prst="rect">
            <a:avLst/>
          </a:prstGeom>
          <a:noFill/>
        </p:spPr>
        <p:txBody>
          <a:bodyPr wrap="square" rtlCol="1">
            <a:spAutoFit/>
          </a:bodyPr>
          <a:lstStyle/>
          <a:p>
            <a:r>
              <a:rPr lang="ar-SA" sz="3600" dirty="0" smtClean="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إحدى الكيانات الإدارية في عمادة الجودة يتبع لوكالة العمادة لضمان الجودة </a:t>
            </a:r>
          </a:p>
          <a:p>
            <a:r>
              <a:rPr lang="ar-SA" sz="3600" dirty="0" smtClean="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تهتم بإعداد ومتابعة تطبيق  أنظمة  إدارة الجودة المختلفة </a:t>
            </a:r>
            <a:r>
              <a:rPr lang="en-US" sz="3600" dirty="0" smtClean="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ISO</a:t>
            </a:r>
            <a:r>
              <a:rPr lang="ar-SA" sz="3600" dirty="0" smtClean="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 على </a:t>
            </a:r>
          </a:p>
          <a:p>
            <a:r>
              <a:rPr lang="ar-SA" sz="3600" dirty="0" smtClean="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 جامعة الملك سعود.</a:t>
            </a:r>
          </a:p>
        </p:txBody>
      </p:sp>
      <p:pic>
        <p:nvPicPr>
          <p:cNvPr id="10" name="Picture 10" descr="http://japanologie.arts.kuleuven.be/lab/sites/japanologie.arts.kuleuven.be.ijcm13/files/uploads/inline_images/glossy_3d_blue_arrow_left.png">
            <a:hlinkClick r:id="rId3" action="ppaction://hlinksldjump"/>
          </p:cNvPr>
          <p:cNvPicPr>
            <a:picLocks noChangeAspect="1" noChangeArrowheads="1"/>
          </p:cNvPicPr>
          <p:nvPr/>
        </p:nvPicPr>
        <p:blipFill>
          <a:blip r:embed="rId4"/>
          <a:srcRect/>
          <a:stretch>
            <a:fillRect/>
          </a:stretch>
        </p:blipFill>
        <p:spPr bwMode="auto">
          <a:xfrm>
            <a:off x="0" y="5715000"/>
            <a:ext cx="1143000" cy="1143000"/>
          </a:xfrm>
          <a:prstGeom prst="rect">
            <a:avLst/>
          </a:prstGeom>
          <a:noFill/>
        </p:spPr>
      </p:pic>
      <p:sp>
        <p:nvSpPr>
          <p:cNvPr id="14" name="مربع نص 13"/>
          <p:cNvSpPr txBox="1"/>
          <p:nvPr/>
        </p:nvSpPr>
        <p:spPr>
          <a:xfrm>
            <a:off x="5692414" y="6273225"/>
            <a:ext cx="3451586" cy="584775"/>
          </a:xfrm>
          <a:prstGeom prst="rect">
            <a:avLst/>
          </a:prstGeom>
          <a:noFill/>
        </p:spPr>
        <p:txBody>
          <a:bodyPr wrap="none" rtlCol="1">
            <a:spAutoFit/>
          </a:bodyPr>
          <a:lstStyle/>
          <a:p>
            <a:r>
              <a:rPr lang="ar-SA" sz="3200" dirty="0" smtClean="0">
                <a:solidFill>
                  <a:srgbClr val="4C216D"/>
                </a:solidFill>
                <a:cs typeface="DecoType Naskh Variants" pitchFamily="2" charset="-78"/>
              </a:rPr>
              <a:t>الدكتور هشام عادل </a:t>
            </a:r>
            <a:r>
              <a:rPr lang="ar-SA" sz="3200" dirty="0" err="1" smtClean="0">
                <a:solidFill>
                  <a:srgbClr val="4C216D"/>
                </a:solidFill>
                <a:cs typeface="DecoType Naskh Variants" pitchFamily="2" charset="-78"/>
              </a:rPr>
              <a:t>عبهري</a:t>
            </a:r>
            <a:endParaRPr lang="ar-SA" sz="3200" dirty="0" smtClean="0">
              <a:solidFill>
                <a:srgbClr val="4C216D"/>
              </a:solidFill>
              <a:cs typeface="DecoType Naskh Variants" pitchFamily="2" charset="-78"/>
            </a:endParaRPr>
          </a:p>
        </p:txBody>
      </p:sp>
    </p:spTree>
    <p:extLst>
      <p:ext uri="{BB962C8B-B14F-4D97-AF65-F5344CB8AC3E}">
        <p14:creationId xmlns:p14="http://schemas.microsoft.com/office/powerpoint/2010/main" val="4291827516"/>
      </p:ext>
    </p:extLst>
  </p:cSld>
  <p:clrMapOvr>
    <a:masterClrMapping/>
  </p:clrMapOvr>
  <p:timing>
    <p:tnLst>
      <p:par>
        <p:cTn id="1" dur="indefinite" restart="never" nodeType="tmRoot"/>
      </p:par>
    </p:tnLst>
  </p:timing>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مستطيل 12"/>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endParaRPr lang="en-US" b="1" dirty="0" smtClean="0"/>
          </a:p>
        </p:txBody>
      </p:sp>
      <p:grpSp>
        <p:nvGrpSpPr>
          <p:cNvPr id="2" name="Group 12"/>
          <p:cNvGrpSpPr>
            <a:grpSpLocks/>
          </p:cNvGrpSpPr>
          <p:nvPr/>
        </p:nvGrpSpPr>
        <p:grpSpPr bwMode="auto">
          <a:xfrm>
            <a:off x="6715126" y="0"/>
            <a:ext cx="1912938" cy="1016000"/>
            <a:chOff x="4230" y="0"/>
            <a:chExt cx="1205" cy="640"/>
          </a:xfrm>
        </p:grpSpPr>
        <p:pic>
          <p:nvPicPr>
            <p:cNvPr id="9222" name="Picture 13" descr="globe0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995" y="135"/>
              <a:ext cx="440" cy="330"/>
            </a:xfrm>
            <a:prstGeom prst="rect">
              <a:avLst/>
            </a:prstGeom>
            <a:noFill/>
            <a:ln w="9525">
              <a:noFill/>
              <a:miter lim="800000"/>
              <a:headEnd/>
              <a:tailEnd/>
            </a:ln>
          </p:spPr>
        </p:pic>
        <p:sp>
          <p:nvSpPr>
            <p:cNvPr id="9223" name="Text Box 14"/>
            <p:cNvSpPr txBox="1">
              <a:spLocks noChangeArrowheads="1"/>
            </p:cNvSpPr>
            <p:nvPr/>
          </p:nvSpPr>
          <p:spPr bwMode="auto">
            <a:xfrm>
              <a:off x="4230" y="0"/>
              <a:ext cx="305" cy="640"/>
            </a:xfrm>
            <a:prstGeom prst="rect">
              <a:avLst/>
            </a:prstGeom>
            <a:noFill/>
            <a:ln w="9525">
              <a:noFill/>
              <a:miter lim="800000"/>
              <a:headEnd/>
              <a:tailEnd/>
            </a:ln>
          </p:spPr>
          <p:txBody>
            <a:bodyPr wrap="none">
              <a:spAutoFit/>
            </a:bodyPr>
            <a:lstStyle/>
            <a:p>
              <a:r>
                <a:rPr lang="en-US" sz="6000" dirty="0">
                  <a:solidFill>
                    <a:srgbClr val="0066FF"/>
                  </a:solidFill>
                  <a:latin typeface="Arial Black" pitchFamily="34" charset="0"/>
                </a:rPr>
                <a:t>I</a:t>
              </a:r>
            </a:p>
          </p:txBody>
        </p:sp>
        <p:sp>
          <p:nvSpPr>
            <p:cNvPr id="9224" name="Text Box 15"/>
            <p:cNvSpPr txBox="1">
              <a:spLocks noChangeArrowheads="1"/>
            </p:cNvSpPr>
            <p:nvPr/>
          </p:nvSpPr>
          <p:spPr bwMode="auto">
            <a:xfrm>
              <a:off x="4500" y="0"/>
              <a:ext cx="467" cy="640"/>
            </a:xfrm>
            <a:prstGeom prst="rect">
              <a:avLst/>
            </a:prstGeom>
            <a:noFill/>
            <a:ln w="9525">
              <a:noFill/>
              <a:miter lim="800000"/>
              <a:headEnd/>
              <a:tailEnd/>
            </a:ln>
          </p:spPr>
          <p:txBody>
            <a:bodyPr wrap="none">
              <a:spAutoFit/>
            </a:bodyPr>
            <a:lstStyle/>
            <a:p>
              <a:r>
                <a:rPr lang="en-US" sz="6000" dirty="0">
                  <a:solidFill>
                    <a:srgbClr val="0000FF"/>
                  </a:solidFill>
                  <a:latin typeface="Arial Black" pitchFamily="34" charset="0"/>
                </a:rPr>
                <a:t>S</a:t>
              </a:r>
            </a:p>
          </p:txBody>
        </p:sp>
      </p:grpSp>
      <p:sp>
        <p:nvSpPr>
          <p:cNvPr id="11" name="مربع نص 10"/>
          <p:cNvSpPr txBox="1"/>
          <p:nvPr/>
        </p:nvSpPr>
        <p:spPr>
          <a:xfrm>
            <a:off x="2957985" y="857232"/>
            <a:ext cx="5588389" cy="830997"/>
          </a:xfrm>
          <a:prstGeom prst="rect">
            <a:avLst/>
          </a:prstGeom>
          <a:noFill/>
        </p:spPr>
        <p:txBody>
          <a:bodyPr wrap="none" rtlCol="1">
            <a:spAutoFit/>
          </a:bodyPr>
          <a:lstStyle/>
          <a:p>
            <a:r>
              <a:rPr lang="ar-SA" sz="4800" dirty="0" smtClean="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 أهداف وحدة المواصفات والمقاييس</a:t>
            </a:r>
            <a:endParaRPr lang="ar-SA" sz="4800" dirty="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endParaRPr>
          </a:p>
        </p:txBody>
      </p:sp>
      <p:sp>
        <p:nvSpPr>
          <p:cNvPr id="12" name="مربع نص 11"/>
          <p:cNvSpPr txBox="1"/>
          <p:nvPr/>
        </p:nvSpPr>
        <p:spPr>
          <a:xfrm>
            <a:off x="428596" y="1714488"/>
            <a:ext cx="8435322" cy="4524315"/>
          </a:xfrm>
          <a:prstGeom prst="rect">
            <a:avLst/>
          </a:prstGeom>
          <a:noFill/>
        </p:spPr>
        <p:txBody>
          <a:bodyPr wrap="none" rtlCol="1">
            <a:spAutoFit/>
          </a:bodyPr>
          <a:lstStyle/>
          <a:p>
            <a:pPr marL="742950" indent="-742950">
              <a:buFont typeface="+mj-lt"/>
              <a:buAutoNum type="arabicPeriod"/>
            </a:pPr>
            <a:r>
              <a:rPr lang="ar-SA" sz="3600" dirty="0" smtClean="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الانتهاء من تطبيق نظام إدارة الجودة </a:t>
            </a:r>
            <a:r>
              <a:rPr lang="en-US" sz="3600" dirty="0" smtClean="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ISO 9001 : 2015 </a:t>
            </a:r>
            <a:r>
              <a:rPr lang="ar-SA" sz="3600" dirty="0" smtClean="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 حتى</a:t>
            </a:r>
          </a:p>
          <a:p>
            <a:pPr marL="742950" indent="-742950"/>
            <a:r>
              <a:rPr lang="ar-SA" sz="3600" dirty="0" smtClean="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            نهاية عام 2023</a:t>
            </a:r>
          </a:p>
          <a:p>
            <a:pPr marL="742950" indent="-742950">
              <a:buFont typeface="+mj-lt"/>
              <a:buAutoNum type="arabicPeriod" startAt="2"/>
            </a:pPr>
            <a:r>
              <a:rPr lang="ar-SA" sz="3600" dirty="0" smtClean="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 رفع مستوى كفاءة مطبقي أنظمة إدارة الجودة في الجامعة</a:t>
            </a:r>
          </a:p>
          <a:p>
            <a:pPr marL="742950" indent="-742950">
              <a:buFont typeface="+mj-lt"/>
              <a:buAutoNum type="arabicPeriod" startAt="2"/>
            </a:pPr>
            <a:r>
              <a:rPr lang="ar-SA" sz="3600" dirty="0" smtClean="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تحقيق التطبيق الأمثل لأنظمة إدارة الجودة في الجامعة للوصول ببيئة</a:t>
            </a:r>
          </a:p>
          <a:p>
            <a:pPr marL="742950" indent="-742950"/>
            <a:r>
              <a:rPr lang="ar-SA" sz="3600" dirty="0" smtClean="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            الجامعة إلى بيئة  رائدة ومتميزة عالمياً</a:t>
            </a:r>
          </a:p>
          <a:p>
            <a:pPr marL="742950" indent="-742950">
              <a:buFont typeface="+mj-lt"/>
              <a:buAutoNum type="arabicPeriod" startAt="4"/>
            </a:pPr>
            <a:r>
              <a:rPr lang="ar-SA" sz="3600" dirty="0" smtClean="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جعل جامعة الملك سعود جهة مانحة لمعايير أنظمة إدارة الجودة </a:t>
            </a:r>
            <a:r>
              <a:rPr lang="en-US" sz="3600" dirty="0" smtClean="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ISO</a:t>
            </a:r>
            <a:endParaRPr lang="ar-SA" sz="3600" dirty="0" smtClean="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endParaRPr>
          </a:p>
          <a:p>
            <a:pPr marL="742950" indent="-742950">
              <a:buFont typeface="+mj-lt"/>
              <a:buAutoNum type="arabicPeriod" startAt="4"/>
            </a:pPr>
            <a:r>
              <a:rPr lang="ar-SA" sz="3600" dirty="0" smtClean="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الانتهاء من تطبيق معايير أنظمة إدارة الجودة الأخرى التي تناسب </a:t>
            </a:r>
          </a:p>
          <a:p>
            <a:pPr marL="742950" indent="-742950"/>
            <a:r>
              <a:rPr lang="ar-SA" sz="3600" dirty="0" smtClean="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           جامعة الملك سعود  </a:t>
            </a:r>
          </a:p>
        </p:txBody>
      </p:sp>
      <p:pic>
        <p:nvPicPr>
          <p:cNvPr id="10" name="Picture 10" descr="http://japanologie.arts.kuleuven.be/lab/sites/japanologie.arts.kuleuven.be.ijcm13/files/uploads/inline_images/glossy_3d_blue_arrow_left.png">
            <a:hlinkClick r:id="rId3" action="ppaction://hlinksldjump"/>
          </p:cNvPr>
          <p:cNvPicPr>
            <a:picLocks noChangeAspect="1" noChangeArrowheads="1"/>
          </p:cNvPicPr>
          <p:nvPr/>
        </p:nvPicPr>
        <p:blipFill>
          <a:blip r:embed="rId4"/>
          <a:srcRect/>
          <a:stretch>
            <a:fillRect/>
          </a:stretch>
        </p:blipFill>
        <p:spPr bwMode="auto">
          <a:xfrm>
            <a:off x="0" y="5715000"/>
            <a:ext cx="1143000" cy="1143000"/>
          </a:xfrm>
          <a:prstGeom prst="rect">
            <a:avLst/>
          </a:prstGeom>
          <a:noFill/>
        </p:spPr>
      </p:pic>
      <p:sp>
        <p:nvSpPr>
          <p:cNvPr id="14" name="مربع نص 13"/>
          <p:cNvSpPr txBox="1"/>
          <p:nvPr/>
        </p:nvSpPr>
        <p:spPr>
          <a:xfrm>
            <a:off x="5692414" y="6273225"/>
            <a:ext cx="3451586" cy="584775"/>
          </a:xfrm>
          <a:prstGeom prst="rect">
            <a:avLst/>
          </a:prstGeom>
          <a:noFill/>
        </p:spPr>
        <p:txBody>
          <a:bodyPr wrap="none" rtlCol="1">
            <a:spAutoFit/>
          </a:bodyPr>
          <a:lstStyle/>
          <a:p>
            <a:r>
              <a:rPr lang="ar-SA" sz="3200" dirty="0" smtClean="0">
                <a:solidFill>
                  <a:srgbClr val="4C216D"/>
                </a:solidFill>
                <a:cs typeface="DecoType Naskh Variants" pitchFamily="2" charset="-78"/>
              </a:rPr>
              <a:t>الدكتور هشام عادل </a:t>
            </a:r>
            <a:r>
              <a:rPr lang="ar-SA" sz="3200" dirty="0" err="1" smtClean="0">
                <a:solidFill>
                  <a:srgbClr val="4C216D"/>
                </a:solidFill>
                <a:cs typeface="DecoType Naskh Variants" pitchFamily="2" charset="-78"/>
              </a:rPr>
              <a:t>عبهري</a:t>
            </a:r>
            <a:endParaRPr lang="ar-SA" sz="3200" dirty="0" smtClean="0">
              <a:solidFill>
                <a:srgbClr val="4C216D"/>
              </a:solidFill>
              <a:cs typeface="DecoType Naskh Variants" pitchFamily="2" charset="-78"/>
            </a:endParaRPr>
          </a:p>
        </p:txBody>
      </p:sp>
    </p:spTree>
    <p:extLst>
      <p:ext uri="{BB962C8B-B14F-4D97-AF65-F5344CB8AC3E}">
        <p14:creationId xmlns:p14="http://schemas.microsoft.com/office/powerpoint/2010/main" val="3582494589"/>
      </p:ext>
    </p:extLst>
  </p:cSld>
  <p:clrMapOvr>
    <a:masterClrMapping/>
  </p:clrMapOvr>
  <p:timing>
    <p:tnLst>
      <p:par>
        <p:cTn id="1" dur="indefinite" restart="never" nodeType="tmRoot"/>
      </p:par>
    </p:tnLst>
  </p:timing>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مستطيل 10"/>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endParaRPr lang="en-US" b="1" dirty="0" smtClean="0"/>
          </a:p>
        </p:txBody>
      </p:sp>
      <p:grpSp>
        <p:nvGrpSpPr>
          <p:cNvPr id="2" name="Group 12"/>
          <p:cNvGrpSpPr>
            <a:grpSpLocks/>
          </p:cNvGrpSpPr>
          <p:nvPr/>
        </p:nvGrpSpPr>
        <p:grpSpPr bwMode="auto">
          <a:xfrm>
            <a:off x="6715126" y="0"/>
            <a:ext cx="1912938" cy="1016000"/>
            <a:chOff x="4230" y="0"/>
            <a:chExt cx="1205" cy="640"/>
          </a:xfrm>
        </p:grpSpPr>
        <p:pic>
          <p:nvPicPr>
            <p:cNvPr id="9222" name="Picture 13" descr="globe0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995" y="135"/>
              <a:ext cx="440" cy="330"/>
            </a:xfrm>
            <a:prstGeom prst="rect">
              <a:avLst/>
            </a:prstGeom>
            <a:noFill/>
            <a:ln w="9525">
              <a:noFill/>
              <a:miter lim="800000"/>
              <a:headEnd/>
              <a:tailEnd/>
            </a:ln>
          </p:spPr>
        </p:pic>
        <p:sp>
          <p:nvSpPr>
            <p:cNvPr id="9223" name="Text Box 14"/>
            <p:cNvSpPr txBox="1">
              <a:spLocks noChangeArrowheads="1"/>
            </p:cNvSpPr>
            <p:nvPr/>
          </p:nvSpPr>
          <p:spPr bwMode="auto">
            <a:xfrm>
              <a:off x="4230" y="0"/>
              <a:ext cx="305" cy="640"/>
            </a:xfrm>
            <a:prstGeom prst="rect">
              <a:avLst/>
            </a:prstGeom>
            <a:noFill/>
            <a:ln w="9525">
              <a:noFill/>
              <a:miter lim="800000"/>
              <a:headEnd/>
              <a:tailEnd/>
            </a:ln>
          </p:spPr>
          <p:txBody>
            <a:bodyPr wrap="none">
              <a:spAutoFit/>
            </a:bodyPr>
            <a:lstStyle/>
            <a:p>
              <a:r>
                <a:rPr lang="en-US" sz="6000" dirty="0">
                  <a:solidFill>
                    <a:srgbClr val="0066FF"/>
                  </a:solidFill>
                  <a:latin typeface="Arial Black" pitchFamily="34" charset="0"/>
                </a:rPr>
                <a:t>I</a:t>
              </a:r>
            </a:p>
          </p:txBody>
        </p:sp>
        <p:sp>
          <p:nvSpPr>
            <p:cNvPr id="9224" name="Text Box 15"/>
            <p:cNvSpPr txBox="1">
              <a:spLocks noChangeArrowheads="1"/>
            </p:cNvSpPr>
            <p:nvPr/>
          </p:nvSpPr>
          <p:spPr bwMode="auto">
            <a:xfrm>
              <a:off x="4500" y="0"/>
              <a:ext cx="467" cy="640"/>
            </a:xfrm>
            <a:prstGeom prst="rect">
              <a:avLst/>
            </a:prstGeom>
            <a:noFill/>
            <a:ln w="9525">
              <a:noFill/>
              <a:miter lim="800000"/>
              <a:headEnd/>
              <a:tailEnd/>
            </a:ln>
          </p:spPr>
          <p:txBody>
            <a:bodyPr wrap="none">
              <a:spAutoFit/>
            </a:bodyPr>
            <a:lstStyle/>
            <a:p>
              <a:r>
                <a:rPr lang="en-US" sz="6000" dirty="0">
                  <a:solidFill>
                    <a:srgbClr val="0000FF"/>
                  </a:solidFill>
                  <a:latin typeface="Arial Black" pitchFamily="34" charset="0"/>
                </a:rPr>
                <a:t>S</a:t>
              </a:r>
            </a:p>
          </p:txBody>
        </p:sp>
      </p:grpSp>
      <p:sp>
        <p:nvSpPr>
          <p:cNvPr id="13" name="مربع نص 12"/>
          <p:cNvSpPr txBox="1"/>
          <p:nvPr/>
        </p:nvSpPr>
        <p:spPr>
          <a:xfrm>
            <a:off x="142844" y="1769828"/>
            <a:ext cx="8775158" cy="5016758"/>
          </a:xfrm>
          <a:prstGeom prst="rect">
            <a:avLst/>
          </a:prstGeom>
          <a:noFill/>
        </p:spPr>
        <p:txBody>
          <a:bodyPr wrap="square" rtlCol="1">
            <a:spAutoFit/>
          </a:bodyPr>
          <a:lstStyle/>
          <a:p>
            <a:pPr marL="342900" indent="-342900">
              <a:buFont typeface="+mj-lt"/>
              <a:buAutoNum type="arabicPeriod"/>
            </a:pPr>
            <a:r>
              <a:rPr lang="ar-SA" sz="3200" dirty="0" smtClean="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اختيار المعايير المناسبة من أنظمة إدارة الجودة لتطبيقها على الجامعة</a:t>
            </a:r>
          </a:p>
          <a:p>
            <a:pPr marL="342900" indent="-342900">
              <a:buFont typeface="+mj-lt"/>
              <a:buAutoNum type="arabicPeriod"/>
            </a:pPr>
            <a:r>
              <a:rPr lang="ar-SA" sz="3200" dirty="0" smtClean="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وضع الخطط اللازمة لتطبيق أنظمة إدارة الجودة</a:t>
            </a:r>
          </a:p>
          <a:p>
            <a:pPr marL="342900" indent="-342900">
              <a:buFont typeface="+mj-lt"/>
              <a:buAutoNum type="arabicPeriod"/>
            </a:pPr>
            <a:r>
              <a:rPr lang="ar-SA" sz="3200" dirty="0" smtClean="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تقديم التدريب اللازم لإعداد مشاريع أنظمة إدارة الجودة</a:t>
            </a:r>
          </a:p>
          <a:p>
            <a:pPr marL="342900" indent="-342900">
              <a:buFont typeface="+mj-lt"/>
              <a:buAutoNum type="arabicPeriod"/>
            </a:pPr>
            <a:r>
              <a:rPr lang="ar-SA" sz="3200" dirty="0" smtClean="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إعداد جهات الجامعة ومتابعة تطبيق أنظمة إدارة الجودة</a:t>
            </a:r>
          </a:p>
          <a:p>
            <a:pPr marL="342900" indent="-342900">
              <a:buFont typeface="+mj-lt"/>
              <a:buAutoNum type="arabicPeriod"/>
            </a:pPr>
            <a:r>
              <a:rPr lang="ar-SA" sz="3200" dirty="0" smtClean="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تحديد الخدمات التي تحتاج الجامعة شرائها من الجهات الدولية المانحة</a:t>
            </a:r>
          </a:p>
          <a:p>
            <a:pPr marL="342900" indent="-342900">
              <a:buFont typeface="+mj-lt"/>
              <a:buAutoNum type="arabicPeriod"/>
            </a:pPr>
            <a:r>
              <a:rPr lang="ar-SA" sz="3200" dirty="0" smtClean="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التنسيق بين جهات الجامعة والجهات المانحة لتنفيذ تقديم الخدمات التي تم شرائها</a:t>
            </a:r>
          </a:p>
          <a:p>
            <a:pPr marL="342900" indent="-342900">
              <a:buFont typeface="+mj-lt"/>
              <a:buAutoNum type="arabicPeriod"/>
            </a:pPr>
            <a:r>
              <a:rPr lang="ar-SA" sz="3200" dirty="0" smtClean="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التنسيق بين إدارة المشتريات وبين الجهات المانحة لشراء وإنهاء عملية الشراء</a:t>
            </a:r>
          </a:p>
          <a:p>
            <a:pPr marL="342900" indent="-342900">
              <a:buFont typeface="+mj-lt"/>
              <a:buAutoNum type="arabicPeriod"/>
            </a:pPr>
            <a:r>
              <a:rPr lang="ar-SA" sz="3200" dirty="0" smtClean="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التنسيق بين جهات الجامعة التي تم اعتماد نظامها وعمادة شؤون الموظفين لصرف مكافآت لمعدي مشاريع الأنظمة</a:t>
            </a:r>
          </a:p>
          <a:p>
            <a:pPr marL="342900" indent="-342900">
              <a:buFont typeface="+mj-lt"/>
              <a:buAutoNum type="arabicPeriod"/>
            </a:pPr>
            <a:r>
              <a:rPr lang="ar-SA" sz="3200" dirty="0" smtClean="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تقديم التقارير عن سير عمل تطبيق أنظمة إدارة الجودة في الجامعة</a:t>
            </a:r>
            <a:endParaRPr lang="ar-SA" sz="1600" dirty="0" smtClean="0">
              <a:solidFill>
                <a:schemeClr val="tx2">
                  <a:lumMod val="75000"/>
                </a:schemeClr>
              </a:solidFill>
            </a:endParaRPr>
          </a:p>
        </p:txBody>
      </p:sp>
      <p:sp>
        <p:nvSpPr>
          <p:cNvPr id="14" name="مربع نص 13"/>
          <p:cNvSpPr txBox="1"/>
          <p:nvPr/>
        </p:nvSpPr>
        <p:spPr>
          <a:xfrm>
            <a:off x="3498005" y="812053"/>
            <a:ext cx="5145961" cy="830997"/>
          </a:xfrm>
          <a:prstGeom prst="rect">
            <a:avLst/>
          </a:prstGeom>
          <a:noFill/>
        </p:spPr>
        <p:txBody>
          <a:bodyPr wrap="none" rtlCol="1">
            <a:spAutoFit/>
          </a:bodyPr>
          <a:lstStyle/>
          <a:p>
            <a:r>
              <a:rPr lang="ar-SA" sz="4800" dirty="0" smtClean="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 مهام وحدة المواصفات والمقاييس</a:t>
            </a:r>
            <a:endParaRPr lang="ar-SA" sz="4800" dirty="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endParaRPr>
          </a:p>
        </p:txBody>
      </p:sp>
      <p:pic>
        <p:nvPicPr>
          <p:cNvPr id="10" name="Picture 10" descr="http://japanologie.arts.kuleuven.be/lab/sites/japanologie.arts.kuleuven.be.ijcm13/files/uploads/inline_images/glossy_3d_blue_arrow_left.png">
            <a:hlinkClick r:id="rId3" action="ppaction://hlinksldjump"/>
          </p:cNvPr>
          <p:cNvPicPr>
            <a:picLocks noChangeAspect="1" noChangeArrowheads="1"/>
          </p:cNvPicPr>
          <p:nvPr/>
        </p:nvPicPr>
        <p:blipFill>
          <a:blip r:embed="rId4"/>
          <a:srcRect/>
          <a:stretch>
            <a:fillRect/>
          </a:stretch>
        </p:blipFill>
        <p:spPr bwMode="auto">
          <a:xfrm>
            <a:off x="0" y="5715000"/>
            <a:ext cx="1143000" cy="1143000"/>
          </a:xfrm>
          <a:prstGeom prst="rect">
            <a:avLst/>
          </a:prstGeom>
          <a:noFill/>
        </p:spPr>
      </p:pic>
      <p:sp>
        <p:nvSpPr>
          <p:cNvPr id="12" name="مربع نص 11"/>
          <p:cNvSpPr txBox="1"/>
          <p:nvPr/>
        </p:nvSpPr>
        <p:spPr>
          <a:xfrm rot="16200000">
            <a:off x="-1446681" y="3871805"/>
            <a:ext cx="3451586" cy="584775"/>
          </a:xfrm>
          <a:prstGeom prst="rect">
            <a:avLst/>
          </a:prstGeom>
          <a:noFill/>
        </p:spPr>
        <p:txBody>
          <a:bodyPr wrap="none" rtlCol="1">
            <a:spAutoFit/>
          </a:bodyPr>
          <a:lstStyle/>
          <a:p>
            <a:r>
              <a:rPr lang="ar-SA" sz="3200" dirty="0" smtClean="0">
                <a:solidFill>
                  <a:srgbClr val="4C216D"/>
                </a:solidFill>
                <a:cs typeface="DecoType Naskh Variants" pitchFamily="2" charset="-78"/>
              </a:rPr>
              <a:t>الدكتور هشام عادل </a:t>
            </a:r>
            <a:r>
              <a:rPr lang="ar-SA" sz="3200" dirty="0" err="1" smtClean="0">
                <a:solidFill>
                  <a:srgbClr val="4C216D"/>
                </a:solidFill>
                <a:cs typeface="DecoType Naskh Variants" pitchFamily="2" charset="-78"/>
              </a:rPr>
              <a:t>عبهري</a:t>
            </a:r>
            <a:endParaRPr lang="ar-SA" sz="3200" dirty="0" smtClean="0">
              <a:solidFill>
                <a:srgbClr val="4C216D"/>
              </a:solidFill>
              <a:cs typeface="DecoType Naskh Variants" pitchFamily="2" charset="-78"/>
            </a:endParaRPr>
          </a:p>
        </p:txBody>
      </p:sp>
    </p:spTree>
    <p:extLst>
      <p:ext uri="{BB962C8B-B14F-4D97-AF65-F5344CB8AC3E}">
        <p14:creationId xmlns:p14="http://schemas.microsoft.com/office/powerpoint/2010/main" val="4054851674"/>
      </p:ext>
    </p:extLst>
  </p:cSld>
  <p:clrMapOvr>
    <a:masterClrMapping/>
  </p:clrMapOvr>
  <p:timing>
    <p:tnLst>
      <p:par>
        <p:cTn id="1" dur="indefinite" restart="never" nodeType="tmRoot"/>
      </p:par>
    </p:tnLst>
  </p:timing>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endParaRPr lang="en-US" b="1" dirty="0" smtClean="0"/>
          </a:p>
        </p:txBody>
      </p:sp>
      <p:grpSp>
        <p:nvGrpSpPr>
          <p:cNvPr id="2" name="Group 3"/>
          <p:cNvGrpSpPr>
            <a:grpSpLocks/>
          </p:cNvGrpSpPr>
          <p:nvPr/>
        </p:nvGrpSpPr>
        <p:grpSpPr bwMode="auto">
          <a:xfrm>
            <a:off x="5651500" y="0"/>
            <a:ext cx="3268663" cy="1539875"/>
            <a:chOff x="3560" y="0"/>
            <a:chExt cx="2059" cy="970"/>
          </a:xfrm>
        </p:grpSpPr>
        <p:pic>
          <p:nvPicPr>
            <p:cNvPr id="15369" name="Picture 4" descr="globe0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4830" y="210"/>
              <a:ext cx="789" cy="592"/>
            </a:xfrm>
            <a:prstGeom prst="rect">
              <a:avLst/>
            </a:prstGeom>
            <a:noFill/>
            <a:ln w="9525">
              <a:noFill/>
              <a:miter lim="800000"/>
              <a:headEnd/>
              <a:tailEnd/>
            </a:ln>
          </p:spPr>
        </p:pic>
        <p:sp>
          <p:nvSpPr>
            <p:cNvPr id="15370" name="Text Box 5"/>
            <p:cNvSpPr txBox="1">
              <a:spLocks noChangeArrowheads="1"/>
            </p:cNvSpPr>
            <p:nvPr/>
          </p:nvSpPr>
          <p:spPr bwMode="auto">
            <a:xfrm>
              <a:off x="3560" y="0"/>
              <a:ext cx="412" cy="970"/>
            </a:xfrm>
            <a:prstGeom prst="rect">
              <a:avLst/>
            </a:prstGeom>
            <a:noFill/>
            <a:ln w="9525">
              <a:noFill/>
              <a:miter lim="800000"/>
              <a:headEnd/>
              <a:tailEnd/>
            </a:ln>
          </p:spPr>
          <p:txBody>
            <a:bodyPr wrap="none">
              <a:spAutoFit/>
            </a:bodyPr>
            <a:lstStyle/>
            <a:p>
              <a:r>
                <a:rPr lang="en-US" sz="9500">
                  <a:solidFill>
                    <a:srgbClr val="0066FF"/>
                  </a:solidFill>
                  <a:latin typeface="Arial Black" pitchFamily="34" charset="0"/>
                </a:rPr>
                <a:t>I</a:t>
              </a:r>
            </a:p>
          </p:txBody>
        </p:sp>
        <p:sp>
          <p:nvSpPr>
            <p:cNvPr id="15371" name="Text Box 6"/>
            <p:cNvSpPr txBox="1">
              <a:spLocks noChangeArrowheads="1"/>
            </p:cNvSpPr>
            <p:nvPr/>
          </p:nvSpPr>
          <p:spPr bwMode="auto">
            <a:xfrm>
              <a:off x="4104" y="0"/>
              <a:ext cx="665" cy="970"/>
            </a:xfrm>
            <a:prstGeom prst="rect">
              <a:avLst/>
            </a:prstGeom>
            <a:noFill/>
            <a:ln w="9525">
              <a:noFill/>
              <a:miter lim="800000"/>
              <a:headEnd/>
              <a:tailEnd/>
            </a:ln>
          </p:spPr>
          <p:txBody>
            <a:bodyPr wrap="none">
              <a:spAutoFit/>
            </a:bodyPr>
            <a:lstStyle/>
            <a:p>
              <a:r>
                <a:rPr lang="en-US" sz="9500">
                  <a:solidFill>
                    <a:srgbClr val="0000FF"/>
                  </a:solidFill>
                  <a:latin typeface="Arial Black" pitchFamily="34" charset="0"/>
                </a:rPr>
                <a:t>S</a:t>
              </a:r>
            </a:p>
          </p:txBody>
        </p:sp>
      </p:grpSp>
      <p:sp>
        <p:nvSpPr>
          <p:cNvPr id="15364" name="Text Box 7"/>
          <p:cNvSpPr txBox="1">
            <a:spLocks noChangeArrowheads="1"/>
          </p:cNvSpPr>
          <p:nvPr/>
        </p:nvSpPr>
        <p:spPr bwMode="auto">
          <a:xfrm>
            <a:off x="2357422" y="1428736"/>
            <a:ext cx="5137945" cy="1938992"/>
          </a:xfrm>
          <a:prstGeom prst="rect">
            <a:avLst/>
          </a:prstGeom>
          <a:noFill/>
          <a:ln w="9525">
            <a:noFill/>
            <a:miter lim="800000"/>
            <a:headEnd/>
            <a:tailEnd/>
          </a:ln>
        </p:spPr>
        <p:txBody>
          <a:bodyPr wrap="none">
            <a:spAutoFit/>
          </a:bodyPr>
          <a:lstStyle/>
          <a:p>
            <a:pPr algn="ctr"/>
            <a:r>
              <a:rPr lang="ar-SA" sz="6000" dirty="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الهيكل التنظيمي</a:t>
            </a:r>
          </a:p>
          <a:p>
            <a:pPr algn="ctr"/>
            <a:r>
              <a:rPr lang="ar-SA" sz="6000" dirty="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حسب المناصب </a:t>
            </a:r>
            <a:r>
              <a:rPr lang="ar-SA" sz="6000" dirty="0" smtClean="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الإدارية</a:t>
            </a:r>
            <a:endParaRPr lang="en-US" sz="6000" dirty="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endParaRPr>
          </a:p>
        </p:txBody>
      </p:sp>
      <p:sp>
        <p:nvSpPr>
          <p:cNvPr id="15365" name="Text Box 8"/>
          <p:cNvSpPr txBox="1">
            <a:spLocks noChangeArrowheads="1"/>
          </p:cNvSpPr>
          <p:nvPr/>
        </p:nvSpPr>
        <p:spPr bwMode="auto">
          <a:xfrm>
            <a:off x="4672885" y="3284538"/>
            <a:ext cx="4309192" cy="830997"/>
          </a:xfrm>
          <a:prstGeom prst="rect">
            <a:avLst/>
          </a:prstGeom>
          <a:noFill/>
          <a:ln w="9525">
            <a:noFill/>
            <a:miter lim="800000"/>
            <a:headEnd/>
            <a:tailEnd/>
          </a:ln>
        </p:spPr>
        <p:txBody>
          <a:bodyPr wrap="none">
            <a:spAutoFit/>
          </a:bodyPr>
          <a:lstStyle/>
          <a:p>
            <a:r>
              <a:rPr lang="ar-SA" sz="4800" dirty="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المسؤوليات</a:t>
            </a:r>
            <a:r>
              <a:rPr lang="en-US" sz="4800" dirty="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  </a:t>
            </a:r>
            <a:r>
              <a:rPr lang="ar-SA" sz="4800" dirty="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لكل منصب</a:t>
            </a:r>
            <a:endParaRPr lang="en-US" sz="4800" dirty="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endParaRPr>
          </a:p>
        </p:txBody>
      </p:sp>
      <p:sp>
        <p:nvSpPr>
          <p:cNvPr id="15366" name="Text Box 9"/>
          <p:cNvSpPr txBox="1">
            <a:spLocks noChangeArrowheads="1"/>
          </p:cNvSpPr>
          <p:nvPr/>
        </p:nvSpPr>
        <p:spPr bwMode="auto">
          <a:xfrm>
            <a:off x="2766828" y="4292600"/>
            <a:ext cx="4418197" cy="830997"/>
          </a:xfrm>
          <a:prstGeom prst="rect">
            <a:avLst/>
          </a:prstGeom>
          <a:noFill/>
          <a:ln w="9525" algn="ctr">
            <a:noFill/>
            <a:miter lim="800000"/>
            <a:headEnd/>
            <a:tailEnd/>
          </a:ln>
        </p:spPr>
        <p:txBody>
          <a:bodyPr wrap="none">
            <a:spAutoFit/>
          </a:bodyPr>
          <a:lstStyle/>
          <a:p>
            <a:r>
              <a:rPr lang="ar-SA" sz="4800" dirty="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الصلاحيات</a:t>
            </a:r>
            <a:r>
              <a:rPr lang="en-US" sz="4800" dirty="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  </a:t>
            </a:r>
            <a:r>
              <a:rPr lang="ar-SA" sz="4800" dirty="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لكل منصب</a:t>
            </a:r>
            <a:endParaRPr lang="en-US" sz="4800" dirty="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endParaRPr>
          </a:p>
        </p:txBody>
      </p:sp>
      <p:sp>
        <p:nvSpPr>
          <p:cNvPr id="15367" name="Text Box 10"/>
          <p:cNvSpPr txBox="1">
            <a:spLocks noChangeArrowheads="1"/>
          </p:cNvSpPr>
          <p:nvPr/>
        </p:nvSpPr>
        <p:spPr bwMode="auto">
          <a:xfrm>
            <a:off x="308389" y="5445125"/>
            <a:ext cx="4192173" cy="830997"/>
          </a:xfrm>
          <a:prstGeom prst="rect">
            <a:avLst/>
          </a:prstGeom>
          <a:noFill/>
          <a:ln w="9525" algn="ctr">
            <a:noFill/>
            <a:miter lim="800000"/>
            <a:headEnd/>
            <a:tailEnd/>
          </a:ln>
        </p:spPr>
        <p:txBody>
          <a:bodyPr wrap="none">
            <a:spAutoFit/>
          </a:bodyPr>
          <a:lstStyle/>
          <a:p>
            <a:r>
              <a:rPr lang="ar-SA" sz="4800" dirty="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الإجراءات كل منصب</a:t>
            </a:r>
            <a:endParaRPr lang="en-US" sz="4800" dirty="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endParaRPr>
          </a:p>
        </p:txBody>
      </p:sp>
      <p:sp>
        <p:nvSpPr>
          <p:cNvPr id="13" name="مربع نص 12"/>
          <p:cNvSpPr txBox="1"/>
          <p:nvPr/>
        </p:nvSpPr>
        <p:spPr>
          <a:xfrm>
            <a:off x="5692414" y="6273225"/>
            <a:ext cx="3451586" cy="584775"/>
          </a:xfrm>
          <a:prstGeom prst="rect">
            <a:avLst/>
          </a:prstGeom>
          <a:noFill/>
        </p:spPr>
        <p:txBody>
          <a:bodyPr wrap="none" rtlCol="1">
            <a:spAutoFit/>
          </a:bodyPr>
          <a:lstStyle/>
          <a:p>
            <a:r>
              <a:rPr lang="ar-SA" sz="3200" dirty="0" smtClean="0">
                <a:solidFill>
                  <a:srgbClr val="4C216D"/>
                </a:solidFill>
                <a:cs typeface="DecoType Naskh Variants" pitchFamily="2" charset="-78"/>
              </a:rPr>
              <a:t>الدكتور هشام عادل </a:t>
            </a:r>
            <a:r>
              <a:rPr lang="ar-SA" sz="3200" dirty="0" err="1" smtClean="0">
                <a:solidFill>
                  <a:srgbClr val="4C216D"/>
                </a:solidFill>
                <a:cs typeface="DecoType Naskh Variants" pitchFamily="2" charset="-78"/>
              </a:rPr>
              <a:t>عبهري</a:t>
            </a:r>
            <a:endParaRPr lang="ar-SA" sz="3200" dirty="0" smtClean="0">
              <a:solidFill>
                <a:srgbClr val="4C216D"/>
              </a:solidFill>
              <a:cs typeface="DecoType Naskh Variants" pitchFamily="2" charset="-78"/>
            </a:endParaRPr>
          </a:p>
        </p:txBody>
      </p:sp>
      <p:pic>
        <p:nvPicPr>
          <p:cNvPr id="12" name="Picture 10" descr="http://japanologie.arts.kuleuven.be/lab/sites/japanologie.arts.kuleuven.be.ijcm13/files/uploads/inline_images/glossy_3d_blue_arrow_left.png">
            <a:hlinkClick r:id="rId3" action="ppaction://hlinksldjump"/>
          </p:cNvPr>
          <p:cNvPicPr>
            <a:picLocks noChangeAspect="1" noChangeArrowheads="1"/>
          </p:cNvPicPr>
          <p:nvPr/>
        </p:nvPicPr>
        <p:blipFill>
          <a:blip r:embed="rId4"/>
          <a:srcRect/>
          <a:stretch>
            <a:fillRect/>
          </a:stretch>
        </p:blipFill>
        <p:spPr bwMode="auto">
          <a:xfrm>
            <a:off x="0" y="3276600"/>
            <a:ext cx="1143000" cy="1143000"/>
          </a:xfrm>
          <a:prstGeom prst="rect">
            <a:avLst/>
          </a:prstGeom>
          <a:noFill/>
        </p:spPr>
      </p:pic>
    </p:spTree>
    <p:extLst>
      <p:ext uri="{BB962C8B-B14F-4D97-AF65-F5344CB8AC3E}">
        <p14:creationId xmlns:p14="http://schemas.microsoft.com/office/powerpoint/2010/main" val="1691506984"/>
      </p:ext>
    </p:extLst>
  </p:cSld>
  <p:clrMapOvr>
    <a:masterClrMapping/>
  </p:clrMapOvr>
  <p:timing>
    <p:tnLst>
      <p:par>
        <p:cTn id="1" dur="indefinite" restart="never" nodeType="tmRoot"/>
      </p:par>
    </p:tnLst>
  </p:timing>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مستطيل 8"/>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endParaRPr lang="en-US" b="1" dirty="0" smtClean="0"/>
          </a:p>
        </p:txBody>
      </p:sp>
      <p:grpSp>
        <p:nvGrpSpPr>
          <p:cNvPr id="2" name="Group 12"/>
          <p:cNvGrpSpPr>
            <a:grpSpLocks/>
          </p:cNvGrpSpPr>
          <p:nvPr/>
        </p:nvGrpSpPr>
        <p:grpSpPr bwMode="auto">
          <a:xfrm>
            <a:off x="0" y="5842000"/>
            <a:ext cx="1912938" cy="1016000"/>
            <a:chOff x="4230" y="0"/>
            <a:chExt cx="1205" cy="640"/>
          </a:xfrm>
        </p:grpSpPr>
        <p:pic>
          <p:nvPicPr>
            <p:cNvPr id="14" name="Picture 13" descr="globe0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995" y="135"/>
              <a:ext cx="440" cy="330"/>
            </a:xfrm>
            <a:prstGeom prst="rect">
              <a:avLst/>
            </a:prstGeom>
            <a:noFill/>
            <a:ln w="9525">
              <a:noFill/>
              <a:miter lim="800000"/>
              <a:headEnd/>
              <a:tailEnd/>
            </a:ln>
          </p:spPr>
        </p:pic>
        <p:sp>
          <p:nvSpPr>
            <p:cNvPr id="15" name="Text Box 14"/>
            <p:cNvSpPr txBox="1">
              <a:spLocks noChangeArrowheads="1"/>
            </p:cNvSpPr>
            <p:nvPr/>
          </p:nvSpPr>
          <p:spPr bwMode="auto">
            <a:xfrm>
              <a:off x="4230" y="0"/>
              <a:ext cx="305" cy="640"/>
            </a:xfrm>
            <a:prstGeom prst="rect">
              <a:avLst/>
            </a:prstGeom>
            <a:noFill/>
            <a:ln w="9525">
              <a:noFill/>
              <a:miter lim="800000"/>
              <a:headEnd/>
              <a:tailEnd/>
            </a:ln>
          </p:spPr>
          <p:txBody>
            <a:bodyPr wrap="none">
              <a:spAutoFit/>
            </a:bodyPr>
            <a:lstStyle/>
            <a:p>
              <a:r>
                <a:rPr lang="en-US" sz="6000" dirty="0">
                  <a:solidFill>
                    <a:srgbClr val="0066FF"/>
                  </a:solidFill>
                  <a:latin typeface="Arial Black" pitchFamily="34" charset="0"/>
                </a:rPr>
                <a:t>I</a:t>
              </a:r>
            </a:p>
          </p:txBody>
        </p:sp>
        <p:sp>
          <p:nvSpPr>
            <p:cNvPr id="16" name="Text Box 15"/>
            <p:cNvSpPr txBox="1">
              <a:spLocks noChangeArrowheads="1"/>
            </p:cNvSpPr>
            <p:nvPr/>
          </p:nvSpPr>
          <p:spPr bwMode="auto">
            <a:xfrm>
              <a:off x="4500" y="0"/>
              <a:ext cx="467" cy="640"/>
            </a:xfrm>
            <a:prstGeom prst="rect">
              <a:avLst/>
            </a:prstGeom>
            <a:noFill/>
            <a:ln w="9525">
              <a:noFill/>
              <a:miter lim="800000"/>
              <a:headEnd/>
              <a:tailEnd/>
            </a:ln>
          </p:spPr>
          <p:txBody>
            <a:bodyPr wrap="none">
              <a:spAutoFit/>
            </a:bodyPr>
            <a:lstStyle/>
            <a:p>
              <a:r>
                <a:rPr lang="en-US" sz="6000" dirty="0">
                  <a:solidFill>
                    <a:srgbClr val="0000FF"/>
                  </a:solidFill>
                  <a:latin typeface="Arial Black" pitchFamily="34" charset="0"/>
                </a:rPr>
                <a:t>S</a:t>
              </a:r>
            </a:p>
          </p:txBody>
        </p:sp>
      </p:grpSp>
      <p:pic>
        <p:nvPicPr>
          <p:cNvPr id="10" name="Picture 10" descr="http://japanologie.arts.kuleuven.be/lab/sites/japanologie.arts.kuleuven.be.ijcm13/files/uploads/inline_images/glossy_3d_blue_arrow_left.png">
            <a:hlinkClick r:id="rId3" action="ppaction://hlinksldjump"/>
          </p:cNvPr>
          <p:cNvPicPr>
            <a:picLocks noChangeAspect="1" noChangeArrowheads="1"/>
          </p:cNvPicPr>
          <p:nvPr/>
        </p:nvPicPr>
        <p:blipFill>
          <a:blip r:embed="rId4"/>
          <a:srcRect/>
          <a:stretch>
            <a:fillRect/>
          </a:stretch>
        </p:blipFill>
        <p:spPr bwMode="auto">
          <a:xfrm>
            <a:off x="0" y="4876800"/>
            <a:ext cx="1143000" cy="1143000"/>
          </a:xfrm>
          <a:prstGeom prst="rect">
            <a:avLst/>
          </a:prstGeom>
          <a:noFill/>
        </p:spPr>
      </p:pic>
      <p:pic>
        <p:nvPicPr>
          <p:cNvPr id="3" name="صورة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90173"/>
            <a:ext cx="9144000" cy="6477654"/>
          </a:xfrm>
          <a:prstGeom prst="rect">
            <a:avLst/>
          </a:prstGeom>
        </p:spPr>
      </p:pic>
      <p:sp>
        <p:nvSpPr>
          <p:cNvPr id="18" name="شكل بيضاوي 17"/>
          <p:cNvSpPr/>
          <p:nvPr/>
        </p:nvSpPr>
        <p:spPr bwMode="auto">
          <a:xfrm>
            <a:off x="4572000" y="3429000"/>
            <a:ext cx="1553496" cy="648929"/>
          </a:xfrm>
          <a:prstGeom prst="ellipse">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3949311548"/>
      </p:ext>
    </p:extLst>
  </p:cSld>
  <p:clrMapOvr>
    <a:masterClrMapping/>
  </p:clrMapOvr>
  <p:timing>
    <p:tnLst>
      <p:par>
        <p:cTn id="1" dur="indefinite" restart="never" nodeType="tmRoot"/>
      </p:par>
    </p:tnLst>
  </p:timing>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مستطيل 10"/>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endParaRPr lang="en-US" b="1" dirty="0" smtClean="0"/>
          </a:p>
        </p:txBody>
      </p:sp>
      <p:sp>
        <p:nvSpPr>
          <p:cNvPr id="13323" name="Text Box 15"/>
          <p:cNvSpPr txBox="1">
            <a:spLocks noChangeArrowheads="1"/>
          </p:cNvSpPr>
          <p:nvPr/>
        </p:nvSpPr>
        <p:spPr bwMode="auto">
          <a:xfrm>
            <a:off x="1476375" y="4581525"/>
            <a:ext cx="184150" cy="366713"/>
          </a:xfrm>
          <a:prstGeom prst="rect">
            <a:avLst/>
          </a:prstGeom>
          <a:noFill/>
          <a:ln w="9525">
            <a:noFill/>
            <a:miter lim="800000"/>
            <a:headEnd/>
            <a:tailEnd/>
          </a:ln>
        </p:spPr>
        <p:txBody>
          <a:bodyPr wrap="none">
            <a:spAutoFit/>
          </a:bodyPr>
          <a:lstStyle/>
          <a:p>
            <a:endParaRPr lang="en-US"/>
          </a:p>
        </p:txBody>
      </p:sp>
      <p:grpSp>
        <p:nvGrpSpPr>
          <p:cNvPr id="2" name="Group 12"/>
          <p:cNvGrpSpPr>
            <a:grpSpLocks/>
          </p:cNvGrpSpPr>
          <p:nvPr/>
        </p:nvGrpSpPr>
        <p:grpSpPr bwMode="auto">
          <a:xfrm rot="5400000">
            <a:off x="-448469" y="3420269"/>
            <a:ext cx="1912938" cy="1016000"/>
            <a:chOff x="4230" y="0"/>
            <a:chExt cx="1205" cy="640"/>
          </a:xfrm>
        </p:grpSpPr>
        <p:pic>
          <p:nvPicPr>
            <p:cNvPr id="21" name="Picture 13" descr="globe0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995" y="135"/>
              <a:ext cx="440" cy="330"/>
            </a:xfrm>
            <a:prstGeom prst="rect">
              <a:avLst/>
            </a:prstGeom>
            <a:noFill/>
            <a:ln w="9525">
              <a:noFill/>
              <a:miter lim="800000"/>
              <a:headEnd/>
              <a:tailEnd/>
            </a:ln>
          </p:spPr>
        </p:pic>
        <p:sp>
          <p:nvSpPr>
            <p:cNvPr id="22" name="Text Box 14"/>
            <p:cNvSpPr txBox="1">
              <a:spLocks noChangeArrowheads="1"/>
            </p:cNvSpPr>
            <p:nvPr/>
          </p:nvSpPr>
          <p:spPr bwMode="auto">
            <a:xfrm>
              <a:off x="4230" y="0"/>
              <a:ext cx="305" cy="640"/>
            </a:xfrm>
            <a:prstGeom prst="rect">
              <a:avLst/>
            </a:prstGeom>
            <a:noFill/>
            <a:ln w="9525">
              <a:noFill/>
              <a:miter lim="800000"/>
              <a:headEnd/>
              <a:tailEnd/>
            </a:ln>
          </p:spPr>
          <p:txBody>
            <a:bodyPr wrap="none">
              <a:spAutoFit/>
            </a:bodyPr>
            <a:lstStyle/>
            <a:p>
              <a:r>
                <a:rPr lang="en-US" sz="6000" dirty="0">
                  <a:solidFill>
                    <a:srgbClr val="0066FF"/>
                  </a:solidFill>
                  <a:latin typeface="Arial Black" pitchFamily="34" charset="0"/>
                </a:rPr>
                <a:t>I</a:t>
              </a:r>
            </a:p>
          </p:txBody>
        </p:sp>
        <p:sp>
          <p:nvSpPr>
            <p:cNvPr id="23" name="Text Box 15"/>
            <p:cNvSpPr txBox="1">
              <a:spLocks noChangeArrowheads="1"/>
            </p:cNvSpPr>
            <p:nvPr/>
          </p:nvSpPr>
          <p:spPr bwMode="auto">
            <a:xfrm>
              <a:off x="4500" y="0"/>
              <a:ext cx="467" cy="640"/>
            </a:xfrm>
            <a:prstGeom prst="rect">
              <a:avLst/>
            </a:prstGeom>
            <a:noFill/>
            <a:ln w="9525">
              <a:noFill/>
              <a:miter lim="800000"/>
              <a:headEnd/>
              <a:tailEnd/>
            </a:ln>
          </p:spPr>
          <p:txBody>
            <a:bodyPr wrap="none">
              <a:spAutoFit/>
            </a:bodyPr>
            <a:lstStyle/>
            <a:p>
              <a:r>
                <a:rPr lang="en-US" sz="6000" dirty="0">
                  <a:solidFill>
                    <a:srgbClr val="0000FF"/>
                  </a:solidFill>
                  <a:latin typeface="Arial Black" pitchFamily="34" charset="0"/>
                </a:rPr>
                <a:t>S</a:t>
              </a:r>
            </a:p>
          </p:txBody>
        </p:sp>
      </p:grpSp>
      <p:sp>
        <p:nvSpPr>
          <p:cNvPr id="24" name="Text Box 7"/>
          <p:cNvSpPr txBox="1">
            <a:spLocks noChangeArrowheads="1"/>
          </p:cNvSpPr>
          <p:nvPr/>
        </p:nvSpPr>
        <p:spPr bwMode="auto">
          <a:xfrm>
            <a:off x="305410" y="152400"/>
            <a:ext cx="8810424" cy="923330"/>
          </a:xfrm>
          <a:prstGeom prst="rect">
            <a:avLst/>
          </a:prstGeom>
          <a:noFill/>
          <a:ln w="9525">
            <a:noFill/>
            <a:miter lim="800000"/>
            <a:headEnd/>
            <a:tailEnd/>
          </a:ln>
        </p:spPr>
        <p:txBody>
          <a:bodyPr wrap="none">
            <a:spAutoFit/>
          </a:bodyPr>
          <a:lstStyle/>
          <a:p>
            <a:pPr algn="ctr"/>
            <a:r>
              <a:rPr lang="ar-SA" sz="5400" dirty="0" smtClean="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العمليات التي تجري في وحدة المواصفات والمقاييس</a:t>
            </a:r>
            <a:endParaRPr lang="en-US" sz="5400" dirty="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endParaRPr>
          </a:p>
        </p:txBody>
      </p:sp>
      <p:sp>
        <p:nvSpPr>
          <p:cNvPr id="26" name="شكل بيضاوي 25"/>
          <p:cNvSpPr/>
          <p:nvPr/>
        </p:nvSpPr>
        <p:spPr bwMode="auto">
          <a:xfrm>
            <a:off x="2928926" y="1295400"/>
            <a:ext cx="3143272" cy="1828800"/>
          </a:xfrm>
          <a:prstGeom prst="ellipse">
            <a:avLst/>
          </a:prstGeom>
          <a:noFill/>
          <a:ln w="9525" cap="flat" cmpd="sng" algn="ctr">
            <a:solidFill>
              <a:srgbClr val="17375E"/>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lang="ar-SA" sz="2800" dirty="0" smtClean="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endParaRPr>
          </a:p>
          <a:p>
            <a:pPr marL="0" marR="0" indent="0" algn="ctr" defTabSz="914400" rtl="1" eaLnBrk="1" fontAlgn="base" latinLnBrk="0" hangingPunct="1">
              <a:lnSpc>
                <a:spcPct val="100000"/>
              </a:lnSpc>
              <a:spcBef>
                <a:spcPct val="0"/>
              </a:spcBef>
              <a:spcAft>
                <a:spcPct val="0"/>
              </a:spcAft>
              <a:buClrTx/>
              <a:buSzTx/>
              <a:buFontTx/>
              <a:buNone/>
              <a:tabLst/>
            </a:pPr>
            <a:r>
              <a:rPr lang="ar-SA" sz="4000" dirty="0" smtClean="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عمليات داخلية</a:t>
            </a:r>
          </a:p>
        </p:txBody>
      </p:sp>
      <p:sp>
        <p:nvSpPr>
          <p:cNvPr id="28" name="مربع نص 27"/>
          <p:cNvSpPr txBox="1"/>
          <p:nvPr/>
        </p:nvSpPr>
        <p:spPr>
          <a:xfrm>
            <a:off x="1263317" y="3164681"/>
            <a:ext cx="7880684" cy="3693319"/>
          </a:xfrm>
          <a:prstGeom prst="rect">
            <a:avLst/>
          </a:prstGeom>
          <a:noFill/>
        </p:spPr>
        <p:txBody>
          <a:bodyPr wrap="none" rtlCol="1">
            <a:spAutoFit/>
          </a:bodyPr>
          <a:lstStyle/>
          <a:p>
            <a:pPr>
              <a:buFont typeface="Arial" pitchFamily="34" charset="0"/>
              <a:buChar char="•"/>
            </a:pPr>
            <a:r>
              <a:rPr lang="ar-SA" sz="3600" dirty="0" smtClean="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تهيئة جهات الجامعة لتطبيق معيار </a:t>
            </a:r>
            <a:r>
              <a:rPr lang="en-US" sz="3600" dirty="0" smtClean="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ISO </a:t>
            </a:r>
            <a:r>
              <a:rPr lang="ar-SA" sz="3600" dirty="0" smtClean="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 </a:t>
            </a:r>
          </a:p>
          <a:p>
            <a:pPr>
              <a:buFont typeface="Arial" pitchFamily="34" charset="0"/>
              <a:buChar char="•"/>
            </a:pPr>
            <a:r>
              <a:rPr lang="ar-SA" sz="3600" dirty="0" smtClean="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تقديم التدريب اللازم</a:t>
            </a:r>
          </a:p>
          <a:p>
            <a:pPr>
              <a:buFont typeface="Arial" pitchFamily="34" charset="0"/>
              <a:buChar char="•"/>
            </a:pPr>
            <a:r>
              <a:rPr lang="ar-SA" sz="3600" dirty="0" smtClean="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تقديم الاستشارات اللازمة لإعداد مشروع نظام إدارة الجودة</a:t>
            </a:r>
          </a:p>
          <a:p>
            <a:pPr>
              <a:buFont typeface="Arial" pitchFamily="34" charset="0"/>
              <a:buChar char="•"/>
            </a:pPr>
            <a:r>
              <a:rPr lang="ar-SA" sz="3600" dirty="0" smtClean="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تقديم الاستشارات اللازمة لجهات الجامعة المطبقة لأنظمة الجودة</a:t>
            </a:r>
          </a:p>
          <a:p>
            <a:pPr>
              <a:buFont typeface="Arial" pitchFamily="34" charset="0"/>
              <a:buChar char="•"/>
            </a:pPr>
            <a:r>
              <a:rPr lang="ar-SA" sz="3600" dirty="0" smtClean="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صرف مكافأة فرق إعداد مشاريع أنظمة إدارة الجودة</a:t>
            </a:r>
          </a:p>
          <a:p>
            <a:pPr>
              <a:buFont typeface="Arial" pitchFamily="34" charset="0"/>
              <a:buChar char="•"/>
            </a:pPr>
            <a:r>
              <a:rPr lang="ar-SA" sz="3600" dirty="0" smtClean="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صرف استحقاقات الجهات المانحة</a:t>
            </a:r>
          </a:p>
          <a:p>
            <a:pPr>
              <a:buFont typeface="Arial" pitchFamily="34" charset="0"/>
              <a:buChar char="•"/>
            </a:pPr>
            <a:endParaRPr lang="ar-SA" sz="2000" dirty="0">
              <a:solidFill>
                <a:schemeClr val="tx2">
                  <a:lumMod val="75000"/>
                </a:schemeClr>
              </a:solidFill>
            </a:endParaRPr>
          </a:p>
        </p:txBody>
      </p:sp>
      <p:pic>
        <p:nvPicPr>
          <p:cNvPr id="12" name="Picture 10" descr="http://japanologie.arts.kuleuven.be/lab/sites/japanologie.arts.kuleuven.be.ijcm13/files/uploads/inline_images/glossy_3d_blue_arrow_left.png">
            <a:hlinkClick r:id="rId3" action="ppaction://hlinksldjump"/>
          </p:cNvPr>
          <p:cNvPicPr>
            <a:picLocks noChangeAspect="1" noChangeArrowheads="1"/>
          </p:cNvPicPr>
          <p:nvPr/>
        </p:nvPicPr>
        <p:blipFill>
          <a:blip r:embed="rId4"/>
          <a:srcRect/>
          <a:stretch>
            <a:fillRect/>
          </a:stretch>
        </p:blipFill>
        <p:spPr bwMode="auto">
          <a:xfrm>
            <a:off x="0" y="5715000"/>
            <a:ext cx="1143000" cy="1143000"/>
          </a:xfrm>
          <a:prstGeom prst="rect">
            <a:avLst/>
          </a:prstGeom>
          <a:noFill/>
        </p:spPr>
      </p:pic>
      <p:sp>
        <p:nvSpPr>
          <p:cNvPr id="13" name="مربع نص 12"/>
          <p:cNvSpPr txBox="1"/>
          <p:nvPr/>
        </p:nvSpPr>
        <p:spPr>
          <a:xfrm>
            <a:off x="5692414" y="6273225"/>
            <a:ext cx="3451586" cy="584775"/>
          </a:xfrm>
          <a:prstGeom prst="rect">
            <a:avLst/>
          </a:prstGeom>
          <a:noFill/>
        </p:spPr>
        <p:txBody>
          <a:bodyPr wrap="none" rtlCol="1">
            <a:spAutoFit/>
          </a:bodyPr>
          <a:lstStyle/>
          <a:p>
            <a:r>
              <a:rPr lang="ar-SA" sz="3200" dirty="0" smtClean="0">
                <a:solidFill>
                  <a:srgbClr val="4C216D"/>
                </a:solidFill>
                <a:cs typeface="DecoType Naskh Variants" pitchFamily="2" charset="-78"/>
              </a:rPr>
              <a:t>الدكتور هشام عادل </a:t>
            </a:r>
            <a:r>
              <a:rPr lang="ar-SA" sz="3200" dirty="0" err="1" smtClean="0">
                <a:solidFill>
                  <a:srgbClr val="4C216D"/>
                </a:solidFill>
                <a:cs typeface="DecoType Naskh Variants" pitchFamily="2" charset="-78"/>
              </a:rPr>
              <a:t>عبهري</a:t>
            </a:r>
            <a:endParaRPr lang="ar-SA" sz="3200" dirty="0" smtClean="0">
              <a:solidFill>
                <a:srgbClr val="4C216D"/>
              </a:solidFill>
              <a:cs typeface="DecoType Naskh Variants" pitchFamily="2" charset="-78"/>
            </a:endParaRPr>
          </a:p>
        </p:txBody>
      </p:sp>
    </p:spTree>
    <p:extLst>
      <p:ext uri="{BB962C8B-B14F-4D97-AF65-F5344CB8AC3E}">
        <p14:creationId xmlns:p14="http://schemas.microsoft.com/office/powerpoint/2010/main" val="1362465843"/>
      </p:ext>
    </p:extLst>
  </p:cSld>
  <p:clrMapOvr>
    <a:masterClrMapping/>
  </p:clrMapOvr>
  <p:timing>
    <p:tnLst>
      <p:par>
        <p:cTn id="1" dur="indefinite" restart="never" nodeType="tmRoot"/>
      </p:par>
    </p:tnLst>
  </p:timing>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مستطيل 10"/>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endParaRPr lang="en-US" b="1" dirty="0" smtClean="0"/>
          </a:p>
        </p:txBody>
      </p:sp>
      <p:sp>
        <p:nvSpPr>
          <p:cNvPr id="13323" name="Text Box 15"/>
          <p:cNvSpPr txBox="1">
            <a:spLocks noChangeArrowheads="1"/>
          </p:cNvSpPr>
          <p:nvPr/>
        </p:nvSpPr>
        <p:spPr bwMode="auto">
          <a:xfrm>
            <a:off x="1476375" y="4581525"/>
            <a:ext cx="184150" cy="366713"/>
          </a:xfrm>
          <a:prstGeom prst="rect">
            <a:avLst/>
          </a:prstGeom>
          <a:noFill/>
          <a:ln w="9525">
            <a:noFill/>
            <a:miter lim="800000"/>
            <a:headEnd/>
            <a:tailEnd/>
          </a:ln>
        </p:spPr>
        <p:txBody>
          <a:bodyPr wrap="none">
            <a:spAutoFit/>
          </a:bodyPr>
          <a:lstStyle/>
          <a:p>
            <a:endParaRPr lang="en-US"/>
          </a:p>
        </p:txBody>
      </p:sp>
      <p:grpSp>
        <p:nvGrpSpPr>
          <p:cNvPr id="2" name="Group 12"/>
          <p:cNvGrpSpPr>
            <a:grpSpLocks/>
          </p:cNvGrpSpPr>
          <p:nvPr/>
        </p:nvGrpSpPr>
        <p:grpSpPr bwMode="auto">
          <a:xfrm>
            <a:off x="7143768" y="71414"/>
            <a:ext cx="1912938" cy="1016000"/>
            <a:chOff x="4230" y="0"/>
            <a:chExt cx="1205" cy="640"/>
          </a:xfrm>
        </p:grpSpPr>
        <p:pic>
          <p:nvPicPr>
            <p:cNvPr id="21" name="Picture 13" descr="globe0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995" y="135"/>
              <a:ext cx="440" cy="330"/>
            </a:xfrm>
            <a:prstGeom prst="rect">
              <a:avLst/>
            </a:prstGeom>
            <a:noFill/>
            <a:ln w="9525">
              <a:noFill/>
              <a:miter lim="800000"/>
              <a:headEnd/>
              <a:tailEnd/>
            </a:ln>
          </p:spPr>
        </p:pic>
        <p:sp>
          <p:nvSpPr>
            <p:cNvPr id="22" name="Text Box 14"/>
            <p:cNvSpPr txBox="1">
              <a:spLocks noChangeArrowheads="1"/>
            </p:cNvSpPr>
            <p:nvPr/>
          </p:nvSpPr>
          <p:spPr bwMode="auto">
            <a:xfrm>
              <a:off x="4230" y="0"/>
              <a:ext cx="305" cy="640"/>
            </a:xfrm>
            <a:prstGeom prst="rect">
              <a:avLst/>
            </a:prstGeom>
            <a:noFill/>
            <a:ln w="9525">
              <a:noFill/>
              <a:miter lim="800000"/>
              <a:headEnd/>
              <a:tailEnd/>
            </a:ln>
          </p:spPr>
          <p:txBody>
            <a:bodyPr wrap="none">
              <a:spAutoFit/>
            </a:bodyPr>
            <a:lstStyle/>
            <a:p>
              <a:r>
                <a:rPr lang="en-US" sz="6000" dirty="0">
                  <a:solidFill>
                    <a:srgbClr val="0066FF"/>
                  </a:solidFill>
                  <a:latin typeface="Arial Black" pitchFamily="34" charset="0"/>
                </a:rPr>
                <a:t>I</a:t>
              </a:r>
            </a:p>
          </p:txBody>
        </p:sp>
        <p:sp>
          <p:nvSpPr>
            <p:cNvPr id="23" name="Text Box 15"/>
            <p:cNvSpPr txBox="1">
              <a:spLocks noChangeArrowheads="1"/>
            </p:cNvSpPr>
            <p:nvPr/>
          </p:nvSpPr>
          <p:spPr bwMode="auto">
            <a:xfrm>
              <a:off x="4500" y="0"/>
              <a:ext cx="467" cy="640"/>
            </a:xfrm>
            <a:prstGeom prst="rect">
              <a:avLst/>
            </a:prstGeom>
            <a:noFill/>
            <a:ln w="9525">
              <a:noFill/>
              <a:miter lim="800000"/>
              <a:headEnd/>
              <a:tailEnd/>
            </a:ln>
          </p:spPr>
          <p:txBody>
            <a:bodyPr wrap="none">
              <a:spAutoFit/>
            </a:bodyPr>
            <a:lstStyle/>
            <a:p>
              <a:r>
                <a:rPr lang="en-US" sz="6000" dirty="0">
                  <a:solidFill>
                    <a:srgbClr val="0000FF"/>
                  </a:solidFill>
                  <a:latin typeface="Arial Black" pitchFamily="34" charset="0"/>
                </a:rPr>
                <a:t>S</a:t>
              </a:r>
            </a:p>
          </p:txBody>
        </p:sp>
      </p:grpSp>
      <p:sp>
        <p:nvSpPr>
          <p:cNvPr id="24" name="Text Box 7"/>
          <p:cNvSpPr txBox="1">
            <a:spLocks noChangeArrowheads="1"/>
          </p:cNvSpPr>
          <p:nvPr/>
        </p:nvSpPr>
        <p:spPr bwMode="auto">
          <a:xfrm>
            <a:off x="305410" y="642918"/>
            <a:ext cx="8810425" cy="923330"/>
          </a:xfrm>
          <a:prstGeom prst="rect">
            <a:avLst/>
          </a:prstGeom>
          <a:noFill/>
          <a:ln w="9525">
            <a:noFill/>
            <a:miter lim="800000"/>
            <a:headEnd/>
            <a:tailEnd/>
          </a:ln>
        </p:spPr>
        <p:txBody>
          <a:bodyPr wrap="none">
            <a:spAutoFit/>
          </a:bodyPr>
          <a:lstStyle/>
          <a:p>
            <a:pPr algn="ctr"/>
            <a:r>
              <a:rPr lang="ar-SA" sz="5400" dirty="0" smtClean="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العمليات التي تجري في وحدة المواصفات والمقاييس</a:t>
            </a:r>
            <a:endParaRPr lang="en-US" sz="5400" dirty="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endParaRPr>
          </a:p>
        </p:txBody>
      </p:sp>
      <p:sp>
        <p:nvSpPr>
          <p:cNvPr id="27" name="مربع نص 26"/>
          <p:cNvSpPr txBox="1"/>
          <p:nvPr/>
        </p:nvSpPr>
        <p:spPr>
          <a:xfrm>
            <a:off x="922047" y="4357694"/>
            <a:ext cx="7383753" cy="1754326"/>
          </a:xfrm>
          <a:prstGeom prst="rect">
            <a:avLst/>
          </a:prstGeom>
          <a:noFill/>
        </p:spPr>
        <p:txBody>
          <a:bodyPr wrap="none" rtlCol="1">
            <a:spAutoFit/>
          </a:bodyPr>
          <a:lstStyle/>
          <a:p>
            <a:pPr>
              <a:buFont typeface="Arial" pitchFamily="34" charset="0"/>
              <a:buChar char="•"/>
            </a:pPr>
            <a:r>
              <a:rPr lang="ar-SA" sz="3600" dirty="0" smtClean="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رصد حاجة جهات الجامعة لخدمات الجهات المانحة</a:t>
            </a:r>
          </a:p>
          <a:p>
            <a:pPr>
              <a:buFont typeface="Arial" pitchFamily="34" charset="0"/>
              <a:buChar char="•"/>
            </a:pPr>
            <a:r>
              <a:rPr lang="ar-SA" sz="3600" dirty="0" smtClean="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وضع خطط زمنية تنفيذية لتقديم خدمات الشركة المانحة </a:t>
            </a:r>
          </a:p>
          <a:p>
            <a:r>
              <a:rPr lang="ar-SA" sz="3600" dirty="0" smtClean="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  لجهات الجامعة كلً حسب حاجته</a:t>
            </a:r>
          </a:p>
        </p:txBody>
      </p:sp>
      <p:pic>
        <p:nvPicPr>
          <p:cNvPr id="12" name="Picture 10" descr="http://japanologie.arts.kuleuven.be/lab/sites/japanologie.arts.kuleuven.be.ijcm13/files/uploads/inline_images/glossy_3d_blue_arrow_left.png">
            <a:hlinkClick r:id="rId3" action="ppaction://hlinksldjump"/>
          </p:cNvPr>
          <p:cNvPicPr>
            <a:picLocks noChangeAspect="1" noChangeArrowheads="1"/>
          </p:cNvPicPr>
          <p:nvPr/>
        </p:nvPicPr>
        <p:blipFill>
          <a:blip r:embed="rId4"/>
          <a:srcRect/>
          <a:stretch>
            <a:fillRect/>
          </a:stretch>
        </p:blipFill>
        <p:spPr bwMode="auto">
          <a:xfrm>
            <a:off x="0" y="5715000"/>
            <a:ext cx="1143000" cy="1143000"/>
          </a:xfrm>
          <a:prstGeom prst="rect">
            <a:avLst/>
          </a:prstGeom>
          <a:noFill/>
        </p:spPr>
      </p:pic>
      <p:sp>
        <p:nvSpPr>
          <p:cNvPr id="13" name="شكل بيضاوي 12"/>
          <p:cNvSpPr/>
          <p:nvPr/>
        </p:nvSpPr>
        <p:spPr bwMode="auto">
          <a:xfrm>
            <a:off x="2667000" y="1676400"/>
            <a:ext cx="3657600" cy="1828800"/>
          </a:xfrm>
          <a:prstGeom prst="ellipse">
            <a:avLst/>
          </a:prstGeom>
          <a:noFill/>
          <a:ln w="9525" cap="flat" cmpd="sng" algn="ctr">
            <a:solidFill>
              <a:srgbClr val="17375E"/>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lang="ar-SA" sz="2800" dirty="0" smtClean="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endParaRPr>
          </a:p>
          <a:p>
            <a:pPr marL="0" marR="0" indent="0" algn="ctr" defTabSz="914400" rtl="1" eaLnBrk="1" fontAlgn="base" latinLnBrk="0" hangingPunct="1">
              <a:lnSpc>
                <a:spcPct val="100000"/>
              </a:lnSpc>
              <a:spcBef>
                <a:spcPct val="0"/>
              </a:spcBef>
              <a:spcAft>
                <a:spcPct val="0"/>
              </a:spcAft>
              <a:buClrTx/>
              <a:buSzTx/>
              <a:buFontTx/>
              <a:buNone/>
              <a:tabLst/>
            </a:pPr>
            <a:r>
              <a:rPr lang="ar-SA" sz="4000" dirty="0" smtClean="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عمليات خارجية</a:t>
            </a:r>
          </a:p>
        </p:txBody>
      </p:sp>
      <p:sp>
        <p:nvSpPr>
          <p:cNvPr id="14" name="مربع نص 13"/>
          <p:cNvSpPr txBox="1"/>
          <p:nvPr/>
        </p:nvSpPr>
        <p:spPr>
          <a:xfrm>
            <a:off x="5692414" y="6273225"/>
            <a:ext cx="3451586" cy="584775"/>
          </a:xfrm>
          <a:prstGeom prst="rect">
            <a:avLst/>
          </a:prstGeom>
          <a:noFill/>
        </p:spPr>
        <p:txBody>
          <a:bodyPr wrap="none" rtlCol="1">
            <a:spAutoFit/>
          </a:bodyPr>
          <a:lstStyle/>
          <a:p>
            <a:r>
              <a:rPr lang="ar-SA" sz="3200" dirty="0" smtClean="0">
                <a:solidFill>
                  <a:srgbClr val="4C216D"/>
                </a:solidFill>
                <a:cs typeface="DecoType Naskh Variants" pitchFamily="2" charset="-78"/>
              </a:rPr>
              <a:t>الدكتور هشام عادل </a:t>
            </a:r>
            <a:r>
              <a:rPr lang="ar-SA" sz="3200" dirty="0" err="1" smtClean="0">
                <a:solidFill>
                  <a:srgbClr val="4C216D"/>
                </a:solidFill>
                <a:cs typeface="DecoType Naskh Variants" pitchFamily="2" charset="-78"/>
              </a:rPr>
              <a:t>عبهري</a:t>
            </a:r>
            <a:endParaRPr lang="ar-SA" sz="3200" dirty="0" smtClean="0">
              <a:solidFill>
                <a:srgbClr val="4C216D"/>
              </a:solidFill>
              <a:cs typeface="DecoType Naskh Variants" pitchFamily="2" charset="-78"/>
            </a:endParaRPr>
          </a:p>
        </p:txBody>
      </p:sp>
    </p:spTree>
    <p:extLst>
      <p:ext uri="{BB962C8B-B14F-4D97-AF65-F5344CB8AC3E}">
        <p14:creationId xmlns:p14="http://schemas.microsoft.com/office/powerpoint/2010/main" val="3310057006"/>
      </p:ext>
    </p:extLst>
  </p:cSld>
  <p:clrMapOvr>
    <a:masterClrMapping/>
  </p:clrMapOvr>
  <p:timing>
    <p:tnLst>
      <p:par>
        <p:cTn id="1" dur="indefinite" restart="never" nodeType="tmRoot"/>
      </p:par>
    </p:tnLst>
  </p:timing>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endParaRPr lang="en-US" b="1" dirty="0" smtClean="0"/>
          </a:p>
        </p:txBody>
      </p:sp>
      <p:grpSp>
        <p:nvGrpSpPr>
          <p:cNvPr id="2" name="Group 12"/>
          <p:cNvGrpSpPr>
            <a:grpSpLocks/>
          </p:cNvGrpSpPr>
          <p:nvPr/>
        </p:nvGrpSpPr>
        <p:grpSpPr bwMode="auto">
          <a:xfrm>
            <a:off x="7143768" y="71414"/>
            <a:ext cx="1912938" cy="1016000"/>
            <a:chOff x="4230" y="0"/>
            <a:chExt cx="1205" cy="640"/>
          </a:xfrm>
        </p:grpSpPr>
        <p:pic>
          <p:nvPicPr>
            <p:cNvPr id="10" name="Picture 13" descr="globe0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995" y="135"/>
              <a:ext cx="440" cy="330"/>
            </a:xfrm>
            <a:prstGeom prst="rect">
              <a:avLst/>
            </a:prstGeom>
            <a:noFill/>
            <a:ln w="9525">
              <a:noFill/>
              <a:miter lim="800000"/>
              <a:headEnd/>
              <a:tailEnd/>
            </a:ln>
          </p:spPr>
        </p:pic>
        <p:sp>
          <p:nvSpPr>
            <p:cNvPr id="11" name="Text Box 14"/>
            <p:cNvSpPr txBox="1">
              <a:spLocks noChangeArrowheads="1"/>
            </p:cNvSpPr>
            <p:nvPr/>
          </p:nvSpPr>
          <p:spPr bwMode="auto">
            <a:xfrm>
              <a:off x="4230" y="0"/>
              <a:ext cx="305" cy="640"/>
            </a:xfrm>
            <a:prstGeom prst="rect">
              <a:avLst/>
            </a:prstGeom>
            <a:noFill/>
            <a:ln w="9525">
              <a:noFill/>
              <a:miter lim="800000"/>
              <a:headEnd/>
              <a:tailEnd/>
            </a:ln>
          </p:spPr>
          <p:txBody>
            <a:bodyPr wrap="none">
              <a:spAutoFit/>
            </a:bodyPr>
            <a:lstStyle/>
            <a:p>
              <a:r>
                <a:rPr lang="en-US" sz="6000" dirty="0">
                  <a:solidFill>
                    <a:srgbClr val="0066FF"/>
                  </a:solidFill>
                  <a:latin typeface="Arial Black" pitchFamily="34" charset="0"/>
                </a:rPr>
                <a:t>I</a:t>
              </a:r>
            </a:p>
          </p:txBody>
        </p:sp>
        <p:sp>
          <p:nvSpPr>
            <p:cNvPr id="12" name="Text Box 15"/>
            <p:cNvSpPr txBox="1">
              <a:spLocks noChangeArrowheads="1"/>
            </p:cNvSpPr>
            <p:nvPr/>
          </p:nvSpPr>
          <p:spPr bwMode="auto">
            <a:xfrm>
              <a:off x="4500" y="0"/>
              <a:ext cx="467" cy="640"/>
            </a:xfrm>
            <a:prstGeom prst="rect">
              <a:avLst/>
            </a:prstGeom>
            <a:noFill/>
            <a:ln w="9525">
              <a:noFill/>
              <a:miter lim="800000"/>
              <a:headEnd/>
              <a:tailEnd/>
            </a:ln>
          </p:spPr>
          <p:txBody>
            <a:bodyPr wrap="none">
              <a:spAutoFit/>
            </a:bodyPr>
            <a:lstStyle/>
            <a:p>
              <a:r>
                <a:rPr lang="en-US" sz="6000" dirty="0">
                  <a:solidFill>
                    <a:srgbClr val="0000FF"/>
                  </a:solidFill>
                  <a:latin typeface="Arial Black" pitchFamily="34" charset="0"/>
                </a:rPr>
                <a:t>S</a:t>
              </a:r>
            </a:p>
          </p:txBody>
        </p:sp>
      </p:grpSp>
      <p:sp>
        <p:nvSpPr>
          <p:cNvPr id="14" name="مربع نص 13"/>
          <p:cNvSpPr txBox="1"/>
          <p:nvPr/>
        </p:nvSpPr>
        <p:spPr>
          <a:xfrm>
            <a:off x="5692414" y="6273225"/>
            <a:ext cx="3451586" cy="584775"/>
          </a:xfrm>
          <a:prstGeom prst="rect">
            <a:avLst/>
          </a:prstGeom>
          <a:noFill/>
        </p:spPr>
        <p:txBody>
          <a:bodyPr wrap="none" rtlCol="1">
            <a:spAutoFit/>
          </a:bodyPr>
          <a:lstStyle/>
          <a:p>
            <a:r>
              <a:rPr lang="ar-SA" sz="3200" dirty="0" smtClean="0">
                <a:solidFill>
                  <a:srgbClr val="4C216D"/>
                </a:solidFill>
                <a:cs typeface="DecoType Naskh Variants" pitchFamily="2" charset="-78"/>
              </a:rPr>
              <a:t>الدكتور هشام عادل </a:t>
            </a:r>
            <a:r>
              <a:rPr lang="ar-SA" sz="3200" dirty="0" err="1" smtClean="0">
                <a:solidFill>
                  <a:srgbClr val="4C216D"/>
                </a:solidFill>
                <a:cs typeface="DecoType Naskh Variants" pitchFamily="2" charset="-78"/>
              </a:rPr>
              <a:t>عبهري</a:t>
            </a:r>
            <a:endParaRPr lang="ar-SA" sz="3200" dirty="0" smtClean="0">
              <a:solidFill>
                <a:srgbClr val="4C216D"/>
              </a:solidFill>
              <a:cs typeface="DecoType Naskh Variants" pitchFamily="2" charset="-78"/>
            </a:endParaRPr>
          </a:p>
        </p:txBody>
      </p:sp>
      <p:sp>
        <p:nvSpPr>
          <p:cNvPr id="9" name="Text Box 7"/>
          <p:cNvSpPr txBox="1">
            <a:spLocks noChangeArrowheads="1"/>
          </p:cNvSpPr>
          <p:nvPr/>
        </p:nvSpPr>
        <p:spPr bwMode="auto">
          <a:xfrm>
            <a:off x="3500430" y="2984841"/>
            <a:ext cx="2484976" cy="1015663"/>
          </a:xfrm>
          <a:prstGeom prst="rect">
            <a:avLst/>
          </a:prstGeom>
          <a:noFill/>
          <a:ln w="9525">
            <a:noFill/>
            <a:miter lim="800000"/>
            <a:headEnd/>
            <a:tailEnd/>
          </a:ln>
        </p:spPr>
        <p:txBody>
          <a:bodyPr wrap="none">
            <a:spAutoFit/>
          </a:bodyPr>
          <a:lstStyle/>
          <a:p>
            <a:pPr algn="ctr"/>
            <a:r>
              <a:rPr lang="ar-SA" sz="6000" dirty="0" smtClean="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الإجراءات</a:t>
            </a:r>
            <a:endParaRPr lang="en-US" sz="6000" dirty="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endParaRPr>
          </a:p>
        </p:txBody>
      </p:sp>
      <p:sp>
        <p:nvSpPr>
          <p:cNvPr id="15" name="مربع نص 14"/>
          <p:cNvSpPr txBox="1"/>
          <p:nvPr/>
        </p:nvSpPr>
        <p:spPr>
          <a:xfrm>
            <a:off x="1109186" y="2199023"/>
            <a:ext cx="6748962" cy="769441"/>
          </a:xfrm>
          <a:prstGeom prst="rect">
            <a:avLst/>
          </a:prstGeom>
          <a:noFill/>
        </p:spPr>
        <p:txBody>
          <a:bodyPr wrap="none" rtlCol="1">
            <a:spAutoFit/>
          </a:bodyPr>
          <a:lstStyle/>
          <a:p>
            <a:r>
              <a:rPr lang="ar-SA" sz="4400" dirty="0" smtClean="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عملية تهيئة جهات الجامعة لتطبيق معيار </a:t>
            </a:r>
            <a:r>
              <a:rPr lang="en-US" sz="4400" dirty="0" smtClean="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ISO </a:t>
            </a:r>
            <a:r>
              <a:rPr lang="ar-SA" sz="4400" dirty="0" smtClean="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 </a:t>
            </a:r>
          </a:p>
        </p:txBody>
      </p:sp>
      <p:pic>
        <p:nvPicPr>
          <p:cNvPr id="13" name="Picture 10" descr="http://japanologie.arts.kuleuven.be/lab/sites/japanologie.arts.kuleuven.be.ijcm13/files/uploads/inline_images/glossy_3d_blue_arrow_left.png">
            <a:hlinkClick r:id="rId3" action="ppaction://hlinksldjump"/>
          </p:cNvPr>
          <p:cNvPicPr>
            <a:picLocks noChangeAspect="1" noChangeArrowheads="1"/>
          </p:cNvPicPr>
          <p:nvPr/>
        </p:nvPicPr>
        <p:blipFill>
          <a:blip r:embed="rId4"/>
          <a:srcRect/>
          <a:stretch>
            <a:fillRect/>
          </a:stretch>
        </p:blipFill>
        <p:spPr bwMode="auto">
          <a:xfrm>
            <a:off x="0" y="5715000"/>
            <a:ext cx="1143000" cy="1143000"/>
          </a:xfrm>
          <a:prstGeom prst="rect">
            <a:avLst/>
          </a:prstGeom>
          <a:noFill/>
        </p:spPr>
      </p:pic>
    </p:spTree>
    <p:extLst>
      <p:ext uri="{BB962C8B-B14F-4D97-AF65-F5344CB8AC3E}">
        <p14:creationId xmlns:p14="http://schemas.microsoft.com/office/powerpoint/2010/main" val="1799305843"/>
      </p:ext>
    </p:extLst>
  </p:cSld>
  <p:clrMapOvr>
    <a:masterClrMapping/>
  </p:clrMapOvr>
  <p:timing>
    <p:tnLst>
      <p:par>
        <p:cTn id="1" dur="indefinite" restart="never" nodeType="tmRoot"/>
      </p:par>
    </p:tnLst>
  </p:timing>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مستطيل 8"/>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endParaRPr lang="en-US" b="1" dirty="0" smtClean="0"/>
          </a:p>
        </p:txBody>
      </p:sp>
      <p:sp>
        <p:nvSpPr>
          <p:cNvPr id="14" name="مربع نص 13"/>
          <p:cNvSpPr txBox="1"/>
          <p:nvPr/>
        </p:nvSpPr>
        <p:spPr>
          <a:xfrm>
            <a:off x="5692414" y="6273225"/>
            <a:ext cx="3451586" cy="584775"/>
          </a:xfrm>
          <a:prstGeom prst="rect">
            <a:avLst/>
          </a:prstGeom>
          <a:noFill/>
        </p:spPr>
        <p:txBody>
          <a:bodyPr wrap="none" rtlCol="1">
            <a:spAutoFit/>
          </a:bodyPr>
          <a:lstStyle/>
          <a:p>
            <a:r>
              <a:rPr lang="ar-SA" sz="3200" dirty="0" smtClean="0">
                <a:solidFill>
                  <a:srgbClr val="4C216D"/>
                </a:solidFill>
                <a:cs typeface="DecoType Naskh Variants" pitchFamily="2" charset="-78"/>
              </a:rPr>
              <a:t>الدكتور هشام عادل </a:t>
            </a:r>
            <a:r>
              <a:rPr lang="ar-SA" sz="3200" dirty="0" err="1" smtClean="0">
                <a:solidFill>
                  <a:srgbClr val="4C216D"/>
                </a:solidFill>
                <a:cs typeface="DecoType Naskh Variants" pitchFamily="2" charset="-78"/>
              </a:rPr>
              <a:t>عبهري</a:t>
            </a:r>
            <a:endParaRPr lang="ar-SA" sz="3200" dirty="0" smtClean="0">
              <a:solidFill>
                <a:srgbClr val="4C216D"/>
              </a:solidFill>
              <a:cs typeface="DecoType Naskh Variants" pitchFamily="2" charset="-78"/>
            </a:endParaRPr>
          </a:p>
        </p:txBody>
      </p:sp>
      <p:graphicFrame>
        <p:nvGraphicFramePr>
          <p:cNvPr id="17" name="جدول 16"/>
          <p:cNvGraphicFramePr>
            <a:graphicFrameLocks noGrp="1"/>
          </p:cNvGraphicFramePr>
          <p:nvPr/>
        </p:nvGraphicFramePr>
        <p:xfrm>
          <a:off x="276164" y="152400"/>
          <a:ext cx="8715436" cy="6217920"/>
        </p:xfrm>
        <a:graphic>
          <a:graphicData uri="http://schemas.openxmlformats.org/drawingml/2006/table">
            <a:tbl>
              <a:tblPr rtl="1" firstRow="1" bandRow="1">
                <a:tableStyleId>{BC89EF96-8CEA-46FF-86C4-4CE0E7609802}</a:tableStyleId>
              </a:tblPr>
              <a:tblGrid>
                <a:gridCol w="1181460">
                  <a:extLst>
                    <a:ext uri="{9D8B030D-6E8A-4147-A177-3AD203B41FA5}">
                      <a16:colId xmlns:a16="http://schemas.microsoft.com/office/drawing/2014/main" val="20000"/>
                    </a:ext>
                  </a:extLst>
                </a:gridCol>
                <a:gridCol w="7533976">
                  <a:extLst>
                    <a:ext uri="{9D8B030D-6E8A-4147-A177-3AD203B41FA5}">
                      <a16:colId xmlns:a16="http://schemas.microsoft.com/office/drawing/2014/main" val="20001"/>
                    </a:ext>
                  </a:extLst>
                </a:gridCol>
              </a:tblGrid>
              <a:tr h="214313">
                <a:tc>
                  <a:txBody>
                    <a:bodyPr/>
                    <a:lstStyle/>
                    <a:p>
                      <a:pPr algn="r" rtl="1"/>
                      <a:r>
                        <a:rPr lang="ar-SA" sz="1800" kern="1200" dirty="0" smtClean="0">
                          <a:solidFill>
                            <a:schemeClr val="tx2">
                              <a:lumMod val="75000"/>
                            </a:schemeClr>
                          </a:solidFill>
                          <a:effectLst/>
                          <a:latin typeface="Adobe Devanagari" pitchFamily="18" charset="0"/>
                          <a:ea typeface="+mn-ea"/>
                          <a:cs typeface="DecoType Naskh Variants" pitchFamily="2" charset="-78"/>
                        </a:rPr>
                        <a:t>رقم الإجراء</a:t>
                      </a:r>
                    </a:p>
                  </a:txBody>
                  <a:tcPr/>
                </a:tc>
                <a:tc>
                  <a:txBody>
                    <a:bodyPr/>
                    <a:lstStyle/>
                    <a:p>
                      <a:pPr algn="ctr" rtl="1"/>
                      <a:r>
                        <a:rPr lang="ar-SA" sz="2800" b="0" kern="1200" dirty="0" smtClean="0">
                          <a:solidFill>
                            <a:schemeClr val="tx2">
                              <a:lumMod val="75000"/>
                            </a:schemeClr>
                          </a:solidFill>
                          <a:effectLst/>
                          <a:latin typeface="Adobe Devanagari" pitchFamily="18" charset="0"/>
                          <a:ea typeface="+mn-ea"/>
                          <a:cs typeface="DecoType Naskh Variants" pitchFamily="2" charset="-78"/>
                        </a:rPr>
                        <a:t>اسم الإجراء</a:t>
                      </a:r>
                      <a:endParaRPr lang="ar-SA" sz="2800" b="0" kern="1200" dirty="0">
                        <a:solidFill>
                          <a:schemeClr val="tx2">
                            <a:lumMod val="75000"/>
                          </a:schemeClr>
                        </a:solidFill>
                        <a:effectLst/>
                        <a:latin typeface="Adobe Devanagari" pitchFamily="18" charset="0"/>
                        <a:ea typeface="+mn-ea"/>
                        <a:cs typeface="DecoType Naskh Variants" pitchFamily="2" charset="-78"/>
                      </a:endParaRPr>
                    </a:p>
                  </a:txBody>
                  <a:tcPr/>
                </a:tc>
                <a:extLst>
                  <a:ext uri="{0D108BD9-81ED-4DB2-BD59-A6C34878D82A}">
                    <a16:rowId xmlns:a16="http://schemas.microsoft.com/office/drawing/2014/main" val="10000"/>
                  </a:ext>
                </a:extLst>
              </a:tr>
              <a:tr h="405871">
                <a:tc>
                  <a:txBody>
                    <a:bodyPr/>
                    <a:lstStyle/>
                    <a:p>
                      <a:pPr algn="ctr" rtl="1"/>
                      <a:r>
                        <a:rPr lang="ar-SA" sz="2800" kern="1200" dirty="0" smtClean="0">
                          <a:solidFill>
                            <a:schemeClr val="tx2">
                              <a:lumMod val="75000"/>
                            </a:schemeClr>
                          </a:solidFill>
                          <a:effectLst/>
                          <a:latin typeface="Adobe Devanagari" pitchFamily="18" charset="0"/>
                          <a:ea typeface="+mn-ea"/>
                          <a:cs typeface="DecoType Naskh Variants" pitchFamily="2" charset="-78"/>
                        </a:rPr>
                        <a:t>01</a:t>
                      </a:r>
                      <a:endParaRPr lang="ar-SA" sz="2800" kern="1200" dirty="0">
                        <a:solidFill>
                          <a:schemeClr val="tx2">
                            <a:lumMod val="75000"/>
                          </a:schemeClr>
                        </a:solidFill>
                        <a:effectLst/>
                        <a:latin typeface="Adobe Devanagari" pitchFamily="18" charset="0"/>
                        <a:ea typeface="+mn-ea"/>
                        <a:cs typeface="DecoType Naskh Variants" pitchFamily="2" charset="-78"/>
                      </a:endParaRPr>
                    </a:p>
                  </a:txBody>
                  <a:tcPr/>
                </a:tc>
                <a:tc>
                  <a:txBody>
                    <a:bodyPr/>
                    <a:lstStyle/>
                    <a:p>
                      <a:pPr algn="r" rtl="1"/>
                      <a:r>
                        <a:rPr lang="ar-SA" sz="2400" kern="1200" dirty="0" smtClean="0">
                          <a:solidFill>
                            <a:schemeClr val="tx2">
                              <a:lumMod val="75000"/>
                            </a:schemeClr>
                          </a:solidFill>
                          <a:effectLst/>
                          <a:latin typeface="Adobe Devanagari" pitchFamily="18" charset="0"/>
                          <a:ea typeface="+mn-ea"/>
                          <a:cs typeface="DecoType Naskh Variants" pitchFamily="2" charset="-78"/>
                        </a:rPr>
                        <a:t>طلب جهة البدء بتطبيق معيار من معايير </a:t>
                      </a:r>
                      <a:r>
                        <a:rPr lang="ar-SA" sz="2400" kern="1200" dirty="0" err="1" smtClean="0">
                          <a:solidFill>
                            <a:schemeClr val="tx2">
                              <a:lumMod val="75000"/>
                            </a:schemeClr>
                          </a:solidFill>
                          <a:effectLst/>
                          <a:latin typeface="Adobe Devanagari" pitchFamily="18" charset="0"/>
                          <a:ea typeface="+mn-ea"/>
                          <a:cs typeface="DecoType Naskh Variants" pitchFamily="2" charset="-78"/>
                        </a:rPr>
                        <a:t>الـ</a:t>
                      </a:r>
                      <a:r>
                        <a:rPr lang="ar-SA" sz="2400" kern="1200" dirty="0" smtClean="0">
                          <a:solidFill>
                            <a:schemeClr val="tx2">
                              <a:lumMod val="75000"/>
                            </a:schemeClr>
                          </a:solidFill>
                          <a:effectLst/>
                          <a:latin typeface="Adobe Devanagari" pitchFamily="18" charset="0"/>
                          <a:ea typeface="+mn-ea"/>
                          <a:cs typeface="DecoType Naskh Variants" pitchFamily="2" charset="-78"/>
                        </a:rPr>
                        <a:t> </a:t>
                      </a:r>
                      <a:r>
                        <a:rPr lang="en-US" sz="2400" kern="1200" dirty="0" smtClean="0">
                          <a:solidFill>
                            <a:schemeClr val="tx2">
                              <a:lumMod val="75000"/>
                            </a:schemeClr>
                          </a:solidFill>
                          <a:effectLst/>
                          <a:latin typeface="Adobe Devanagari" pitchFamily="18" charset="0"/>
                          <a:ea typeface="+mn-ea"/>
                          <a:cs typeface="DecoType Naskh Variants" pitchFamily="2" charset="-78"/>
                        </a:rPr>
                        <a:t>ISO</a:t>
                      </a:r>
                      <a:endParaRPr lang="ar-SA" sz="2400" kern="1200" dirty="0" smtClean="0">
                        <a:solidFill>
                          <a:schemeClr val="tx2">
                            <a:lumMod val="75000"/>
                          </a:schemeClr>
                        </a:solidFill>
                        <a:effectLst/>
                        <a:latin typeface="Adobe Devanagari" pitchFamily="18" charset="0"/>
                        <a:ea typeface="+mn-ea"/>
                        <a:cs typeface="DecoType Naskh Variants" pitchFamily="2" charset="-78"/>
                      </a:endParaRPr>
                    </a:p>
                  </a:txBody>
                  <a:tcPr/>
                </a:tc>
                <a:extLst>
                  <a:ext uri="{0D108BD9-81ED-4DB2-BD59-A6C34878D82A}">
                    <a16:rowId xmlns:a16="http://schemas.microsoft.com/office/drawing/2014/main" val="10001"/>
                  </a:ext>
                </a:extLst>
              </a:tr>
              <a:tr h="405871">
                <a:tc>
                  <a:txBody>
                    <a:bodyPr/>
                    <a:lstStyle/>
                    <a:p>
                      <a:pPr algn="ctr" rtl="1"/>
                      <a:r>
                        <a:rPr lang="ar-SA" sz="2800" kern="1200" dirty="0" smtClean="0">
                          <a:solidFill>
                            <a:schemeClr val="tx2">
                              <a:lumMod val="75000"/>
                            </a:schemeClr>
                          </a:solidFill>
                          <a:effectLst/>
                          <a:latin typeface="Adobe Devanagari" pitchFamily="18" charset="0"/>
                          <a:ea typeface="+mn-ea"/>
                          <a:cs typeface="DecoType Naskh Variants" pitchFamily="2" charset="-78"/>
                        </a:rPr>
                        <a:t>02</a:t>
                      </a:r>
                      <a:endParaRPr lang="ar-SA" dirty="0">
                        <a:effectLst/>
                      </a:endParaRPr>
                    </a:p>
                  </a:txBody>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2400" kern="1200" dirty="0" smtClean="0">
                          <a:solidFill>
                            <a:schemeClr val="tx2">
                              <a:lumMod val="75000"/>
                            </a:schemeClr>
                          </a:solidFill>
                          <a:effectLst/>
                          <a:latin typeface="Adobe Devanagari" pitchFamily="18" charset="0"/>
                          <a:ea typeface="+mn-ea"/>
                          <a:cs typeface="DecoType Naskh Variants" pitchFamily="2" charset="-78"/>
                        </a:rPr>
                        <a:t>طلب تدريب أعضاء فريق إعداد مشروع نظام إدارة الجودة  أو مطبقيه</a:t>
                      </a:r>
                    </a:p>
                  </a:txBody>
                  <a:tcPr/>
                </a:tc>
                <a:extLst>
                  <a:ext uri="{0D108BD9-81ED-4DB2-BD59-A6C34878D82A}">
                    <a16:rowId xmlns:a16="http://schemas.microsoft.com/office/drawing/2014/main" val="10002"/>
                  </a:ext>
                </a:extLst>
              </a:tr>
              <a:tr h="405871">
                <a:tc>
                  <a:txBody>
                    <a:bodyPr/>
                    <a:lstStyle/>
                    <a:p>
                      <a:pPr algn="ctr" rtl="1"/>
                      <a:r>
                        <a:rPr lang="ar-SA" sz="2800" kern="1200" dirty="0" smtClean="0">
                          <a:solidFill>
                            <a:schemeClr val="tx2">
                              <a:lumMod val="75000"/>
                            </a:schemeClr>
                          </a:solidFill>
                          <a:effectLst/>
                          <a:latin typeface="Adobe Devanagari" pitchFamily="18" charset="0"/>
                          <a:ea typeface="+mn-ea"/>
                          <a:cs typeface="DecoType Naskh Variants" pitchFamily="2" charset="-78"/>
                        </a:rPr>
                        <a:t>03</a:t>
                      </a:r>
                      <a:endParaRPr lang="ar-SA" dirty="0">
                        <a:effectLst/>
                      </a:endParaRPr>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2400" kern="1200" dirty="0" smtClean="0">
                          <a:solidFill>
                            <a:schemeClr val="tx2">
                              <a:lumMod val="75000"/>
                            </a:schemeClr>
                          </a:solidFill>
                          <a:effectLst/>
                          <a:latin typeface="Adobe Devanagari" pitchFamily="18" charset="0"/>
                          <a:ea typeface="+mn-ea"/>
                          <a:cs typeface="DecoType Naskh Variants" pitchFamily="2" charset="-78"/>
                        </a:rPr>
                        <a:t>تقويم استكمال متطلبات النظام الأولية</a:t>
                      </a:r>
                    </a:p>
                  </a:txBody>
                  <a:tcPr/>
                </a:tc>
                <a:extLst>
                  <a:ext uri="{0D108BD9-81ED-4DB2-BD59-A6C34878D82A}">
                    <a16:rowId xmlns:a16="http://schemas.microsoft.com/office/drawing/2014/main" val="10003"/>
                  </a:ext>
                </a:extLst>
              </a:tr>
              <a:tr h="405871">
                <a:tc>
                  <a:txBody>
                    <a:bodyPr/>
                    <a:lstStyle/>
                    <a:p>
                      <a:pPr algn="ctr" rtl="1"/>
                      <a:r>
                        <a:rPr lang="ar-SA" sz="2800" kern="1200" dirty="0" smtClean="0">
                          <a:solidFill>
                            <a:schemeClr val="tx2">
                              <a:lumMod val="75000"/>
                            </a:schemeClr>
                          </a:solidFill>
                          <a:effectLst/>
                          <a:latin typeface="Adobe Devanagari" pitchFamily="18" charset="0"/>
                          <a:ea typeface="+mn-ea"/>
                          <a:cs typeface="DecoType Naskh Variants" pitchFamily="2" charset="-78"/>
                        </a:rPr>
                        <a:t>04</a:t>
                      </a:r>
                      <a:endParaRPr lang="ar-SA" dirty="0">
                        <a:effectLst/>
                      </a:endParaRPr>
                    </a:p>
                  </a:txBody>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2400" kern="1200" dirty="0" smtClean="0">
                          <a:solidFill>
                            <a:schemeClr val="tx2">
                              <a:lumMod val="75000"/>
                            </a:schemeClr>
                          </a:solidFill>
                          <a:effectLst/>
                          <a:latin typeface="Adobe Devanagari" pitchFamily="18" charset="0"/>
                          <a:ea typeface="+mn-ea"/>
                          <a:cs typeface="DecoType Naskh Variants" pitchFamily="2" charset="-78"/>
                        </a:rPr>
                        <a:t>طلب الاستعداد لزيارة ميدانية من وحدة الآيزو للجهة المتقدمة</a:t>
                      </a:r>
                    </a:p>
                  </a:txBody>
                  <a:tcPr/>
                </a:tc>
                <a:extLst>
                  <a:ext uri="{0D108BD9-81ED-4DB2-BD59-A6C34878D82A}">
                    <a16:rowId xmlns:a16="http://schemas.microsoft.com/office/drawing/2014/main" val="10004"/>
                  </a:ext>
                </a:extLst>
              </a:tr>
              <a:tr h="405871">
                <a:tc>
                  <a:txBody>
                    <a:bodyPr/>
                    <a:lstStyle/>
                    <a:p>
                      <a:pPr algn="ctr" rtl="1"/>
                      <a:r>
                        <a:rPr lang="ar-SA" sz="2800" kern="1200" dirty="0" smtClean="0">
                          <a:solidFill>
                            <a:schemeClr val="tx2">
                              <a:lumMod val="75000"/>
                            </a:schemeClr>
                          </a:solidFill>
                          <a:effectLst/>
                          <a:latin typeface="Adobe Devanagari" pitchFamily="18" charset="0"/>
                          <a:ea typeface="+mn-ea"/>
                          <a:cs typeface="DecoType Naskh Variants" pitchFamily="2" charset="-78"/>
                        </a:rPr>
                        <a:t>05</a:t>
                      </a:r>
                      <a:endParaRPr lang="ar-SA" dirty="0">
                        <a:effectLst/>
                      </a:endParaRPr>
                    </a:p>
                  </a:txBody>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2400" kern="1200" dirty="0" smtClean="0">
                          <a:solidFill>
                            <a:schemeClr val="tx2">
                              <a:lumMod val="75000"/>
                            </a:schemeClr>
                          </a:solidFill>
                          <a:effectLst/>
                          <a:latin typeface="Adobe Devanagari" pitchFamily="18" charset="0"/>
                          <a:ea typeface="+mn-ea"/>
                          <a:cs typeface="DecoType Naskh Variants" pitchFamily="2" charset="-78"/>
                        </a:rPr>
                        <a:t>طلب إجراء تدقيق داخلي وإجراء اجتماع مراجعة الإدارة وتقديم تقرير بذلك لعمادة الجودة</a:t>
                      </a:r>
                    </a:p>
                  </a:txBody>
                  <a:tcPr/>
                </a:tc>
                <a:extLst>
                  <a:ext uri="{0D108BD9-81ED-4DB2-BD59-A6C34878D82A}">
                    <a16:rowId xmlns:a16="http://schemas.microsoft.com/office/drawing/2014/main" val="10005"/>
                  </a:ext>
                </a:extLst>
              </a:tr>
              <a:tr h="405871">
                <a:tc>
                  <a:txBody>
                    <a:bodyPr/>
                    <a:lstStyle/>
                    <a:p>
                      <a:pPr algn="ctr" rtl="1"/>
                      <a:r>
                        <a:rPr lang="ar-SA" sz="2800" kern="1200" dirty="0" smtClean="0">
                          <a:solidFill>
                            <a:schemeClr val="tx2">
                              <a:lumMod val="75000"/>
                            </a:schemeClr>
                          </a:solidFill>
                          <a:effectLst/>
                          <a:latin typeface="Adobe Devanagari" pitchFamily="18" charset="0"/>
                          <a:ea typeface="+mn-ea"/>
                          <a:cs typeface="DecoType Naskh Variants" pitchFamily="2" charset="-78"/>
                        </a:rPr>
                        <a:t>06</a:t>
                      </a:r>
                      <a:endParaRPr lang="ar-SA" dirty="0">
                        <a:effectLst/>
                      </a:endParaRPr>
                    </a:p>
                  </a:txBody>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2400" kern="1200" dirty="0" smtClean="0">
                          <a:solidFill>
                            <a:schemeClr val="tx2">
                              <a:lumMod val="75000"/>
                            </a:schemeClr>
                          </a:solidFill>
                          <a:effectLst/>
                          <a:latin typeface="Adobe Devanagari" pitchFamily="18" charset="0"/>
                          <a:ea typeface="+mn-ea"/>
                          <a:cs typeface="DecoType Naskh Variants" pitchFamily="2" charset="-78"/>
                        </a:rPr>
                        <a:t>طلب التقدم للجهة المانحة لاعتماد مشروع النظام </a:t>
                      </a:r>
                    </a:p>
                  </a:txBody>
                  <a:tcPr/>
                </a:tc>
                <a:extLst>
                  <a:ext uri="{0D108BD9-81ED-4DB2-BD59-A6C34878D82A}">
                    <a16:rowId xmlns:a16="http://schemas.microsoft.com/office/drawing/2014/main" val="10006"/>
                  </a:ext>
                </a:extLst>
              </a:tr>
              <a:tr h="405871">
                <a:tc>
                  <a:txBody>
                    <a:bodyPr/>
                    <a:lstStyle/>
                    <a:p>
                      <a:pPr algn="ctr" rtl="1"/>
                      <a:r>
                        <a:rPr lang="ar-SA" sz="2800" kern="1200" dirty="0" smtClean="0">
                          <a:solidFill>
                            <a:schemeClr val="tx2">
                              <a:lumMod val="75000"/>
                            </a:schemeClr>
                          </a:solidFill>
                          <a:effectLst/>
                          <a:latin typeface="Adobe Devanagari" pitchFamily="18" charset="0"/>
                          <a:ea typeface="+mn-ea"/>
                          <a:cs typeface="DecoType Naskh Variants" pitchFamily="2" charset="-78"/>
                        </a:rPr>
                        <a:t>07</a:t>
                      </a:r>
                      <a:endParaRPr lang="ar-SA" dirty="0">
                        <a:effectLst/>
                      </a:endParaRPr>
                    </a:p>
                  </a:txBody>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2400" kern="1200" dirty="0" smtClean="0">
                          <a:solidFill>
                            <a:schemeClr val="tx2">
                              <a:lumMod val="75000"/>
                            </a:schemeClr>
                          </a:solidFill>
                          <a:effectLst/>
                          <a:latin typeface="Adobe Devanagari" pitchFamily="18" charset="0"/>
                          <a:ea typeface="+mn-ea"/>
                          <a:cs typeface="DecoType Naskh Variants" pitchFamily="2" charset="-78"/>
                        </a:rPr>
                        <a:t>طلب صرف مكافأة فريق إعداد مشروع نظام إدارة الجودة  </a:t>
                      </a:r>
                    </a:p>
                  </a:txBody>
                  <a:tcPr/>
                </a:tc>
                <a:extLst>
                  <a:ext uri="{0D108BD9-81ED-4DB2-BD59-A6C34878D82A}">
                    <a16:rowId xmlns:a16="http://schemas.microsoft.com/office/drawing/2014/main" val="10007"/>
                  </a:ext>
                </a:extLst>
              </a:tr>
              <a:tr h="405871">
                <a:tc>
                  <a:txBody>
                    <a:bodyPr/>
                    <a:lstStyle/>
                    <a:p>
                      <a:pPr algn="ctr" rtl="1"/>
                      <a:r>
                        <a:rPr lang="ar-SA" sz="2800" kern="1200" dirty="0" smtClean="0">
                          <a:solidFill>
                            <a:schemeClr val="tx2">
                              <a:lumMod val="75000"/>
                            </a:schemeClr>
                          </a:solidFill>
                          <a:effectLst/>
                          <a:latin typeface="Adobe Devanagari" pitchFamily="18" charset="0"/>
                          <a:ea typeface="+mn-ea"/>
                          <a:cs typeface="DecoType Naskh Variants" pitchFamily="2" charset="-78"/>
                        </a:rPr>
                        <a:t>08</a:t>
                      </a:r>
                      <a:endParaRPr lang="ar-SA" dirty="0">
                        <a:effectLst/>
                      </a:endParaRPr>
                    </a:p>
                  </a:txBody>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2400" kern="1200" dirty="0" smtClean="0">
                          <a:solidFill>
                            <a:schemeClr val="tx2">
                              <a:lumMod val="75000"/>
                            </a:schemeClr>
                          </a:solidFill>
                          <a:effectLst/>
                          <a:latin typeface="Adobe Devanagari" pitchFamily="18" charset="0"/>
                          <a:ea typeface="+mn-ea"/>
                          <a:cs typeface="DecoType Naskh Variants" pitchFamily="2" charset="-78"/>
                        </a:rPr>
                        <a:t>طلب إجراء تدقيق دوري أول أو ثان</a:t>
                      </a:r>
                    </a:p>
                  </a:txBody>
                  <a:tcPr/>
                </a:tc>
                <a:extLst>
                  <a:ext uri="{0D108BD9-81ED-4DB2-BD59-A6C34878D82A}">
                    <a16:rowId xmlns:a16="http://schemas.microsoft.com/office/drawing/2014/main" val="10008"/>
                  </a:ext>
                </a:extLst>
              </a:tr>
              <a:tr h="405871">
                <a:tc>
                  <a:txBody>
                    <a:bodyPr/>
                    <a:lstStyle/>
                    <a:p>
                      <a:pPr algn="ctr" rtl="1"/>
                      <a:r>
                        <a:rPr lang="ar-SA" sz="2800" kern="1200" dirty="0" smtClean="0">
                          <a:solidFill>
                            <a:schemeClr val="tx2">
                              <a:lumMod val="75000"/>
                            </a:schemeClr>
                          </a:solidFill>
                          <a:effectLst/>
                          <a:latin typeface="Adobe Devanagari" pitchFamily="18" charset="0"/>
                          <a:ea typeface="+mn-ea"/>
                          <a:cs typeface="DecoType Naskh Variants" pitchFamily="2" charset="-78"/>
                        </a:rPr>
                        <a:t>09</a:t>
                      </a:r>
                      <a:endParaRPr lang="ar-SA" dirty="0">
                        <a:effectLst/>
                      </a:endParaRPr>
                    </a:p>
                  </a:txBody>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2400" kern="1200" dirty="0" smtClean="0">
                          <a:solidFill>
                            <a:schemeClr val="tx2">
                              <a:lumMod val="75000"/>
                            </a:schemeClr>
                          </a:solidFill>
                          <a:effectLst/>
                          <a:latin typeface="Adobe Devanagari" pitchFamily="18" charset="0"/>
                          <a:ea typeface="+mn-ea"/>
                          <a:cs typeface="DecoType Naskh Variants" pitchFamily="2" charset="-78"/>
                        </a:rPr>
                        <a:t>طلب إجراء تجديد منح شهادة الآيزو</a:t>
                      </a:r>
                    </a:p>
                  </a:txBody>
                  <a:tcPr/>
                </a:tc>
                <a:extLst>
                  <a:ext uri="{0D108BD9-81ED-4DB2-BD59-A6C34878D82A}">
                    <a16:rowId xmlns:a16="http://schemas.microsoft.com/office/drawing/2014/main" val="10009"/>
                  </a:ext>
                </a:extLst>
              </a:tr>
              <a:tr h="405871">
                <a:tc>
                  <a:txBody>
                    <a:bodyPr/>
                    <a:lstStyle/>
                    <a:p>
                      <a:pPr algn="ctr" rtl="1"/>
                      <a:r>
                        <a:rPr lang="ar-SA" sz="2800" kern="1200" dirty="0" smtClean="0">
                          <a:solidFill>
                            <a:schemeClr val="tx2">
                              <a:lumMod val="75000"/>
                            </a:schemeClr>
                          </a:solidFill>
                          <a:effectLst/>
                          <a:latin typeface="Adobe Devanagari" pitchFamily="18" charset="0"/>
                          <a:ea typeface="+mn-ea"/>
                          <a:cs typeface="DecoType Naskh Variants" pitchFamily="2" charset="-78"/>
                        </a:rPr>
                        <a:t>10</a:t>
                      </a:r>
                      <a:endParaRPr lang="ar-SA" dirty="0">
                        <a:effectLst/>
                      </a:endParaRPr>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2400" kern="1200" dirty="0" smtClean="0">
                          <a:solidFill>
                            <a:schemeClr val="tx2">
                              <a:lumMod val="75000"/>
                            </a:schemeClr>
                          </a:solidFill>
                          <a:effectLst/>
                          <a:latin typeface="Adobe Devanagari" pitchFamily="18" charset="0"/>
                          <a:ea typeface="+mn-ea"/>
                          <a:cs typeface="DecoType Naskh Variants" pitchFamily="2" charset="-78"/>
                        </a:rPr>
                        <a:t>طلب الإطلاع على تقرير الجهة المانحة بعد الزيارة</a:t>
                      </a:r>
                      <a:endParaRPr lang="en-US" sz="2400" kern="1200" dirty="0" smtClean="0">
                        <a:solidFill>
                          <a:schemeClr val="tx2">
                            <a:lumMod val="75000"/>
                          </a:schemeClr>
                        </a:solidFill>
                        <a:effectLst/>
                        <a:latin typeface="Adobe Devanagari" pitchFamily="18" charset="0"/>
                        <a:ea typeface="+mn-ea"/>
                        <a:cs typeface="DecoType Naskh Variants" pitchFamily="2" charset="-78"/>
                      </a:endParaRPr>
                    </a:p>
                  </a:txBody>
                  <a:tcPr/>
                </a:tc>
                <a:extLst>
                  <a:ext uri="{0D108BD9-81ED-4DB2-BD59-A6C34878D82A}">
                    <a16:rowId xmlns:a16="http://schemas.microsoft.com/office/drawing/2014/main" val="10010"/>
                  </a:ext>
                </a:extLst>
              </a:tr>
              <a:tr h="405871">
                <a:tc>
                  <a:txBody>
                    <a:bodyPr/>
                    <a:lstStyle/>
                    <a:p>
                      <a:pPr algn="ctr" rtl="1"/>
                      <a:r>
                        <a:rPr lang="ar-SA" sz="2800" kern="1200" dirty="0" smtClean="0">
                          <a:solidFill>
                            <a:schemeClr val="tx2">
                              <a:lumMod val="75000"/>
                            </a:schemeClr>
                          </a:solidFill>
                          <a:effectLst/>
                          <a:latin typeface="Adobe Devanagari" pitchFamily="18" charset="0"/>
                          <a:ea typeface="+mn-ea"/>
                          <a:cs typeface="DecoType Naskh Variants" pitchFamily="2" charset="-78"/>
                        </a:rPr>
                        <a:t>10</a:t>
                      </a:r>
                      <a:endParaRPr lang="ar-SA" dirty="0">
                        <a:effectLst/>
                      </a:endParaRPr>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2400" kern="1200" dirty="0" smtClean="0">
                          <a:solidFill>
                            <a:schemeClr val="tx2">
                              <a:lumMod val="75000"/>
                            </a:schemeClr>
                          </a:solidFill>
                          <a:effectLst/>
                          <a:latin typeface="Adobe Devanagari" pitchFamily="18" charset="0"/>
                          <a:ea typeface="+mn-ea"/>
                          <a:cs typeface="DecoType Naskh Variants" pitchFamily="2" charset="-78"/>
                        </a:rPr>
                        <a:t>حفل تسلم شهادة الآيزو</a:t>
                      </a:r>
                      <a:endParaRPr lang="en-US" sz="2400" kern="1200" dirty="0" smtClean="0">
                        <a:solidFill>
                          <a:schemeClr val="tx2">
                            <a:lumMod val="75000"/>
                          </a:schemeClr>
                        </a:solidFill>
                        <a:effectLst/>
                        <a:latin typeface="Adobe Devanagari" pitchFamily="18" charset="0"/>
                        <a:ea typeface="+mn-ea"/>
                        <a:cs typeface="DecoType Naskh Variants" pitchFamily="2" charset="-78"/>
                      </a:endParaRPr>
                    </a:p>
                  </a:txBody>
                  <a:tcPr/>
                </a:tc>
                <a:extLst>
                  <a:ext uri="{0D108BD9-81ED-4DB2-BD59-A6C34878D82A}">
                    <a16:rowId xmlns:a16="http://schemas.microsoft.com/office/drawing/2014/main" val="10011"/>
                  </a:ext>
                </a:extLst>
              </a:tr>
            </a:tbl>
          </a:graphicData>
        </a:graphic>
      </p:graphicFrame>
      <p:pic>
        <p:nvPicPr>
          <p:cNvPr id="13"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5715000"/>
            <a:ext cx="1143000" cy="1143000"/>
          </a:xfrm>
          <a:prstGeom prst="rect">
            <a:avLst/>
          </a:prstGeom>
          <a:noFill/>
        </p:spPr>
      </p:pic>
    </p:spTree>
    <p:extLst>
      <p:ext uri="{BB962C8B-B14F-4D97-AF65-F5344CB8AC3E}">
        <p14:creationId xmlns:p14="http://schemas.microsoft.com/office/powerpoint/2010/main" val="37205769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4" name="مستطيل 3"/>
          <p:cNvSpPr/>
          <p:nvPr/>
        </p:nvSpPr>
        <p:spPr>
          <a:xfrm>
            <a:off x="0" y="1828800"/>
            <a:ext cx="9144000" cy="3570208"/>
          </a:xfrm>
          <a:prstGeom prst="rect">
            <a:avLst/>
          </a:prstGeom>
        </p:spPr>
        <p:txBody>
          <a:bodyPr wrap="square">
            <a:spAutoFit/>
          </a:bodyPr>
          <a:lstStyle/>
          <a:p>
            <a:r>
              <a:rPr lang="ar-SA" sz="4800" dirty="0" smtClean="0">
                <a:solidFill>
                  <a:srgbClr val="17375E"/>
                </a:solidFill>
                <a:cs typeface="DecoType Naskh Variants" pitchFamily="2" charset="-78"/>
              </a:rPr>
              <a:t>مخرجات تخطيط الجودة</a:t>
            </a:r>
          </a:p>
          <a:p>
            <a:pPr marL="571500" indent="-571500">
              <a:buFont typeface="Arial" panose="020B0604020202020204" pitchFamily="34" charset="0"/>
              <a:buChar char="•"/>
            </a:pPr>
            <a:r>
              <a:rPr lang="ar-SA" sz="3600" dirty="0" smtClean="0">
                <a:solidFill>
                  <a:srgbClr val="17375E"/>
                </a:solidFill>
                <a:cs typeface="DecoType Naskh Variants" pitchFamily="2" charset="-78"/>
              </a:rPr>
              <a:t>تحديد أهداف الجودة</a:t>
            </a:r>
          </a:p>
          <a:p>
            <a:pPr marL="571500" indent="-571500">
              <a:buFont typeface="Arial" panose="020B0604020202020204" pitchFamily="34" charset="0"/>
              <a:buChar char="•"/>
            </a:pPr>
            <a:r>
              <a:rPr lang="ar-SA" sz="3600" dirty="0" smtClean="0">
                <a:solidFill>
                  <a:srgbClr val="17375E"/>
                </a:solidFill>
                <a:cs typeface="DecoType Naskh Variants" pitchFamily="2" charset="-78"/>
              </a:rPr>
              <a:t>تحديد الشرائح المستفيدة </a:t>
            </a:r>
          </a:p>
          <a:p>
            <a:pPr marL="571500" indent="-571500">
              <a:buFont typeface="Arial" panose="020B0604020202020204" pitchFamily="34" charset="0"/>
              <a:buChar char="•"/>
            </a:pPr>
            <a:r>
              <a:rPr lang="ar-SA" sz="3600" dirty="0" smtClean="0">
                <a:solidFill>
                  <a:srgbClr val="17375E"/>
                </a:solidFill>
                <a:cs typeface="DecoType Naskh Variants" pitchFamily="2" charset="-78"/>
              </a:rPr>
              <a:t>تحديد احتياجات الشرائح المستفيدة</a:t>
            </a:r>
          </a:p>
          <a:p>
            <a:pPr marL="571500" indent="-571500">
              <a:buFont typeface="Arial" panose="020B0604020202020204" pitchFamily="34" charset="0"/>
              <a:buChar char="•"/>
            </a:pPr>
            <a:r>
              <a:rPr lang="ar-SA" sz="3400" dirty="0" smtClean="0">
                <a:solidFill>
                  <a:srgbClr val="17375E"/>
                </a:solidFill>
                <a:cs typeface="DecoType Naskh Variants" pitchFamily="2" charset="-78"/>
              </a:rPr>
              <a:t>تحديد المخرجات النهائية للمنتجات او الخدمات بما يحقق احتياجات المستفيدين</a:t>
            </a:r>
          </a:p>
          <a:p>
            <a:pPr marL="571500" indent="-571500">
              <a:buFont typeface="Arial" panose="020B0604020202020204" pitchFamily="34" charset="0"/>
              <a:buChar char="•"/>
            </a:pPr>
            <a:r>
              <a:rPr lang="ar-SA" sz="3600" dirty="0" smtClean="0">
                <a:solidFill>
                  <a:srgbClr val="17375E"/>
                </a:solidFill>
                <a:cs typeface="DecoType Naskh Variants" pitchFamily="2" charset="-78"/>
              </a:rPr>
              <a:t>تطوير العمليات التي تحقق المنتجات أو الخدمات بالصورة المطلوبة</a:t>
            </a:r>
          </a:p>
        </p:txBody>
      </p:sp>
      <p:sp>
        <p:nvSpPr>
          <p:cNvPr id="5" name="مربع نص 4"/>
          <p:cNvSpPr txBox="1"/>
          <p:nvPr/>
        </p:nvSpPr>
        <p:spPr>
          <a:xfrm>
            <a:off x="0" y="152400"/>
            <a:ext cx="9144000" cy="1323439"/>
          </a:xfrm>
          <a:prstGeom prst="rect">
            <a:avLst/>
          </a:prstGeom>
          <a:noFill/>
        </p:spPr>
        <p:txBody>
          <a:bodyPr wrap="square" rtlCol="1">
            <a:spAutoFit/>
          </a:bodyPr>
          <a:lstStyle/>
          <a:p>
            <a:pPr algn="r" rtl="1"/>
            <a:r>
              <a:rPr lang="ar-SA" sz="8000" dirty="0" smtClean="0">
                <a:solidFill>
                  <a:srgbClr val="90B6E4"/>
                </a:solidFill>
                <a:cs typeface="DecoType Naskh Variants" pitchFamily="2" charset="-78"/>
              </a:rPr>
              <a:t>تخطيط الجودة </a:t>
            </a:r>
            <a:r>
              <a:rPr lang="ar-SA" sz="6000" i="1" dirty="0" smtClean="0">
                <a:solidFill>
                  <a:srgbClr val="90B6E4"/>
                </a:solidFill>
                <a:latin typeface="Gabriola" pitchFamily="82" charset="0"/>
              </a:rPr>
              <a:t>(Quality Planning) </a:t>
            </a:r>
            <a:endParaRPr lang="en-US" sz="6000" i="1" dirty="0" smtClean="0">
              <a:solidFill>
                <a:srgbClr val="90B6E4"/>
              </a:solidFill>
              <a:latin typeface="Gabriola" pitchFamily="82" charset="0"/>
            </a:endParaRPr>
          </a:p>
        </p:txBody>
      </p:sp>
      <p:pic>
        <p:nvPicPr>
          <p:cNvPr id="6"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304800" y="5176017"/>
            <a:ext cx="1905000" cy="1905000"/>
          </a:xfrm>
          <a:prstGeom prst="rect">
            <a:avLst/>
          </a:prstGeom>
          <a:noFill/>
        </p:spPr>
      </p:pic>
    </p:spTree>
  </p:cSld>
  <p:clrMapOvr>
    <a:masterClrMapping/>
  </p:clrMapOvr>
  <p:transition advClick="0"/>
  <p:timing>
    <p:tnLst>
      <p:par>
        <p:cTn id="1" dur="indefinite" restart="never" nodeType="tmRoot"/>
      </p:par>
    </p:tnLst>
  </p:timing>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endParaRPr lang="en-US" b="1" dirty="0" smtClean="0"/>
          </a:p>
        </p:txBody>
      </p:sp>
      <p:grpSp>
        <p:nvGrpSpPr>
          <p:cNvPr id="2" name="Group 12"/>
          <p:cNvGrpSpPr>
            <a:grpSpLocks/>
          </p:cNvGrpSpPr>
          <p:nvPr/>
        </p:nvGrpSpPr>
        <p:grpSpPr bwMode="auto">
          <a:xfrm>
            <a:off x="7143768" y="71414"/>
            <a:ext cx="1912938" cy="1016000"/>
            <a:chOff x="4230" y="0"/>
            <a:chExt cx="1205" cy="640"/>
          </a:xfrm>
        </p:grpSpPr>
        <p:pic>
          <p:nvPicPr>
            <p:cNvPr id="10" name="Picture 13" descr="globe0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995" y="135"/>
              <a:ext cx="440" cy="330"/>
            </a:xfrm>
            <a:prstGeom prst="rect">
              <a:avLst/>
            </a:prstGeom>
            <a:noFill/>
            <a:ln w="9525">
              <a:noFill/>
              <a:miter lim="800000"/>
              <a:headEnd/>
              <a:tailEnd/>
            </a:ln>
          </p:spPr>
        </p:pic>
        <p:sp>
          <p:nvSpPr>
            <p:cNvPr id="11" name="Text Box 14"/>
            <p:cNvSpPr txBox="1">
              <a:spLocks noChangeArrowheads="1"/>
            </p:cNvSpPr>
            <p:nvPr/>
          </p:nvSpPr>
          <p:spPr bwMode="auto">
            <a:xfrm>
              <a:off x="4230" y="0"/>
              <a:ext cx="305" cy="640"/>
            </a:xfrm>
            <a:prstGeom prst="rect">
              <a:avLst/>
            </a:prstGeom>
            <a:noFill/>
            <a:ln w="9525">
              <a:noFill/>
              <a:miter lim="800000"/>
              <a:headEnd/>
              <a:tailEnd/>
            </a:ln>
          </p:spPr>
          <p:txBody>
            <a:bodyPr wrap="none">
              <a:spAutoFit/>
            </a:bodyPr>
            <a:lstStyle/>
            <a:p>
              <a:r>
                <a:rPr lang="en-US" sz="6000" dirty="0">
                  <a:solidFill>
                    <a:srgbClr val="0066FF"/>
                  </a:solidFill>
                  <a:latin typeface="Arial Black" pitchFamily="34" charset="0"/>
                </a:rPr>
                <a:t>I</a:t>
              </a:r>
            </a:p>
          </p:txBody>
        </p:sp>
        <p:sp>
          <p:nvSpPr>
            <p:cNvPr id="12" name="Text Box 15"/>
            <p:cNvSpPr txBox="1">
              <a:spLocks noChangeArrowheads="1"/>
            </p:cNvSpPr>
            <p:nvPr/>
          </p:nvSpPr>
          <p:spPr bwMode="auto">
            <a:xfrm>
              <a:off x="4500" y="0"/>
              <a:ext cx="467" cy="640"/>
            </a:xfrm>
            <a:prstGeom prst="rect">
              <a:avLst/>
            </a:prstGeom>
            <a:noFill/>
            <a:ln w="9525">
              <a:noFill/>
              <a:miter lim="800000"/>
              <a:headEnd/>
              <a:tailEnd/>
            </a:ln>
          </p:spPr>
          <p:txBody>
            <a:bodyPr wrap="none">
              <a:spAutoFit/>
            </a:bodyPr>
            <a:lstStyle/>
            <a:p>
              <a:r>
                <a:rPr lang="en-US" sz="6000" dirty="0">
                  <a:solidFill>
                    <a:srgbClr val="0000FF"/>
                  </a:solidFill>
                  <a:latin typeface="Arial Black" pitchFamily="34" charset="0"/>
                </a:rPr>
                <a:t>S</a:t>
              </a:r>
            </a:p>
          </p:txBody>
        </p:sp>
      </p:grpSp>
      <p:sp>
        <p:nvSpPr>
          <p:cNvPr id="14" name="مربع نص 13"/>
          <p:cNvSpPr txBox="1"/>
          <p:nvPr/>
        </p:nvSpPr>
        <p:spPr>
          <a:xfrm>
            <a:off x="5692414" y="6273225"/>
            <a:ext cx="3451586" cy="584775"/>
          </a:xfrm>
          <a:prstGeom prst="rect">
            <a:avLst/>
          </a:prstGeom>
          <a:noFill/>
        </p:spPr>
        <p:txBody>
          <a:bodyPr wrap="none" rtlCol="1">
            <a:spAutoFit/>
          </a:bodyPr>
          <a:lstStyle/>
          <a:p>
            <a:r>
              <a:rPr lang="ar-SA" sz="3200" dirty="0" smtClean="0">
                <a:solidFill>
                  <a:srgbClr val="4C216D"/>
                </a:solidFill>
                <a:cs typeface="DecoType Naskh Variants" pitchFamily="2" charset="-78"/>
              </a:rPr>
              <a:t>الدكتور هشام عادل </a:t>
            </a:r>
            <a:r>
              <a:rPr lang="ar-SA" sz="3200" dirty="0" err="1" smtClean="0">
                <a:solidFill>
                  <a:srgbClr val="4C216D"/>
                </a:solidFill>
                <a:cs typeface="DecoType Naskh Variants" pitchFamily="2" charset="-78"/>
              </a:rPr>
              <a:t>عبهري</a:t>
            </a:r>
            <a:endParaRPr lang="ar-SA" sz="3200" dirty="0" smtClean="0">
              <a:solidFill>
                <a:srgbClr val="4C216D"/>
              </a:solidFill>
              <a:cs typeface="DecoType Naskh Variants" pitchFamily="2" charset="-78"/>
            </a:endParaRPr>
          </a:p>
        </p:txBody>
      </p:sp>
      <p:pic>
        <p:nvPicPr>
          <p:cNvPr id="39939" name="Picture 3"/>
          <p:cNvPicPr>
            <a:picLocks noChangeAspect="1" noChangeArrowheads="1"/>
          </p:cNvPicPr>
          <p:nvPr/>
        </p:nvPicPr>
        <p:blipFill>
          <a:blip r:embed="rId3">
            <a:clrChange>
              <a:clrFrom>
                <a:srgbClr val="FFFFFF"/>
              </a:clrFrom>
              <a:clrTo>
                <a:srgbClr val="FFFFFF">
                  <a:alpha val="0"/>
                </a:srgbClr>
              </a:clrTo>
            </a:clrChange>
            <a:duotone>
              <a:prstClr val="black"/>
              <a:schemeClr val="accent1">
                <a:tint val="45000"/>
                <a:satMod val="400000"/>
              </a:schemeClr>
            </a:duotone>
          </a:blip>
          <a:srcRect/>
          <a:stretch>
            <a:fillRect/>
          </a:stretch>
        </p:blipFill>
        <p:spPr bwMode="auto">
          <a:xfrm>
            <a:off x="71406" y="357166"/>
            <a:ext cx="8989912" cy="5929354"/>
          </a:xfrm>
          <a:prstGeom prst="rect">
            <a:avLst/>
          </a:prstGeom>
          <a:noFill/>
          <a:ln w="9525">
            <a:noFill/>
            <a:miter lim="800000"/>
            <a:headEnd/>
            <a:tailEnd/>
          </a:ln>
          <a:effectLst/>
        </p:spPr>
      </p:pic>
      <p:sp>
        <p:nvSpPr>
          <p:cNvPr id="15" name="شكل بيضاوي 14"/>
          <p:cNvSpPr/>
          <p:nvPr/>
        </p:nvSpPr>
        <p:spPr bwMode="auto">
          <a:xfrm>
            <a:off x="3929058" y="3571875"/>
            <a:ext cx="928694" cy="500067"/>
          </a:xfrm>
          <a:prstGeom prst="ellipse">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charset="0"/>
              <a:cs typeface="Arial" charset="0"/>
            </a:endParaRPr>
          </a:p>
        </p:txBody>
      </p:sp>
      <p:pic>
        <p:nvPicPr>
          <p:cNvPr id="13" name="Picture 10" descr="http://japanologie.arts.kuleuven.be/lab/sites/japanologie.arts.kuleuven.be.ijcm13/files/uploads/inline_images/glossy_3d_blue_arrow_left.png">
            <a:hlinkClick r:id="rId4" action="ppaction://hlinksldjump"/>
          </p:cNvPr>
          <p:cNvPicPr>
            <a:picLocks noChangeAspect="1" noChangeArrowheads="1"/>
          </p:cNvPicPr>
          <p:nvPr/>
        </p:nvPicPr>
        <p:blipFill>
          <a:blip r:embed="rId5"/>
          <a:srcRect/>
          <a:stretch>
            <a:fillRect/>
          </a:stretch>
        </p:blipFill>
        <p:spPr bwMode="auto">
          <a:xfrm>
            <a:off x="0" y="5715000"/>
            <a:ext cx="1143000" cy="1143000"/>
          </a:xfrm>
          <a:prstGeom prst="rect">
            <a:avLst/>
          </a:prstGeom>
          <a:noFill/>
        </p:spPr>
      </p:pic>
    </p:spTree>
    <p:extLst>
      <p:ext uri="{BB962C8B-B14F-4D97-AF65-F5344CB8AC3E}">
        <p14:creationId xmlns:p14="http://schemas.microsoft.com/office/powerpoint/2010/main" val="3450078743"/>
      </p:ext>
    </p:extLst>
  </p:cSld>
  <p:clrMapOvr>
    <a:masterClrMapping/>
  </p:clrMapOvr>
  <p:timing>
    <p:tnLst>
      <p:par>
        <p:cTn id="1" dur="indefinite" restart="never" nodeType="tmRoot"/>
      </p:par>
    </p:tnLst>
  </p:timing>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endParaRPr lang="en-US" b="1" dirty="0" smtClean="0"/>
          </a:p>
        </p:txBody>
      </p:sp>
      <p:grpSp>
        <p:nvGrpSpPr>
          <p:cNvPr id="2" name="Group 12"/>
          <p:cNvGrpSpPr>
            <a:grpSpLocks/>
          </p:cNvGrpSpPr>
          <p:nvPr/>
        </p:nvGrpSpPr>
        <p:grpSpPr bwMode="auto">
          <a:xfrm>
            <a:off x="0" y="5842000"/>
            <a:ext cx="1912938" cy="1016000"/>
            <a:chOff x="4230" y="0"/>
            <a:chExt cx="1205" cy="640"/>
          </a:xfrm>
        </p:grpSpPr>
        <p:pic>
          <p:nvPicPr>
            <p:cNvPr id="10" name="Picture 13" descr="globe0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995" y="135"/>
              <a:ext cx="440" cy="330"/>
            </a:xfrm>
            <a:prstGeom prst="rect">
              <a:avLst/>
            </a:prstGeom>
            <a:noFill/>
            <a:ln w="9525">
              <a:noFill/>
              <a:miter lim="800000"/>
              <a:headEnd/>
              <a:tailEnd/>
            </a:ln>
          </p:spPr>
        </p:pic>
        <p:sp>
          <p:nvSpPr>
            <p:cNvPr id="11" name="Text Box 14"/>
            <p:cNvSpPr txBox="1">
              <a:spLocks noChangeArrowheads="1"/>
            </p:cNvSpPr>
            <p:nvPr/>
          </p:nvSpPr>
          <p:spPr bwMode="auto">
            <a:xfrm>
              <a:off x="4230" y="0"/>
              <a:ext cx="305" cy="640"/>
            </a:xfrm>
            <a:prstGeom prst="rect">
              <a:avLst/>
            </a:prstGeom>
            <a:noFill/>
            <a:ln w="9525">
              <a:noFill/>
              <a:miter lim="800000"/>
              <a:headEnd/>
              <a:tailEnd/>
            </a:ln>
          </p:spPr>
          <p:txBody>
            <a:bodyPr wrap="none">
              <a:spAutoFit/>
            </a:bodyPr>
            <a:lstStyle/>
            <a:p>
              <a:r>
                <a:rPr lang="en-US" sz="6000" dirty="0">
                  <a:solidFill>
                    <a:srgbClr val="0066FF"/>
                  </a:solidFill>
                  <a:latin typeface="Arial Black" pitchFamily="34" charset="0"/>
                </a:rPr>
                <a:t>I</a:t>
              </a:r>
            </a:p>
          </p:txBody>
        </p:sp>
        <p:sp>
          <p:nvSpPr>
            <p:cNvPr id="12" name="Text Box 15"/>
            <p:cNvSpPr txBox="1">
              <a:spLocks noChangeArrowheads="1"/>
            </p:cNvSpPr>
            <p:nvPr/>
          </p:nvSpPr>
          <p:spPr bwMode="auto">
            <a:xfrm>
              <a:off x="4500" y="0"/>
              <a:ext cx="467" cy="640"/>
            </a:xfrm>
            <a:prstGeom prst="rect">
              <a:avLst/>
            </a:prstGeom>
            <a:noFill/>
            <a:ln w="9525">
              <a:noFill/>
              <a:miter lim="800000"/>
              <a:headEnd/>
              <a:tailEnd/>
            </a:ln>
          </p:spPr>
          <p:txBody>
            <a:bodyPr wrap="none">
              <a:spAutoFit/>
            </a:bodyPr>
            <a:lstStyle/>
            <a:p>
              <a:r>
                <a:rPr lang="en-US" sz="6000" dirty="0">
                  <a:solidFill>
                    <a:srgbClr val="0000FF"/>
                  </a:solidFill>
                  <a:latin typeface="Arial Black" pitchFamily="34" charset="0"/>
                </a:rPr>
                <a:t>S</a:t>
              </a:r>
            </a:p>
          </p:txBody>
        </p:sp>
      </p:grpSp>
      <p:sp>
        <p:nvSpPr>
          <p:cNvPr id="14" name="مربع نص 13"/>
          <p:cNvSpPr txBox="1"/>
          <p:nvPr/>
        </p:nvSpPr>
        <p:spPr>
          <a:xfrm>
            <a:off x="3071802" y="6273225"/>
            <a:ext cx="3451586" cy="584775"/>
          </a:xfrm>
          <a:prstGeom prst="rect">
            <a:avLst/>
          </a:prstGeom>
          <a:noFill/>
        </p:spPr>
        <p:txBody>
          <a:bodyPr wrap="none" rtlCol="1">
            <a:spAutoFit/>
          </a:bodyPr>
          <a:lstStyle/>
          <a:p>
            <a:r>
              <a:rPr lang="ar-SA" sz="3200" dirty="0" smtClean="0">
                <a:solidFill>
                  <a:srgbClr val="4C216D"/>
                </a:solidFill>
                <a:cs typeface="DecoType Naskh Variants" pitchFamily="2" charset="-78"/>
              </a:rPr>
              <a:t>الدكتور هشام عادل </a:t>
            </a:r>
            <a:r>
              <a:rPr lang="ar-SA" sz="3200" dirty="0" err="1" smtClean="0">
                <a:solidFill>
                  <a:srgbClr val="4C216D"/>
                </a:solidFill>
                <a:cs typeface="DecoType Naskh Variants" pitchFamily="2" charset="-78"/>
              </a:rPr>
              <a:t>عبهري</a:t>
            </a:r>
            <a:endParaRPr lang="ar-SA" sz="3200" dirty="0" smtClean="0">
              <a:solidFill>
                <a:srgbClr val="4C216D"/>
              </a:solidFill>
              <a:cs typeface="DecoType Naskh Variants" pitchFamily="2" charset="-78"/>
            </a:endParaRPr>
          </a:p>
        </p:txBody>
      </p:sp>
      <p:pic>
        <p:nvPicPr>
          <p:cNvPr id="13" name="Picture 10" descr="http://japanologie.arts.kuleuven.be/lab/sites/japanologie.arts.kuleuven.be.ijcm13/files/uploads/inline_images/glossy_3d_blue_arrow_left.png">
            <a:hlinkClick r:id="rId3" action="ppaction://hlinksldjump"/>
          </p:cNvPr>
          <p:cNvPicPr>
            <a:picLocks noChangeAspect="1" noChangeArrowheads="1"/>
          </p:cNvPicPr>
          <p:nvPr/>
        </p:nvPicPr>
        <p:blipFill>
          <a:blip r:embed="rId4"/>
          <a:srcRect/>
          <a:stretch>
            <a:fillRect/>
          </a:stretch>
        </p:blipFill>
        <p:spPr bwMode="auto">
          <a:xfrm>
            <a:off x="1905000" y="5715000"/>
            <a:ext cx="1143000" cy="1143000"/>
          </a:xfrm>
          <a:prstGeom prst="rect">
            <a:avLst/>
          </a:prstGeom>
          <a:noFill/>
        </p:spPr>
      </p:pic>
      <p:pic>
        <p:nvPicPr>
          <p:cNvPr id="3" name="صورة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194033"/>
            <a:ext cx="9144000" cy="6469934"/>
          </a:xfrm>
          <a:prstGeom prst="rect">
            <a:avLst/>
          </a:prstGeom>
        </p:spPr>
      </p:pic>
      <p:sp>
        <p:nvSpPr>
          <p:cNvPr id="15" name="شكل بيضاوي 14"/>
          <p:cNvSpPr/>
          <p:nvPr/>
        </p:nvSpPr>
        <p:spPr bwMode="auto">
          <a:xfrm>
            <a:off x="4581525" y="3438525"/>
            <a:ext cx="1553496" cy="648929"/>
          </a:xfrm>
          <a:prstGeom prst="ellipse">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238071692"/>
      </p:ext>
    </p:extLst>
  </p:cSld>
  <p:clrMapOvr>
    <a:masterClrMapping/>
  </p:clrMapOvr>
  <p:timing>
    <p:tnLst>
      <p:par>
        <p:cTn id="1" dur="indefinite" restart="never" nodeType="tmRoot"/>
      </p:par>
    </p:tnLst>
  </p:timing>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مستطيل 8"/>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endParaRPr lang="en-US" b="1" dirty="0" smtClean="0"/>
          </a:p>
        </p:txBody>
      </p:sp>
      <p:grpSp>
        <p:nvGrpSpPr>
          <p:cNvPr id="2" name="Group 12"/>
          <p:cNvGrpSpPr>
            <a:grpSpLocks/>
          </p:cNvGrpSpPr>
          <p:nvPr/>
        </p:nvGrpSpPr>
        <p:grpSpPr bwMode="auto">
          <a:xfrm>
            <a:off x="7143768" y="71414"/>
            <a:ext cx="1912938" cy="1016000"/>
            <a:chOff x="4230" y="0"/>
            <a:chExt cx="1205" cy="640"/>
          </a:xfrm>
        </p:grpSpPr>
        <p:pic>
          <p:nvPicPr>
            <p:cNvPr id="10" name="Picture 13" descr="globe0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995" y="135"/>
              <a:ext cx="440" cy="330"/>
            </a:xfrm>
            <a:prstGeom prst="rect">
              <a:avLst/>
            </a:prstGeom>
            <a:noFill/>
            <a:ln w="9525">
              <a:noFill/>
              <a:miter lim="800000"/>
              <a:headEnd/>
              <a:tailEnd/>
            </a:ln>
          </p:spPr>
        </p:pic>
        <p:sp>
          <p:nvSpPr>
            <p:cNvPr id="11" name="Text Box 14"/>
            <p:cNvSpPr txBox="1">
              <a:spLocks noChangeArrowheads="1"/>
            </p:cNvSpPr>
            <p:nvPr/>
          </p:nvSpPr>
          <p:spPr bwMode="auto">
            <a:xfrm>
              <a:off x="4230" y="0"/>
              <a:ext cx="305" cy="640"/>
            </a:xfrm>
            <a:prstGeom prst="rect">
              <a:avLst/>
            </a:prstGeom>
            <a:noFill/>
            <a:ln w="9525">
              <a:noFill/>
              <a:miter lim="800000"/>
              <a:headEnd/>
              <a:tailEnd/>
            </a:ln>
          </p:spPr>
          <p:txBody>
            <a:bodyPr wrap="none">
              <a:spAutoFit/>
            </a:bodyPr>
            <a:lstStyle/>
            <a:p>
              <a:r>
                <a:rPr lang="en-US" sz="6000" dirty="0">
                  <a:solidFill>
                    <a:srgbClr val="0066FF"/>
                  </a:solidFill>
                  <a:latin typeface="Arial Black" pitchFamily="34" charset="0"/>
                </a:rPr>
                <a:t>I</a:t>
              </a:r>
            </a:p>
          </p:txBody>
        </p:sp>
        <p:sp>
          <p:nvSpPr>
            <p:cNvPr id="12" name="Text Box 15"/>
            <p:cNvSpPr txBox="1">
              <a:spLocks noChangeArrowheads="1"/>
            </p:cNvSpPr>
            <p:nvPr/>
          </p:nvSpPr>
          <p:spPr bwMode="auto">
            <a:xfrm>
              <a:off x="4500" y="0"/>
              <a:ext cx="467" cy="640"/>
            </a:xfrm>
            <a:prstGeom prst="rect">
              <a:avLst/>
            </a:prstGeom>
            <a:noFill/>
            <a:ln w="9525">
              <a:noFill/>
              <a:miter lim="800000"/>
              <a:headEnd/>
              <a:tailEnd/>
            </a:ln>
          </p:spPr>
          <p:txBody>
            <a:bodyPr wrap="none">
              <a:spAutoFit/>
            </a:bodyPr>
            <a:lstStyle/>
            <a:p>
              <a:r>
                <a:rPr lang="en-US" sz="6000" dirty="0">
                  <a:solidFill>
                    <a:srgbClr val="0000FF"/>
                  </a:solidFill>
                  <a:latin typeface="Arial Black" pitchFamily="34" charset="0"/>
                </a:rPr>
                <a:t>S</a:t>
              </a:r>
            </a:p>
          </p:txBody>
        </p:sp>
      </p:grpSp>
      <p:sp>
        <p:nvSpPr>
          <p:cNvPr id="14" name="مربع نص 13"/>
          <p:cNvSpPr txBox="1"/>
          <p:nvPr/>
        </p:nvSpPr>
        <p:spPr>
          <a:xfrm rot="16200000">
            <a:off x="-1433404" y="4839818"/>
            <a:ext cx="3451586" cy="584775"/>
          </a:xfrm>
          <a:prstGeom prst="rect">
            <a:avLst/>
          </a:prstGeom>
          <a:noFill/>
        </p:spPr>
        <p:txBody>
          <a:bodyPr wrap="none" rtlCol="1">
            <a:spAutoFit/>
          </a:bodyPr>
          <a:lstStyle/>
          <a:p>
            <a:r>
              <a:rPr lang="ar-SA" sz="3200" dirty="0" smtClean="0">
                <a:solidFill>
                  <a:srgbClr val="4C216D"/>
                </a:solidFill>
                <a:cs typeface="DecoType Naskh Variants" pitchFamily="2" charset="-78"/>
              </a:rPr>
              <a:t>الدكتور هشام عادل </a:t>
            </a:r>
            <a:r>
              <a:rPr lang="ar-SA" sz="3200" dirty="0" err="1" smtClean="0">
                <a:solidFill>
                  <a:srgbClr val="4C216D"/>
                </a:solidFill>
                <a:cs typeface="DecoType Naskh Variants" pitchFamily="2" charset="-78"/>
              </a:rPr>
              <a:t>عبهري</a:t>
            </a:r>
            <a:endParaRPr lang="ar-SA" sz="3200" dirty="0" smtClean="0">
              <a:solidFill>
                <a:srgbClr val="4C216D"/>
              </a:solidFill>
              <a:cs typeface="DecoType Naskh Variants" pitchFamily="2" charset="-78"/>
            </a:endParaRPr>
          </a:p>
        </p:txBody>
      </p:sp>
      <p:pic>
        <p:nvPicPr>
          <p:cNvPr id="1028" name="Picture 4"/>
          <p:cNvPicPr>
            <a:picLocks noChangeAspect="1" noChangeArrowheads="1"/>
          </p:cNvPicPr>
          <p:nvPr/>
        </p:nvPicPr>
        <p:blipFill>
          <a:blip r:embed="rId3"/>
          <a:srcRect t="859" b="624"/>
          <a:stretch>
            <a:fillRect/>
          </a:stretch>
        </p:blipFill>
        <p:spPr bwMode="auto">
          <a:xfrm>
            <a:off x="2243971" y="34437"/>
            <a:ext cx="4890254" cy="6823587"/>
          </a:xfrm>
          <a:prstGeom prst="rect">
            <a:avLst/>
          </a:prstGeom>
          <a:noFill/>
          <a:ln w="9525">
            <a:noFill/>
            <a:miter lim="800000"/>
            <a:headEnd/>
            <a:tailEnd/>
          </a:ln>
          <a:effectLst/>
        </p:spPr>
      </p:pic>
      <p:pic>
        <p:nvPicPr>
          <p:cNvPr id="13" name="Picture 10" descr="http://japanologie.arts.kuleuven.be/lab/sites/japanologie.arts.kuleuven.be.ijcm13/files/uploads/inline_images/glossy_3d_blue_arrow_left.png">
            <a:hlinkClick r:id="rId4" action="ppaction://hlinksldjump"/>
          </p:cNvPr>
          <p:cNvPicPr>
            <a:picLocks noChangeAspect="1" noChangeArrowheads="1"/>
          </p:cNvPicPr>
          <p:nvPr/>
        </p:nvPicPr>
        <p:blipFill>
          <a:blip r:embed="rId5"/>
          <a:srcRect/>
          <a:stretch>
            <a:fillRect/>
          </a:stretch>
        </p:blipFill>
        <p:spPr bwMode="auto">
          <a:xfrm>
            <a:off x="762000" y="5715000"/>
            <a:ext cx="1143000" cy="1143000"/>
          </a:xfrm>
          <a:prstGeom prst="rect">
            <a:avLst/>
          </a:prstGeom>
          <a:noFill/>
        </p:spPr>
      </p:pic>
    </p:spTree>
    <p:extLst>
      <p:ext uri="{BB962C8B-B14F-4D97-AF65-F5344CB8AC3E}">
        <p14:creationId xmlns:p14="http://schemas.microsoft.com/office/powerpoint/2010/main" val="1089821628"/>
      </p:ext>
    </p:extLst>
  </p:cSld>
  <p:clrMapOvr>
    <a:masterClrMapping/>
  </p:clrMapOvr>
  <p:timing>
    <p:tnLst>
      <p:par>
        <p:cTn id="1" dur="indefinite" restart="never" nodeType="tmRoot"/>
      </p:par>
    </p:tnLst>
  </p:timing>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مستطيل 14"/>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endParaRPr lang="en-US" b="1" dirty="0" smtClean="0"/>
          </a:p>
        </p:txBody>
      </p:sp>
      <p:grpSp>
        <p:nvGrpSpPr>
          <p:cNvPr id="2" name="Group 12"/>
          <p:cNvGrpSpPr>
            <a:grpSpLocks/>
          </p:cNvGrpSpPr>
          <p:nvPr/>
        </p:nvGrpSpPr>
        <p:grpSpPr bwMode="auto">
          <a:xfrm>
            <a:off x="7143768" y="71414"/>
            <a:ext cx="1912938" cy="1016000"/>
            <a:chOff x="4230" y="0"/>
            <a:chExt cx="1205" cy="640"/>
          </a:xfrm>
        </p:grpSpPr>
        <p:pic>
          <p:nvPicPr>
            <p:cNvPr id="10" name="Picture 13" descr="globe0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995" y="135"/>
              <a:ext cx="440" cy="330"/>
            </a:xfrm>
            <a:prstGeom prst="rect">
              <a:avLst/>
            </a:prstGeom>
            <a:noFill/>
            <a:ln w="9525">
              <a:noFill/>
              <a:miter lim="800000"/>
              <a:headEnd/>
              <a:tailEnd/>
            </a:ln>
          </p:spPr>
        </p:pic>
        <p:sp>
          <p:nvSpPr>
            <p:cNvPr id="11" name="Text Box 14"/>
            <p:cNvSpPr txBox="1">
              <a:spLocks noChangeArrowheads="1"/>
            </p:cNvSpPr>
            <p:nvPr/>
          </p:nvSpPr>
          <p:spPr bwMode="auto">
            <a:xfrm>
              <a:off x="4230" y="0"/>
              <a:ext cx="305" cy="640"/>
            </a:xfrm>
            <a:prstGeom prst="rect">
              <a:avLst/>
            </a:prstGeom>
            <a:noFill/>
            <a:ln w="9525">
              <a:noFill/>
              <a:miter lim="800000"/>
              <a:headEnd/>
              <a:tailEnd/>
            </a:ln>
          </p:spPr>
          <p:txBody>
            <a:bodyPr wrap="none">
              <a:spAutoFit/>
            </a:bodyPr>
            <a:lstStyle/>
            <a:p>
              <a:r>
                <a:rPr lang="en-US" sz="6000" dirty="0">
                  <a:solidFill>
                    <a:srgbClr val="0066FF"/>
                  </a:solidFill>
                  <a:latin typeface="Arial Black" pitchFamily="34" charset="0"/>
                </a:rPr>
                <a:t>I</a:t>
              </a:r>
            </a:p>
          </p:txBody>
        </p:sp>
        <p:sp>
          <p:nvSpPr>
            <p:cNvPr id="12" name="Text Box 15"/>
            <p:cNvSpPr txBox="1">
              <a:spLocks noChangeArrowheads="1"/>
            </p:cNvSpPr>
            <p:nvPr/>
          </p:nvSpPr>
          <p:spPr bwMode="auto">
            <a:xfrm>
              <a:off x="4500" y="0"/>
              <a:ext cx="467" cy="640"/>
            </a:xfrm>
            <a:prstGeom prst="rect">
              <a:avLst/>
            </a:prstGeom>
            <a:noFill/>
            <a:ln w="9525">
              <a:noFill/>
              <a:miter lim="800000"/>
              <a:headEnd/>
              <a:tailEnd/>
            </a:ln>
          </p:spPr>
          <p:txBody>
            <a:bodyPr wrap="none">
              <a:spAutoFit/>
            </a:bodyPr>
            <a:lstStyle/>
            <a:p>
              <a:r>
                <a:rPr lang="en-US" sz="6000" dirty="0">
                  <a:solidFill>
                    <a:srgbClr val="0000FF"/>
                  </a:solidFill>
                  <a:latin typeface="Arial Black" pitchFamily="34" charset="0"/>
                </a:rPr>
                <a:t>S</a:t>
              </a:r>
            </a:p>
          </p:txBody>
        </p:sp>
      </p:grpSp>
      <p:sp>
        <p:nvSpPr>
          <p:cNvPr id="14" name="مربع نص 13"/>
          <p:cNvSpPr txBox="1"/>
          <p:nvPr/>
        </p:nvSpPr>
        <p:spPr>
          <a:xfrm rot="16200000">
            <a:off x="-1433404" y="4839819"/>
            <a:ext cx="3451586" cy="584775"/>
          </a:xfrm>
          <a:prstGeom prst="rect">
            <a:avLst/>
          </a:prstGeom>
          <a:noFill/>
        </p:spPr>
        <p:txBody>
          <a:bodyPr wrap="none" rtlCol="1">
            <a:spAutoFit/>
          </a:bodyPr>
          <a:lstStyle/>
          <a:p>
            <a:r>
              <a:rPr lang="ar-SA" sz="3200" dirty="0" smtClean="0">
                <a:solidFill>
                  <a:srgbClr val="4C216D"/>
                </a:solidFill>
                <a:cs typeface="DecoType Naskh Variants" pitchFamily="2" charset="-78"/>
              </a:rPr>
              <a:t>الدكتور هشام عادل </a:t>
            </a:r>
            <a:r>
              <a:rPr lang="ar-SA" sz="3200" dirty="0" err="1" smtClean="0">
                <a:solidFill>
                  <a:srgbClr val="4C216D"/>
                </a:solidFill>
                <a:cs typeface="DecoType Naskh Variants" pitchFamily="2" charset="-78"/>
              </a:rPr>
              <a:t>عبهري</a:t>
            </a:r>
            <a:endParaRPr lang="ar-SA" sz="3200" dirty="0" smtClean="0">
              <a:solidFill>
                <a:srgbClr val="4C216D"/>
              </a:solidFill>
              <a:cs typeface="DecoType Naskh Variants" pitchFamily="2" charset="-78"/>
            </a:endParaRPr>
          </a:p>
        </p:txBody>
      </p:sp>
      <p:pic>
        <p:nvPicPr>
          <p:cNvPr id="43011" name="Picture 3"/>
          <p:cNvPicPr>
            <a:picLocks noChangeAspect="1" noChangeArrowheads="1"/>
          </p:cNvPicPr>
          <p:nvPr/>
        </p:nvPicPr>
        <p:blipFill>
          <a:blip r:embed="rId3"/>
          <a:srcRect/>
          <a:stretch>
            <a:fillRect/>
          </a:stretch>
        </p:blipFill>
        <p:spPr bwMode="auto">
          <a:xfrm>
            <a:off x="2257425" y="90488"/>
            <a:ext cx="4629150" cy="6677025"/>
          </a:xfrm>
          <a:prstGeom prst="rect">
            <a:avLst/>
          </a:prstGeom>
          <a:noFill/>
          <a:ln w="9525">
            <a:noFill/>
            <a:miter lim="800000"/>
            <a:headEnd/>
            <a:tailEnd/>
          </a:ln>
          <a:effectLst/>
        </p:spPr>
      </p:pic>
      <p:pic>
        <p:nvPicPr>
          <p:cNvPr id="13" name="Picture 10" descr="http://japanologie.arts.kuleuven.be/lab/sites/japanologie.arts.kuleuven.be.ijcm13/files/uploads/inline_images/glossy_3d_blue_arrow_left.png">
            <a:hlinkClick r:id="rId4" action="ppaction://hlinksldjump"/>
          </p:cNvPr>
          <p:cNvPicPr>
            <a:picLocks noChangeAspect="1" noChangeArrowheads="1"/>
          </p:cNvPicPr>
          <p:nvPr/>
        </p:nvPicPr>
        <p:blipFill>
          <a:blip r:embed="rId5"/>
          <a:srcRect/>
          <a:stretch>
            <a:fillRect/>
          </a:stretch>
        </p:blipFill>
        <p:spPr bwMode="auto">
          <a:xfrm>
            <a:off x="685800" y="5715000"/>
            <a:ext cx="1143000" cy="1143000"/>
          </a:xfrm>
          <a:prstGeom prst="rect">
            <a:avLst/>
          </a:prstGeom>
          <a:noFill/>
        </p:spPr>
      </p:pic>
    </p:spTree>
    <p:extLst>
      <p:ext uri="{BB962C8B-B14F-4D97-AF65-F5344CB8AC3E}">
        <p14:creationId xmlns:p14="http://schemas.microsoft.com/office/powerpoint/2010/main" val="1818796672"/>
      </p:ext>
    </p:extLst>
  </p:cSld>
  <p:clrMapOvr>
    <a:masterClrMapping/>
  </p:clrMapOvr>
  <p:timing>
    <p:tnLst>
      <p:par>
        <p:cTn id="1" dur="indefinite" restart="never" nodeType="tmRoot"/>
      </p:par>
    </p:tnLst>
  </p:timing>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مستطيل 8"/>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endParaRPr lang="en-US" b="1" dirty="0" smtClean="0"/>
          </a:p>
        </p:txBody>
      </p:sp>
      <p:grpSp>
        <p:nvGrpSpPr>
          <p:cNvPr id="2" name="Group 12"/>
          <p:cNvGrpSpPr>
            <a:grpSpLocks/>
          </p:cNvGrpSpPr>
          <p:nvPr/>
        </p:nvGrpSpPr>
        <p:grpSpPr bwMode="auto">
          <a:xfrm>
            <a:off x="7143768" y="71414"/>
            <a:ext cx="1912938" cy="1016000"/>
            <a:chOff x="4230" y="0"/>
            <a:chExt cx="1205" cy="640"/>
          </a:xfrm>
        </p:grpSpPr>
        <p:pic>
          <p:nvPicPr>
            <p:cNvPr id="10" name="Picture 13" descr="globe0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995" y="135"/>
              <a:ext cx="440" cy="330"/>
            </a:xfrm>
            <a:prstGeom prst="rect">
              <a:avLst/>
            </a:prstGeom>
            <a:noFill/>
            <a:ln w="9525">
              <a:noFill/>
              <a:miter lim="800000"/>
              <a:headEnd/>
              <a:tailEnd/>
            </a:ln>
          </p:spPr>
        </p:pic>
        <p:sp>
          <p:nvSpPr>
            <p:cNvPr id="11" name="Text Box 14"/>
            <p:cNvSpPr txBox="1">
              <a:spLocks noChangeArrowheads="1"/>
            </p:cNvSpPr>
            <p:nvPr/>
          </p:nvSpPr>
          <p:spPr bwMode="auto">
            <a:xfrm>
              <a:off x="4230" y="0"/>
              <a:ext cx="305" cy="640"/>
            </a:xfrm>
            <a:prstGeom prst="rect">
              <a:avLst/>
            </a:prstGeom>
            <a:noFill/>
            <a:ln w="9525">
              <a:noFill/>
              <a:miter lim="800000"/>
              <a:headEnd/>
              <a:tailEnd/>
            </a:ln>
          </p:spPr>
          <p:txBody>
            <a:bodyPr wrap="none">
              <a:spAutoFit/>
            </a:bodyPr>
            <a:lstStyle/>
            <a:p>
              <a:r>
                <a:rPr lang="en-US" sz="6000" dirty="0">
                  <a:solidFill>
                    <a:srgbClr val="0066FF"/>
                  </a:solidFill>
                  <a:latin typeface="Arial Black" pitchFamily="34" charset="0"/>
                </a:rPr>
                <a:t>I</a:t>
              </a:r>
            </a:p>
          </p:txBody>
        </p:sp>
        <p:sp>
          <p:nvSpPr>
            <p:cNvPr id="12" name="Text Box 15"/>
            <p:cNvSpPr txBox="1">
              <a:spLocks noChangeArrowheads="1"/>
            </p:cNvSpPr>
            <p:nvPr/>
          </p:nvSpPr>
          <p:spPr bwMode="auto">
            <a:xfrm>
              <a:off x="4500" y="0"/>
              <a:ext cx="467" cy="640"/>
            </a:xfrm>
            <a:prstGeom prst="rect">
              <a:avLst/>
            </a:prstGeom>
            <a:noFill/>
            <a:ln w="9525">
              <a:noFill/>
              <a:miter lim="800000"/>
              <a:headEnd/>
              <a:tailEnd/>
            </a:ln>
          </p:spPr>
          <p:txBody>
            <a:bodyPr wrap="none">
              <a:spAutoFit/>
            </a:bodyPr>
            <a:lstStyle/>
            <a:p>
              <a:r>
                <a:rPr lang="en-US" sz="6000" dirty="0">
                  <a:solidFill>
                    <a:srgbClr val="0000FF"/>
                  </a:solidFill>
                  <a:latin typeface="Arial Black" pitchFamily="34" charset="0"/>
                </a:rPr>
                <a:t>S</a:t>
              </a:r>
            </a:p>
          </p:txBody>
        </p:sp>
      </p:grpSp>
      <p:sp>
        <p:nvSpPr>
          <p:cNvPr id="14" name="مربع نص 13"/>
          <p:cNvSpPr txBox="1"/>
          <p:nvPr/>
        </p:nvSpPr>
        <p:spPr>
          <a:xfrm rot="16200000">
            <a:off x="-1433404" y="4839819"/>
            <a:ext cx="3451586" cy="584775"/>
          </a:xfrm>
          <a:prstGeom prst="rect">
            <a:avLst/>
          </a:prstGeom>
          <a:noFill/>
        </p:spPr>
        <p:txBody>
          <a:bodyPr wrap="none" rtlCol="1">
            <a:spAutoFit/>
          </a:bodyPr>
          <a:lstStyle/>
          <a:p>
            <a:r>
              <a:rPr lang="ar-SA" sz="3200" dirty="0" smtClean="0">
                <a:solidFill>
                  <a:srgbClr val="4C216D"/>
                </a:solidFill>
                <a:cs typeface="DecoType Naskh Variants" pitchFamily="2" charset="-78"/>
              </a:rPr>
              <a:t>الدكتور هشام عادل </a:t>
            </a:r>
            <a:r>
              <a:rPr lang="ar-SA" sz="3200" dirty="0" err="1" smtClean="0">
                <a:solidFill>
                  <a:srgbClr val="4C216D"/>
                </a:solidFill>
                <a:cs typeface="DecoType Naskh Variants" pitchFamily="2" charset="-78"/>
              </a:rPr>
              <a:t>عبهري</a:t>
            </a:r>
            <a:endParaRPr lang="ar-SA" sz="3200" dirty="0" smtClean="0">
              <a:solidFill>
                <a:srgbClr val="4C216D"/>
              </a:solidFill>
              <a:cs typeface="DecoType Naskh Variants" pitchFamily="2" charset="-78"/>
            </a:endParaRPr>
          </a:p>
        </p:txBody>
      </p:sp>
      <p:pic>
        <p:nvPicPr>
          <p:cNvPr id="44035" name="Picture 3"/>
          <p:cNvPicPr>
            <a:picLocks noChangeAspect="1" noChangeArrowheads="1"/>
          </p:cNvPicPr>
          <p:nvPr/>
        </p:nvPicPr>
        <p:blipFill>
          <a:blip r:embed="rId3"/>
          <a:srcRect/>
          <a:stretch>
            <a:fillRect/>
          </a:stretch>
        </p:blipFill>
        <p:spPr bwMode="auto">
          <a:xfrm>
            <a:off x="2357422" y="71414"/>
            <a:ext cx="4614878" cy="6702561"/>
          </a:xfrm>
          <a:prstGeom prst="rect">
            <a:avLst/>
          </a:prstGeom>
          <a:noFill/>
          <a:ln w="9525">
            <a:noFill/>
            <a:miter lim="800000"/>
            <a:headEnd/>
            <a:tailEnd/>
          </a:ln>
          <a:effectLst/>
        </p:spPr>
      </p:pic>
      <p:pic>
        <p:nvPicPr>
          <p:cNvPr id="13" name="Picture 10" descr="http://japanologie.arts.kuleuven.be/lab/sites/japanologie.arts.kuleuven.be.ijcm13/files/uploads/inline_images/glossy_3d_blue_arrow_left.png">
            <a:hlinkClick r:id="rId4" action="ppaction://hlinksldjump"/>
          </p:cNvPr>
          <p:cNvPicPr>
            <a:picLocks noChangeAspect="1" noChangeArrowheads="1"/>
          </p:cNvPicPr>
          <p:nvPr/>
        </p:nvPicPr>
        <p:blipFill>
          <a:blip r:embed="rId5"/>
          <a:srcRect/>
          <a:stretch>
            <a:fillRect/>
          </a:stretch>
        </p:blipFill>
        <p:spPr bwMode="auto">
          <a:xfrm>
            <a:off x="685800" y="5715000"/>
            <a:ext cx="1143000" cy="1143000"/>
          </a:xfrm>
          <a:prstGeom prst="rect">
            <a:avLst/>
          </a:prstGeom>
          <a:noFill/>
        </p:spPr>
      </p:pic>
    </p:spTree>
    <p:extLst>
      <p:ext uri="{BB962C8B-B14F-4D97-AF65-F5344CB8AC3E}">
        <p14:creationId xmlns:p14="http://schemas.microsoft.com/office/powerpoint/2010/main" val="310373818"/>
      </p:ext>
    </p:extLst>
  </p:cSld>
  <p:clrMapOvr>
    <a:masterClrMapping/>
  </p:clrMapOvr>
  <p:timing>
    <p:tnLst>
      <p:par>
        <p:cTn id="1" dur="indefinite" restart="never" nodeType="tmRoot"/>
      </p:par>
    </p:tnLst>
  </p:timing>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endParaRPr lang="en-US" b="1" dirty="0" smtClean="0"/>
          </a:p>
        </p:txBody>
      </p:sp>
      <p:grpSp>
        <p:nvGrpSpPr>
          <p:cNvPr id="2" name="Group 12"/>
          <p:cNvGrpSpPr>
            <a:grpSpLocks/>
          </p:cNvGrpSpPr>
          <p:nvPr/>
        </p:nvGrpSpPr>
        <p:grpSpPr bwMode="auto">
          <a:xfrm>
            <a:off x="7143768" y="71414"/>
            <a:ext cx="1912938" cy="1016000"/>
            <a:chOff x="4230" y="0"/>
            <a:chExt cx="1205" cy="640"/>
          </a:xfrm>
        </p:grpSpPr>
        <p:pic>
          <p:nvPicPr>
            <p:cNvPr id="10" name="Picture 13" descr="globe0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995" y="135"/>
              <a:ext cx="440" cy="330"/>
            </a:xfrm>
            <a:prstGeom prst="rect">
              <a:avLst/>
            </a:prstGeom>
            <a:noFill/>
            <a:ln w="9525">
              <a:noFill/>
              <a:miter lim="800000"/>
              <a:headEnd/>
              <a:tailEnd/>
            </a:ln>
          </p:spPr>
        </p:pic>
        <p:sp>
          <p:nvSpPr>
            <p:cNvPr id="11" name="Text Box 14"/>
            <p:cNvSpPr txBox="1">
              <a:spLocks noChangeArrowheads="1"/>
            </p:cNvSpPr>
            <p:nvPr/>
          </p:nvSpPr>
          <p:spPr bwMode="auto">
            <a:xfrm>
              <a:off x="4230" y="0"/>
              <a:ext cx="305" cy="640"/>
            </a:xfrm>
            <a:prstGeom prst="rect">
              <a:avLst/>
            </a:prstGeom>
            <a:noFill/>
            <a:ln w="9525">
              <a:noFill/>
              <a:miter lim="800000"/>
              <a:headEnd/>
              <a:tailEnd/>
            </a:ln>
          </p:spPr>
          <p:txBody>
            <a:bodyPr wrap="none">
              <a:spAutoFit/>
            </a:bodyPr>
            <a:lstStyle/>
            <a:p>
              <a:r>
                <a:rPr lang="en-US" sz="6000" dirty="0">
                  <a:solidFill>
                    <a:srgbClr val="0066FF"/>
                  </a:solidFill>
                  <a:latin typeface="Arial Black" pitchFamily="34" charset="0"/>
                </a:rPr>
                <a:t>I</a:t>
              </a:r>
            </a:p>
          </p:txBody>
        </p:sp>
        <p:sp>
          <p:nvSpPr>
            <p:cNvPr id="12" name="Text Box 15"/>
            <p:cNvSpPr txBox="1">
              <a:spLocks noChangeArrowheads="1"/>
            </p:cNvSpPr>
            <p:nvPr/>
          </p:nvSpPr>
          <p:spPr bwMode="auto">
            <a:xfrm>
              <a:off x="4500" y="0"/>
              <a:ext cx="467" cy="640"/>
            </a:xfrm>
            <a:prstGeom prst="rect">
              <a:avLst/>
            </a:prstGeom>
            <a:noFill/>
            <a:ln w="9525">
              <a:noFill/>
              <a:miter lim="800000"/>
              <a:headEnd/>
              <a:tailEnd/>
            </a:ln>
          </p:spPr>
          <p:txBody>
            <a:bodyPr wrap="none">
              <a:spAutoFit/>
            </a:bodyPr>
            <a:lstStyle/>
            <a:p>
              <a:r>
                <a:rPr lang="en-US" sz="6000" dirty="0">
                  <a:solidFill>
                    <a:srgbClr val="0000FF"/>
                  </a:solidFill>
                  <a:latin typeface="Arial Black" pitchFamily="34" charset="0"/>
                </a:rPr>
                <a:t>S</a:t>
              </a:r>
            </a:p>
          </p:txBody>
        </p:sp>
      </p:grpSp>
      <p:sp>
        <p:nvSpPr>
          <p:cNvPr id="14" name="مربع نص 13"/>
          <p:cNvSpPr txBox="1"/>
          <p:nvPr/>
        </p:nvSpPr>
        <p:spPr>
          <a:xfrm>
            <a:off x="5692414" y="6273225"/>
            <a:ext cx="3451586" cy="584775"/>
          </a:xfrm>
          <a:prstGeom prst="rect">
            <a:avLst/>
          </a:prstGeom>
          <a:noFill/>
        </p:spPr>
        <p:txBody>
          <a:bodyPr wrap="none" rtlCol="1">
            <a:spAutoFit/>
          </a:bodyPr>
          <a:lstStyle/>
          <a:p>
            <a:r>
              <a:rPr lang="ar-SA" sz="3200" dirty="0" smtClean="0">
                <a:solidFill>
                  <a:srgbClr val="4C216D"/>
                </a:solidFill>
                <a:cs typeface="DecoType Naskh Variants" pitchFamily="2" charset="-78"/>
              </a:rPr>
              <a:t>الدكتور هشام عادل </a:t>
            </a:r>
            <a:r>
              <a:rPr lang="ar-SA" sz="3200" dirty="0" err="1" smtClean="0">
                <a:solidFill>
                  <a:srgbClr val="4C216D"/>
                </a:solidFill>
                <a:cs typeface="DecoType Naskh Variants" pitchFamily="2" charset="-78"/>
              </a:rPr>
              <a:t>عبهري</a:t>
            </a:r>
            <a:endParaRPr lang="ar-SA" sz="3200" dirty="0" smtClean="0">
              <a:solidFill>
                <a:srgbClr val="4C216D"/>
              </a:solidFill>
              <a:cs typeface="DecoType Naskh Variants" pitchFamily="2" charset="-78"/>
            </a:endParaRPr>
          </a:p>
        </p:txBody>
      </p:sp>
      <p:sp>
        <p:nvSpPr>
          <p:cNvPr id="15" name="Text Box 20"/>
          <p:cNvSpPr txBox="1">
            <a:spLocks noChangeArrowheads="1"/>
          </p:cNvSpPr>
          <p:nvPr/>
        </p:nvSpPr>
        <p:spPr bwMode="auto">
          <a:xfrm>
            <a:off x="278832" y="1212725"/>
            <a:ext cx="8722324" cy="4154984"/>
          </a:xfrm>
          <a:prstGeom prst="rect">
            <a:avLst/>
          </a:prstGeom>
          <a:noFill/>
          <a:ln w="9525">
            <a:noFill/>
            <a:miter lim="800000"/>
            <a:headEnd/>
            <a:tailEnd/>
          </a:ln>
          <a:effectLst/>
        </p:spPr>
        <p:txBody>
          <a:bodyPr wrap="none">
            <a:spAutoFit/>
          </a:bodyPr>
          <a:lstStyle/>
          <a:p>
            <a:pPr>
              <a:defRPr/>
            </a:pPr>
            <a:r>
              <a:rPr lang="ar-SA" sz="4000" dirty="0" smtClean="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توضيح</a:t>
            </a:r>
            <a:endParaRPr lang="ar-SA" sz="4000" dirty="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endParaRPr>
          </a:p>
          <a:p>
            <a:pPr>
              <a:defRPr/>
            </a:pPr>
            <a:endParaRPr lang="ar-SA" sz="2000" b="1" u="sng" dirty="0">
              <a:solidFill>
                <a:schemeClr val="tx2">
                  <a:lumMod val="75000"/>
                </a:schemeClr>
              </a:solidFill>
              <a:effectLst>
                <a:outerShdw blurRad="38100" dist="38100" dir="2700000" algn="tl">
                  <a:srgbClr val="C0C0C0"/>
                </a:outerShdw>
              </a:effectLst>
            </a:endParaRPr>
          </a:p>
          <a:p>
            <a:pPr>
              <a:defRPr/>
            </a:pPr>
            <a:r>
              <a:rPr lang="ar-SA" sz="2800" dirty="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الإجراء رقم </a:t>
            </a:r>
            <a:r>
              <a:rPr lang="en-US" sz="2000" dirty="0">
                <a:solidFill>
                  <a:schemeClr val="tx2">
                    <a:lumMod val="75000"/>
                  </a:schemeClr>
                </a:solidFill>
              </a:rPr>
              <a:t>(</a:t>
            </a:r>
            <a:r>
              <a:rPr lang="en-US" sz="2000" b="1" u="sng" dirty="0" smtClean="0">
                <a:solidFill>
                  <a:schemeClr val="tx2">
                    <a:lumMod val="75000"/>
                  </a:schemeClr>
                </a:solidFill>
              </a:rPr>
              <a:t>05040201</a:t>
            </a:r>
            <a:r>
              <a:rPr lang="en-US" sz="2000" b="1" dirty="0" smtClean="0">
                <a:solidFill>
                  <a:schemeClr val="tx2">
                    <a:lumMod val="75000"/>
                  </a:schemeClr>
                </a:solidFill>
              </a:rPr>
              <a:t> </a:t>
            </a:r>
            <a:r>
              <a:rPr lang="en-US" sz="2000" b="1" dirty="0">
                <a:solidFill>
                  <a:schemeClr val="tx2">
                    <a:lumMod val="75000"/>
                  </a:schemeClr>
                </a:solidFill>
              </a:rPr>
              <a:t>- </a:t>
            </a:r>
            <a:r>
              <a:rPr lang="en-US" sz="2000" b="1" u="sng" dirty="0">
                <a:solidFill>
                  <a:schemeClr val="tx2">
                    <a:lumMod val="75000"/>
                  </a:schemeClr>
                </a:solidFill>
              </a:rPr>
              <a:t>01</a:t>
            </a:r>
            <a:r>
              <a:rPr lang="en-US" sz="2000" dirty="0">
                <a:solidFill>
                  <a:schemeClr val="tx2">
                    <a:lumMod val="75000"/>
                  </a:schemeClr>
                </a:solidFill>
              </a:rPr>
              <a:t>)</a:t>
            </a:r>
            <a:endParaRPr lang="ar-SA" sz="2000" dirty="0">
              <a:solidFill>
                <a:schemeClr val="tx2">
                  <a:lumMod val="75000"/>
                </a:schemeClr>
              </a:solidFill>
            </a:endParaRPr>
          </a:p>
          <a:p>
            <a:pPr>
              <a:defRPr/>
            </a:pPr>
            <a:endParaRPr lang="ar-SA" sz="2000" dirty="0">
              <a:solidFill>
                <a:schemeClr val="tx2">
                  <a:lumMod val="75000"/>
                </a:schemeClr>
              </a:solidFill>
            </a:endParaRPr>
          </a:p>
          <a:p>
            <a:pPr>
              <a:defRPr/>
            </a:pPr>
            <a:r>
              <a:rPr lang="ar-SA" sz="2400" dirty="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تعني </a:t>
            </a:r>
            <a:r>
              <a:rPr lang="ar-SA" sz="2400" dirty="0" err="1">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بـ</a:t>
            </a:r>
            <a:r>
              <a:rPr lang="ar-SA" dirty="0">
                <a:solidFill>
                  <a:schemeClr val="tx2">
                    <a:lumMod val="75000"/>
                  </a:schemeClr>
                </a:solidFill>
              </a:rPr>
              <a:t> </a:t>
            </a:r>
            <a:r>
              <a:rPr lang="en-US" sz="2000" dirty="0">
                <a:solidFill>
                  <a:schemeClr val="tx2">
                    <a:lumMod val="75000"/>
                  </a:schemeClr>
                </a:solidFill>
              </a:rPr>
              <a:t>(</a:t>
            </a:r>
            <a:r>
              <a:rPr lang="en-US" sz="2000" b="1" u="sng" dirty="0">
                <a:solidFill>
                  <a:schemeClr val="tx2">
                    <a:lumMod val="75000"/>
                  </a:schemeClr>
                </a:solidFill>
              </a:rPr>
              <a:t>0504</a:t>
            </a:r>
            <a:r>
              <a:rPr lang="en-US" sz="2000" dirty="0">
                <a:solidFill>
                  <a:schemeClr val="tx2">
                    <a:lumMod val="75000"/>
                  </a:schemeClr>
                </a:solidFill>
              </a:rPr>
              <a:t>)</a:t>
            </a:r>
            <a:r>
              <a:rPr lang="ar-SA" sz="2000" dirty="0">
                <a:solidFill>
                  <a:schemeClr val="tx2">
                    <a:lumMod val="75000"/>
                  </a:schemeClr>
                </a:solidFill>
              </a:rPr>
              <a:t> </a:t>
            </a:r>
            <a:r>
              <a:rPr lang="ar-SA" sz="2400" dirty="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الرقم التسلسلي </a:t>
            </a:r>
            <a:r>
              <a:rPr lang="ar-SA" sz="2400" dirty="0" smtClean="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للمستوى الإداري </a:t>
            </a:r>
            <a:r>
              <a:rPr lang="ar-SA" sz="2400" dirty="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الأول في الهيكل التنظيمي لعمادة الجودة</a:t>
            </a:r>
            <a:r>
              <a:rPr lang="ar-SA" sz="2000" dirty="0">
                <a:solidFill>
                  <a:schemeClr val="tx2">
                    <a:lumMod val="75000"/>
                  </a:schemeClr>
                </a:solidFill>
              </a:rPr>
              <a:t>.</a:t>
            </a:r>
          </a:p>
          <a:p>
            <a:pPr>
              <a:defRPr/>
            </a:pPr>
            <a:endParaRPr lang="ar-SA" sz="2000" dirty="0">
              <a:solidFill>
                <a:schemeClr val="tx2">
                  <a:lumMod val="75000"/>
                </a:schemeClr>
              </a:solidFill>
            </a:endParaRPr>
          </a:p>
          <a:p>
            <a:pPr>
              <a:defRPr/>
            </a:pPr>
            <a:r>
              <a:rPr lang="ar-SA" sz="2000" dirty="0">
                <a:solidFill>
                  <a:schemeClr val="tx2">
                    <a:lumMod val="75000"/>
                  </a:schemeClr>
                </a:solidFill>
              </a:rPr>
              <a:t>    </a:t>
            </a:r>
            <a:r>
              <a:rPr lang="ar-SA" sz="2000" dirty="0" smtClean="0">
                <a:solidFill>
                  <a:schemeClr val="tx2">
                    <a:lumMod val="75000"/>
                  </a:schemeClr>
                </a:solidFill>
              </a:rPr>
              <a:t>(</a:t>
            </a:r>
            <a:r>
              <a:rPr lang="en-US" sz="2000" b="1" u="sng" dirty="0" smtClean="0">
                <a:solidFill>
                  <a:schemeClr val="tx2">
                    <a:lumMod val="75000"/>
                  </a:schemeClr>
                </a:solidFill>
              </a:rPr>
              <a:t>02</a:t>
            </a:r>
            <a:r>
              <a:rPr lang="ar-SA" sz="2000" dirty="0" smtClean="0">
                <a:solidFill>
                  <a:schemeClr val="tx2">
                    <a:lumMod val="75000"/>
                  </a:schemeClr>
                </a:solidFill>
              </a:rPr>
              <a:t>) </a:t>
            </a:r>
            <a:r>
              <a:rPr lang="ar-SA" sz="2400" dirty="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الرقم التسلسلي </a:t>
            </a:r>
            <a:r>
              <a:rPr lang="ar-SA" sz="2400" dirty="0" smtClean="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للمستوى الإداري </a:t>
            </a:r>
            <a:r>
              <a:rPr lang="ar-SA" sz="2400" dirty="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الثاني في الهيكل التنظيمي </a:t>
            </a:r>
            <a:r>
              <a:rPr lang="ar-SA" sz="2400" dirty="0" err="1">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و</a:t>
            </a:r>
            <a:r>
              <a:rPr lang="ar-SA" sz="2400" dirty="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 هو لوكالة </a:t>
            </a:r>
            <a:r>
              <a:rPr lang="ar-SA" sz="2400" dirty="0" smtClean="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العمادة لضمان الجودة.</a:t>
            </a:r>
            <a:endParaRPr lang="ar-SA" sz="2400" dirty="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endParaRPr>
          </a:p>
          <a:p>
            <a:pPr>
              <a:defRPr/>
            </a:pPr>
            <a:endParaRPr lang="ar-SA" sz="2000" dirty="0">
              <a:solidFill>
                <a:schemeClr val="tx2">
                  <a:lumMod val="75000"/>
                </a:schemeClr>
              </a:solidFill>
            </a:endParaRPr>
          </a:p>
          <a:p>
            <a:pPr>
              <a:defRPr/>
            </a:pPr>
            <a:r>
              <a:rPr lang="ar-SA" sz="2000" dirty="0">
                <a:solidFill>
                  <a:schemeClr val="tx2">
                    <a:lumMod val="75000"/>
                  </a:schemeClr>
                </a:solidFill>
              </a:rPr>
              <a:t>    </a:t>
            </a:r>
            <a:r>
              <a:rPr lang="ar-SA" sz="2000" dirty="0" smtClean="0">
                <a:solidFill>
                  <a:schemeClr val="tx2">
                    <a:lumMod val="75000"/>
                  </a:schemeClr>
                </a:solidFill>
              </a:rPr>
              <a:t>(</a:t>
            </a:r>
            <a:r>
              <a:rPr lang="en-US" sz="2000" b="1" u="sng" dirty="0" smtClean="0">
                <a:solidFill>
                  <a:schemeClr val="tx2">
                    <a:lumMod val="75000"/>
                  </a:schemeClr>
                </a:solidFill>
              </a:rPr>
              <a:t>01</a:t>
            </a:r>
            <a:r>
              <a:rPr lang="ar-SA" sz="2000" dirty="0" smtClean="0">
                <a:solidFill>
                  <a:schemeClr val="tx2">
                    <a:lumMod val="75000"/>
                  </a:schemeClr>
                </a:solidFill>
              </a:rPr>
              <a:t>)</a:t>
            </a:r>
            <a:r>
              <a:rPr lang="ar-SA" sz="2400" dirty="0" smtClean="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 </a:t>
            </a:r>
            <a:r>
              <a:rPr lang="ar-SA" sz="2400" dirty="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الرقم التسلسلي للمستوى </a:t>
            </a:r>
            <a:r>
              <a:rPr lang="ar-SA" sz="2400" dirty="0" smtClean="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الإداري الثالث </a:t>
            </a:r>
            <a:r>
              <a:rPr lang="ar-SA" sz="2400" dirty="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في الهيكل التنظيمي وهو </a:t>
            </a:r>
            <a:r>
              <a:rPr lang="ar-SA" sz="2400" dirty="0" smtClean="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لوحدة الآيزو.</a:t>
            </a:r>
            <a:endParaRPr lang="ar-SA" sz="2400" dirty="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endParaRPr>
          </a:p>
          <a:p>
            <a:pPr>
              <a:defRPr/>
            </a:pPr>
            <a:endParaRPr lang="ar-SA" sz="2000" dirty="0">
              <a:solidFill>
                <a:schemeClr val="tx2">
                  <a:lumMod val="75000"/>
                </a:schemeClr>
              </a:solidFill>
            </a:endParaRPr>
          </a:p>
          <a:p>
            <a:pPr>
              <a:defRPr/>
            </a:pPr>
            <a:r>
              <a:rPr lang="ar-SA" sz="2000" dirty="0">
                <a:solidFill>
                  <a:schemeClr val="tx2">
                    <a:lumMod val="75000"/>
                  </a:schemeClr>
                </a:solidFill>
              </a:rPr>
              <a:t>    </a:t>
            </a:r>
            <a:r>
              <a:rPr lang="ar-SA" sz="2000" dirty="0" smtClean="0">
                <a:solidFill>
                  <a:schemeClr val="tx2">
                    <a:lumMod val="75000"/>
                  </a:schemeClr>
                </a:solidFill>
              </a:rPr>
              <a:t>(</a:t>
            </a:r>
            <a:r>
              <a:rPr lang="en-US" sz="2000" b="1" u="sng" dirty="0" smtClean="0">
                <a:solidFill>
                  <a:schemeClr val="tx2">
                    <a:lumMod val="75000"/>
                  </a:schemeClr>
                </a:solidFill>
              </a:rPr>
              <a:t>01</a:t>
            </a:r>
            <a:r>
              <a:rPr lang="ar-SA" sz="2000" dirty="0" smtClean="0">
                <a:solidFill>
                  <a:schemeClr val="tx2">
                    <a:lumMod val="75000"/>
                  </a:schemeClr>
                </a:solidFill>
              </a:rPr>
              <a:t>) </a:t>
            </a:r>
            <a:r>
              <a:rPr lang="ar-SA" sz="2400" dirty="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الرقم التسلسلي للإجراء الأول.</a:t>
            </a:r>
            <a:endParaRPr lang="en-US" sz="2400" dirty="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endParaRPr>
          </a:p>
        </p:txBody>
      </p:sp>
      <p:pic>
        <p:nvPicPr>
          <p:cNvPr id="13" name="Picture 10" descr="http://japanologie.arts.kuleuven.be/lab/sites/japanologie.arts.kuleuven.be.ijcm13/files/uploads/inline_images/glossy_3d_blue_arrow_left.png">
            <a:hlinkClick r:id="rId3" action="ppaction://hlinksldjump"/>
          </p:cNvPr>
          <p:cNvPicPr>
            <a:picLocks noChangeAspect="1" noChangeArrowheads="1"/>
          </p:cNvPicPr>
          <p:nvPr/>
        </p:nvPicPr>
        <p:blipFill>
          <a:blip r:embed="rId4"/>
          <a:srcRect/>
          <a:stretch>
            <a:fillRect/>
          </a:stretch>
        </p:blipFill>
        <p:spPr bwMode="auto">
          <a:xfrm>
            <a:off x="685800" y="5715000"/>
            <a:ext cx="1143000" cy="1143000"/>
          </a:xfrm>
          <a:prstGeom prst="rect">
            <a:avLst/>
          </a:prstGeom>
          <a:noFill/>
        </p:spPr>
      </p:pic>
    </p:spTree>
    <p:extLst>
      <p:ext uri="{BB962C8B-B14F-4D97-AF65-F5344CB8AC3E}">
        <p14:creationId xmlns:p14="http://schemas.microsoft.com/office/powerpoint/2010/main" val="1780573781"/>
      </p:ext>
    </p:extLst>
  </p:cSld>
  <p:clrMapOvr>
    <a:masterClrMapping/>
  </p:clrMapOvr>
  <p:timing>
    <p:tnLst>
      <p:par>
        <p:cTn id="1" dur="indefinite" restart="never" nodeType="tmRoot"/>
      </p:par>
    </p:tnLst>
  </p:timing>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مستطيل 14"/>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endParaRPr lang="en-US" b="1" dirty="0" smtClean="0"/>
          </a:p>
        </p:txBody>
      </p:sp>
      <p:grpSp>
        <p:nvGrpSpPr>
          <p:cNvPr id="2" name="Group 12"/>
          <p:cNvGrpSpPr>
            <a:grpSpLocks/>
          </p:cNvGrpSpPr>
          <p:nvPr/>
        </p:nvGrpSpPr>
        <p:grpSpPr bwMode="auto">
          <a:xfrm>
            <a:off x="7143768" y="71414"/>
            <a:ext cx="1912938" cy="1016000"/>
            <a:chOff x="4230" y="0"/>
            <a:chExt cx="1205" cy="640"/>
          </a:xfrm>
        </p:grpSpPr>
        <p:pic>
          <p:nvPicPr>
            <p:cNvPr id="10" name="Picture 13" descr="globe0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995" y="135"/>
              <a:ext cx="440" cy="330"/>
            </a:xfrm>
            <a:prstGeom prst="rect">
              <a:avLst/>
            </a:prstGeom>
            <a:noFill/>
            <a:ln w="9525">
              <a:noFill/>
              <a:miter lim="800000"/>
              <a:headEnd/>
              <a:tailEnd/>
            </a:ln>
          </p:spPr>
        </p:pic>
        <p:sp>
          <p:nvSpPr>
            <p:cNvPr id="11" name="Text Box 14"/>
            <p:cNvSpPr txBox="1">
              <a:spLocks noChangeArrowheads="1"/>
            </p:cNvSpPr>
            <p:nvPr/>
          </p:nvSpPr>
          <p:spPr bwMode="auto">
            <a:xfrm>
              <a:off x="4230" y="0"/>
              <a:ext cx="305" cy="640"/>
            </a:xfrm>
            <a:prstGeom prst="rect">
              <a:avLst/>
            </a:prstGeom>
            <a:noFill/>
            <a:ln w="9525">
              <a:noFill/>
              <a:miter lim="800000"/>
              <a:headEnd/>
              <a:tailEnd/>
            </a:ln>
          </p:spPr>
          <p:txBody>
            <a:bodyPr wrap="none">
              <a:spAutoFit/>
            </a:bodyPr>
            <a:lstStyle/>
            <a:p>
              <a:r>
                <a:rPr lang="en-US" sz="6000" dirty="0">
                  <a:solidFill>
                    <a:srgbClr val="0066FF"/>
                  </a:solidFill>
                  <a:latin typeface="Arial Black" pitchFamily="34" charset="0"/>
                </a:rPr>
                <a:t>I</a:t>
              </a:r>
            </a:p>
          </p:txBody>
        </p:sp>
        <p:sp>
          <p:nvSpPr>
            <p:cNvPr id="12" name="Text Box 15"/>
            <p:cNvSpPr txBox="1">
              <a:spLocks noChangeArrowheads="1"/>
            </p:cNvSpPr>
            <p:nvPr/>
          </p:nvSpPr>
          <p:spPr bwMode="auto">
            <a:xfrm>
              <a:off x="4500" y="0"/>
              <a:ext cx="467" cy="640"/>
            </a:xfrm>
            <a:prstGeom prst="rect">
              <a:avLst/>
            </a:prstGeom>
            <a:noFill/>
            <a:ln w="9525">
              <a:noFill/>
              <a:miter lim="800000"/>
              <a:headEnd/>
              <a:tailEnd/>
            </a:ln>
          </p:spPr>
          <p:txBody>
            <a:bodyPr wrap="none">
              <a:spAutoFit/>
            </a:bodyPr>
            <a:lstStyle/>
            <a:p>
              <a:r>
                <a:rPr lang="en-US" sz="6000" dirty="0">
                  <a:solidFill>
                    <a:srgbClr val="0000FF"/>
                  </a:solidFill>
                  <a:latin typeface="Arial Black" pitchFamily="34" charset="0"/>
                </a:rPr>
                <a:t>S</a:t>
              </a:r>
            </a:p>
          </p:txBody>
        </p:sp>
      </p:grpSp>
      <p:sp>
        <p:nvSpPr>
          <p:cNvPr id="14" name="مربع نص 13"/>
          <p:cNvSpPr txBox="1"/>
          <p:nvPr/>
        </p:nvSpPr>
        <p:spPr>
          <a:xfrm>
            <a:off x="5692414" y="6273225"/>
            <a:ext cx="3451586" cy="584775"/>
          </a:xfrm>
          <a:prstGeom prst="rect">
            <a:avLst/>
          </a:prstGeom>
          <a:noFill/>
        </p:spPr>
        <p:txBody>
          <a:bodyPr wrap="none" rtlCol="1">
            <a:spAutoFit/>
          </a:bodyPr>
          <a:lstStyle/>
          <a:p>
            <a:r>
              <a:rPr lang="ar-SA" sz="3200" dirty="0" smtClean="0">
                <a:solidFill>
                  <a:srgbClr val="4C216D"/>
                </a:solidFill>
                <a:cs typeface="DecoType Naskh Variants" pitchFamily="2" charset="-78"/>
              </a:rPr>
              <a:t>الدكتور هشام عادل </a:t>
            </a:r>
            <a:r>
              <a:rPr lang="ar-SA" sz="3200" dirty="0" err="1" smtClean="0">
                <a:solidFill>
                  <a:srgbClr val="4C216D"/>
                </a:solidFill>
                <a:cs typeface="DecoType Naskh Variants" pitchFamily="2" charset="-78"/>
              </a:rPr>
              <a:t>عبهري</a:t>
            </a:r>
            <a:endParaRPr lang="ar-SA" sz="3200" dirty="0" smtClean="0">
              <a:solidFill>
                <a:srgbClr val="4C216D"/>
              </a:solidFill>
              <a:cs typeface="DecoType Naskh Variants" pitchFamily="2" charset="-78"/>
            </a:endParaRPr>
          </a:p>
        </p:txBody>
      </p:sp>
      <p:pic>
        <p:nvPicPr>
          <p:cNvPr id="45058" name="Picture 2"/>
          <p:cNvPicPr>
            <a:picLocks noChangeAspect="1" noChangeArrowheads="1"/>
          </p:cNvPicPr>
          <p:nvPr/>
        </p:nvPicPr>
        <p:blipFill>
          <a:blip r:embed="rId3"/>
          <a:srcRect/>
          <a:stretch>
            <a:fillRect/>
          </a:stretch>
        </p:blipFill>
        <p:spPr bwMode="auto">
          <a:xfrm>
            <a:off x="2257425" y="47625"/>
            <a:ext cx="4629150" cy="6762750"/>
          </a:xfrm>
          <a:prstGeom prst="rect">
            <a:avLst/>
          </a:prstGeom>
          <a:noFill/>
          <a:ln w="9525">
            <a:noFill/>
            <a:miter lim="800000"/>
            <a:headEnd/>
            <a:tailEnd/>
          </a:ln>
          <a:effectLst/>
        </p:spPr>
      </p:pic>
      <p:pic>
        <p:nvPicPr>
          <p:cNvPr id="13" name="Picture 10" descr="http://japanologie.arts.kuleuven.be/lab/sites/japanologie.arts.kuleuven.be.ijcm13/files/uploads/inline_images/glossy_3d_blue_arrow_left.png">
            <a:hlinkClick r:id="rId4" action="ppaction://hlinksldjump"/>
          </p:cNvPr>
          <p:cNvPicPr>
            <a:picLocks noChangeAspect="1" noChangeArrowheads="1"/>
          </p:cNvPicPr>
          <p:nvPr/>
        </p:nvPicPr>
        <p:blipFill>
          <a:blip r:embed="rId5"/>
          <a:srcRect/>
          <a:stretch>
            <a:fillRect/>
          </a:stretch>
        </p:blipFill>
        <p:spPr bwMode="auto">
          <a:xfrm>
            <a:off x="685800" y="5715000"/>
            <a:ext cx="1143000" cy="1143000"/>
          </a:xfrm>
          <a:prstGeom prst="rect">
            <a:avLst/>
          </a:prstGeom>
          <a:noFill/>
        </p:spPr>
      </p:pic>
    </p:spTree>
    <p:extLst>
      <p:ext uri="{BB962C8B-B14F-4D97-AF65-F5344CB8AC3E}">
        <p14:creationId xmlns:p14="http://schemas.microsoft.com/office/powerpoint/2010/main" val="1896734941"/>
      </p:ext>
    </p:extLst>
  </p:cSld>
  <p:clrMapOvr>
    <a:masterClrMapping/>
  </p:clrMapOvr>
  <p:timing>
    <p:tnLst>
      <p:par>
        <p:cTn id="1" dur="indefinite" restart="never" nodeType="tmRoot"/>
      </p:par>
    </p:tnLst>
  </p:timing>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endParaRPr lang="en-US" b="1" dirty="0" smtClean="0"/>
          </a:p>
        </p:txBody>
      </p:sp>
      <p:grpSp>
        <p:nvGrpSpPr>
          <p:cNvPr id="2" name="Group 12"/>
          <p:cNvGrpSpPr>
            <a:grpSpLocks/>
          </p:cNvGrpSpPr>
          <p:nvPr/>
        </p:nvGrpSpPr>
        <p:grpSpPr bwMode="auto">
          <a:xfrm>
            <a:off x="7143768" y="71414"/>
            <a:ext cx="1912938" cy="1016000"/>
            <a:chOff x="4230" y="0"/>
            <a:chExt cx="1205" cy="640"/>
          </a:xfrm>
        </p:grpSpPr>
        <p:pic>
          <p:nvPicPr>
            <p:cNvPr id="10" name="Picture 13" descr="globe0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995" y="135"/>
              <a:ext cx="440" cy="330"/>
            </a:xfrm>
            <a:prstGeom prst="rect">
              <a:avLst/>
            </a:prstGeom>
            <a:noFill/>
            <a:ln w="9525">
              <a:noFill/>
              <a:miter lim="800000"/>
              <a:headEnd/>
              <a:tailEnd/>
            </a:ln>
          </p:spPr>
        </p:pic>
        <p:sp>
          <p:nvSpPr>
            <p:cNvPr id="11" name="Text Box 14"/>
            <p:cNvSpPr txBox="1">
              <a:spLocks noChangeArrowheads="1"/>
            </p:cNvSpPr>
            <p:nvPr/>
          </p:nvSpPr>
          <p:spPr bwMode="auto">
            <a:xfrm>
              <a:off x="4230" y="0"/>
              <a:ext cx="305" cy="640"/>
            </a:xfrm>
            <a:prstGeom prst="rect">
              <a:avLst/>
            </a:prstGeom>
            <a:noFill/>
            <a:ln w="9525">
              <a:noFill/>
              <a:miter lim="800000"/>
              <a:headEnd/>
              <a:tailEnd/>
            </a:ln>
          </p:spPr>
          <p:txBody>
            <a:bodyPr wrap="none">
              <a:spAutoFit/>
            </a:bodyPr>
            <a:lstStyle/>
            <a:p>
              <a:r>
                <a:rPr lang="en-US" sz="6000" dirty="0">
                  <a:solidFill>
                    <a:srgbClr val="0066FF"/>
                  </a:solidFill>
                  <a:latin typeface="Arial Black" pitchFamily="34" charset="0"/>
                </a:rPr>
                <a:t>I</a:t>
              </a:r>
            </a:p>
          </p:txBody>
        </p:sp>
        <p:sp>
          <p:nvSpPr>
            <p:cNvPr id="12" name="Text Box 15"/>
            <p:cNvSpPr txBox="1">
              <a:spLocks noChangeArrowheads="1"/>
            </p:cNvSpPr>
            <p:nvPr/>
          </p:nvSpPr>
          <p:spPr bwMode="auto">
            <a:xfrm>
              <a:off x="4500" y="0"/>
              <a:ext cx="467" cy="640"/>
            </a:xfrm>
            <a:prstGeom prst="rect">
              <a:avLst/>
            </a:prstGeom>
            <a:noFill/>
            <a:ln w="9525">
              <a:noFill/>
              <a:miter lim="800000"/>
              <a:headEnd/>
              <a:tailEnd/>
            </a:ln>
          </p:spPr>
          <p:txBody>
            <a:bodyPr wrap="none">
              <a:spAutoFit/>
            </a:bodyPr>
            <a:lstStyle/>
            <a:p>
              <a:r>
                <a:rPr lang="en-US" sz="6000" dirty="0">
                  <a:solidFill>
                    <a:srgbClr val="0000FF"/>
                  </a:solidFill>
                  <a:latin typeface="Arial Black" pitchFamily="34" charset="0"/>
                </a:rPr>
                <a:t>S</a:t>
              </a:r>
            </a:p>
          </p:txBody>
        </p:sp>
      </p:grpSp>
      <p:sp>
        <p:nvSpPr>
          <p:cNvPr id="14" name="مربع نص 13"/>
          <p:cNvSpPr txBox="1"/>
          <p:nvPr/>
        </p:nvSpPr>
        <p:spPr>
          <a:xfrm>
            <a:off x="5692414" y="6273225"/>
            <a:ext cx="3451586" cy="584775"/>
          </a:xfrm>
          <a:prstGeom prst="rect">
            <a:avLst/>
          </a:prstGeom>
          <a:noFill/>
        </p:spPr>
        <p:txBody>
          <a:bodyPr wrap="none" rtlCol="1">
            <a:spAutoFit/>
          </a:bodyPr>
          <a:lstStyle/>
          <a:p>
            <a:r>
              <a:rPr lang="ar-SA" sz="3200" dirty="0" smtClean="0">
                <a:solidFill>
                  <a:srgbClr val="4C216D"/>
                </a:solidFill>
                <a:cs typeface="DecoType Naskh Variants" pitchFamily="2" charset="-78"/>
              </a:rPr>
              <a:t>الدكتور هشام عادل </a:t>
            </a:r>
            <a:r>
              <a:rPr lang="ar-SA" sz="3200" dirty="0" err="1" smtClean="0">
                <a:solidFill>
                  <a:srgbClr val="4C216D"/>
                </a:solidFill>
                <a:cs typeface="DecoType Naskh Variants" pitchFamily="2" charset="-78"/>
              </a:rPr>
              <a:t>عبهري</a:t>
            </a:r>
            <a:endParaRPr lang="ar-SA" sz="3200" dirty="0" smtClean="0">
              <a:solidFill>
                <a:srgbClr val="4C216D"/>
              </a:solidFill>
              <a:cs typeface="DecoType Naskh Variants" pitchFamily="2" charset="-78"/>
            </a:endParaRPr>
          </a:p>
        </p:txBody>
      </p:sp>
      <p:sp>
        <p:nvSpPr>
          <p:cNvPr id="9" name="Text Box 8"/>
          <p:cNvSpPr txBox="1">
            <a:spLocks noChangeArrowheads="1"/>
          </p:cNvSpPr>
          <p:nvPr/>
        </p:nvSpPr>
        <p:spPr bwMode="auto">
          <a:xfrm>
            <a:off x="3929058" y="1428736"/>
            <a:ext cx="5041766" cy="1015663"/>
          </a:xfrm>
          <a:prstGeom prst="rect">
            <a:avLst/>
          </a:prstGeom>
          <a:noFill/>
          <a:ln w="9525" algn="ctr">
            <a:noFill/>
            <a:miter lim="800000"/>
            <a:headEnd/>
            <a:tailEnd/>
          </a:ln>
        </p:spPr>
        <p:txBody>
          <a:bodyPr wrap="none">
            <a:spAutoFit/>
          </a:bodyPr>
          <a:lstStyle/>
          <a:p>
            <a:pPr algn="ctr"/>
            <a:r>
              <a:rPr lang="ar-SA" sz="6000" dirty="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استطلاع آراء المستفيدين</a:t>
            </a:r>
            <a:endParaRPr lang="en-US" sz="6000" dirty="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endParaRPr>
          </a:p>
        </p:txBody>
      </p:sp>
      <p:sp>
        <p:nvSpPr>
          <p:cNvPr id="15" name="Text Box 9"/>
          <p:cNvSpPr txBox="1">
            <a:spLocks noChangeArrowheads="1"/>
          </p:cNvSpPr>
          <p:nvPr/>
        </p:nvSpPr>
        <p:spPr bwMode="auto">
          <a:xfrm>
            <a:off x="2143108" y="3214686"/>
            <a:ext cx="3227165" cy="1015663"/>
          </a:xfrm>
          <a:prstGeom prst="rect">
            <a:avLst/>
          </a:prstGeom>
          <a:noFill/>
          <a:ln w="9525" algn="ctr">
            <a:noFill/>
            <a:miter lim="800000"/>
            <a:headEnd/>
            <a:tailEnd/>
          </a:ln>
        </p:spPr>
        <p:txBody>
          <a:bodyPr wrap="none">
            <a:spAutoFit/>
          </a:bodyPr>
          <a:lstStyle/>
          <a:p>
            <a:pPr algn="ctr"/>
            <a:r>
              <a:rPr lang="ar-SA" sz="6000" dirty="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ملفات التدريب</a:t>
            </a:r>
            <a:endParaRPr lang="en-US" sz="6000" dirty="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endParaRPr>
          </a:p>
        </p:txBody>
      </p:sp>
      <p:sp>
        <p:nvSpPr>
          <p:cNvPr id="17" name="Text Box 9"/>
          <p:cNvSpPr txBox="1">
            <a:spLocks noChangeArrowheads="1"/>
          </p:cNvSpPr>
          <p:nvPr/>
        </p:nvSpPr>
        <p:spPr bwMode="auto">
          <a:xfrm>
            <a:off x="357158" y="5214950"/>
            <a:ext cx="4092787" cy="1015663"/>
          </a:xfrm>
          <a:prstGeom prst="rect">
            <a:avLst/>
          </a:prstGeom>
          <a:noFill/>
          <a:ln w="9525" algn="ctr">
            <a:noFill/>
            <a:miter lim="800000"/>
            <a:headEnd/>
            <a:tailEnd/>
          </a:ln>
        </p:spPr>
        <p:txBody>
          <a:bodyPr wrap="none">
            <a:spAutoFit/>
          </a:bodyPr>
          <a:lstStyle/>
          <a:p>
            <a:pPr algn="ctr"/>
            <a:r>
              <a:rPr lang="ar-SA" sz="6000" dirty="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ملفات </a:t>
            </a:r>
            <a:r>
              <a:rPr lang="ar-SA" sz="6000" dirty="0" smtClean="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rPr>
              <a:t>أهداف الجودة</a:t>
            </a:r>
            <a:endParaRPr lang="en-US" sz="6000" dirty="0">
              <a:solidFill>
                <a:schemeClr val="tx2">
                  <a:lumMod val="75000"/>
                </a:schemeClr>
              </a:solidFill>
              <a:effectLst>
                <a:outerShdw blurRad="38100" dist="38100" dir="2700000" algn="tl">
                  <a:srgbClr val="C0C0C0"/>
                </a:outerShdw>
              </a:effectLst>
              <a:latin typeface="Adobe Devanagari" pitchFamily="18" charset="0"/>
              <a:cs typeface="DecoType Naskh Variants" pitchFamily="2" charset="-78"/>
            </a:endParaRPr>
          </a:p>
        </p:txBody>
      </p:sp>
      <p:pic>
        <p:nvPicPr>
          <p:cNvPr id="18" name="Picture 8" descr="http://keytothecity.co.uk/images/back-button.png">
            <a:hlinkClick r:id="rId3" action="ppaction://hlinksldjump"/>
          </p:cNvPr>
          <p:cNvPicPr>
            <a:picLocks noChangeAspect="1" noChangeArrowheads="1"/>
          </p:cNvPicPr>
          <p:nvPr/>
        </p:nvPicPr>
        <p:blipFill>
          <a:blip r:embed="rId4"/>
          <a:srcRect/>
          <a:stretch>
            <a:fillRect/>
          </a:stretch>
        </p:blipFill>
        <p:spPr bwMode="auto">
          <a:xfrm flipH="1">
            <a:off x="0" y="4038600"/>
            <a:ext cx="1143000" cy="1143000"/>
          </a:xfrm>
          <a:prstGeom prst="rect">
            <a:avLst/>
          </a:prstGeom>
          <a:noFill/>
        </p:spPr>
      </p:pic>
    </p:spTree>
    <p:extLst>
      <p:ext uri="{BB962C8B-B14F-4D97-AF65-F5344CB8AC3E}">
        <p14:creationId xmlns:p14="http://schemas.microsoft.com/office/powerpoint/2010/main" val="9402308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4" name="مربع نص 3"/>
          <p:cNvSpPr txBox="1"/>
          <p:nvPr/>
        </p:nvSpPr>
        <p:spPr>
          <a:xfrm>
            <a:off x="288009" y="152400"/>
            <a:ext cx="8722260" cy="1323439"/>
          </a:xfrm>
          <a:prstGeom prst="rect">
            <a:avLst/>
          </a:prstGeom>
          <a:noFill/>
        </p:spPr>
        <p:txBody>
          <a:bodyPr wrap="none" rtlCol="1">
            <a:spAutoFit/>
          </a:bodyPr>
          <a:lstStyle/>
          <a:p>
            <a:pPr algn="r" rtl="1"/>
            <a:r>
              <a:rPr lang="ar-SA" sz="8000" dirty="0" smtClean="0">
                <a:solidFill>
                  <a:srgbClr val="17375E"/>
                </a:solidFill>
                <a:cs typeface="DecoType Naskh Variants" pitchFamily="2" charset="-78"/>
              </a:rPr>
              <a:t>ضمان الجودة </a:t>
            </a:r>
            <a:r>
              <a:rPr lang="en-US" sz="5000" dirty="0" smtClean="0">
                <a:solidFill>
                  <a:srgbClr val="17375E"/>
                </a:solidFill>
                <a:latin typeface="Gabriola" pitchFamily="82" charset="0"/>
                <a:cs typeface="DecoType Naskh Variants" pitchFamily="2" charset="-78"/>
              </a:rPr>
              <a:t>(Quality Assurance = QA) </a:t>
            </a:r>
          </a:p>
        </p:txBody>
      </p:sp>
      <p:sp>
        <p:nvSpPr>
          <p:cNvPr id="5" name="مربع نص 4"/>
          <p:cNvSpPr txBox="1"/>
          <p:nvPr/>
        </p:nvSpPr>
        <p:spPr>
          <a:xfrm>
            <a:off x="0" y="2590800"/>
            <a:ext cx="9144000" cy="2123658"/>
          </a:xfrm>
          <a:prstGeom prst="rect">
            <a:avLst/>
          </a:prstGeom>
          <a:noFill/>
        </p:spPr>
        <p:txBody>
          <a:bodyPr wrap="square" rtlCol="1">
            <a:spAutoFit/>
          </a:bodyPr>
          <a:lstStyle/>
          <a:p>
            <a:pPr algn="just" rtl="1"/>
            <a:r>
              <a:rPr lang="ar-SA" sz="4400" dirty="0" smtClean="0">
                <a:solidFill>
                  <a:srgbClr val="17375E"/>
                </a:solidFill>
                <a:cs typeface="DecoType Naskh Variants" pitchFamily="2" charset="-78"/>
              </a:rPr>
              <a:t>هي جميع الأنشطة المخطط لها ومنهجية تنفيذها في إطار منظومة الجودة التي يمكن البرهنة على أنها توفر الثقة بأن المنتج  أو الخدمة ستفي بمتطلبات الجودة</a:t>
            </a:r>
            <a:r>
              <a:rPr lang="en-US" sz="4400" dirty="0" smtClean="0">
                <a:solidFill>
                  <a:srgbClr val="17375E"/>
                </a:solidFill>
                <a:cs typeface="DecoType Naskh Variants" pitchFamily="2" charset="-78"/>
              </a:rPr>
              <a:t>. </a:t>
            </a:r>
            <a:endParaRPr lang="ar-SA" sz="4400" dirty="0">
              <a:solidFill>
                <a:srgbClr val="17375E"/>
              </a:solidFill>
            </a:endParaRPr>
          </a:p>
        </p:txBody>
      </p:sp>
      <p:pic>
        <p:nvPicPr>
          <p:cNvPr id="6"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4953000"/>
            <a:ext cx="1905000" cy="1905000"/>
          </a:xfrm>
          <a:prstGeom prst="rect">
            <a:avLst/>
          </a:prstGeom>
          <a:noFill/>
        </p:spPr>
      </p:pic>
    </p:spTree>
  </p:cSld>
  <p:clrMapOvr>
    <a:masterClrMapping/>
  </p:clrMapOvr>
  <p:transition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endParaRPr lang="en-US" b="1" dirty="0" smtClean="0"/>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4" name="مربع نص 3"/>
          <p:cNvSpPr txBox="1"/>
          <p:nvPr/>
        </p:nvSpPr>
        <p:spPr>
          <a:xfrm>
            <a:off x="0" y="1143000"/>
            <a:ext cx="8458199" cy="4708981"/>
          </a:xfrm>
          <a:prstGeom prst="rect">
            <a:avLst/>
          </a:prstGeom>
          <a:noFill/>
        </p:spPr>
        <p:txBody>
          <a:bodyPr wrap="square" rtlCol="1">
            <a:spAutoFit/>
          </a:bodyPr>
          <a:lstStyle/>
          <a:p>
            <a:pPr algn="ctr"/>
            <a:r>
              <a:rPr lang="ar-SA" sz="6000" dirty="0" smtClean="0">
                <a:solidFill>
                  <a:srgbClr val="17375E"/>
                </a:solidFill>
                <a:cs typeface="DecoType Naskh Variants" pitchFamily="2" charset="-78"/>
              </a:rPr>
              <a:t>المحتوى</a:t>
            </a:r>
            <a:endParaRPr lang="ar-SA" sz="4000" dirty="0" smtClean="0">
              <a:solidFill>
                <a:srgbClr val="17375E"/>
              </a:solidFill>
              <a:cs typeface="DecoType Naskh Variants" pitchFamily="2" charset="-78"/>
            </a:endParaRPr>
          </a:p>
          <a:p>
            <a:endParaRPr lang="ar-SA" sz="4000" dirty="0" smtClean="0">
              <a:solidFill>
                <a:srgbClr val="17375E"/>
              </a:solidFill>
              <a:cs typeface="DecoType Naskh Variants" pitchFamily="2" charset="-78"/>
            </a:endParaRPr>
          </a:p>
          <a:p>
            <a:r>
              <a:rPr lang="ar-SA" sz="4000" dirty="0" smtClean="0">
                <a:solidFill>
                  <a:srgbClr val="17375E"/>
                </a:solidFill>
                <a:cs typeface="DecoType Naskh Variants" pitchFamily="2" charset="-78"/>
              </a:rPr>
              <a:t>	</a:t>
            </a:r>
            <a:r>
              <a:rPr lang="ar-SA" sz="4000" dirty="0" smtClean="0">
                <a:solidFill>
                  <a:srgbClr val="17375E"/>
                </a:solidFill>
                <a:cs typeface="DecoType Naskh Variants" pitchFamily="2" charset="-78"/>
                <a:hlinkClick r:id="rId2" action="ppaction://hlinksldjump"/>
              </a:rPr>
              <a:t>مفاهيم أساسية في إدارة الجودة الشاملة</a:t>
            </a:r>
            <a:endParaRPr lang="ar-SA" sz="4000" dirty="0" smtClean="0">
              <a:solidFill>
                <a:srgbClr val="17375E"/>
              </a:solidFill>
              <a:cs typeface="DecoType Naskh Variants" pitchFamily="2" charset="-78"/>
            </a:endParaRPr>
          </a:p>
          <a:p>
            <a:r>
              <a:rPr lang="ar-SA" sz="4000" dirty="0" smtClean="0">
                <a:solidFill>
                  <a:srgbClr val="17375E"/>
                </a:solidFill>
                <a:cs typeface="DecoType Naskh Variants" pitchFamily="2" charset="-78"/>
              </a:rPr>
              <a:t>	</a:t>
            </a:r>
            <a:r>
              <a:rPr lang="ar-SA" sz="4000" dirty="0" smtClean="0">
                <a:solidFill>
                  <a:srgbClr val="17375E"/>
                </a:solidFill>
                <a:cs typeface="DecoType Naskh Variants" pitchFamily="2" charset="-78"/>
                <a:hlinkClick r:id="rId3" action="ppaction://hlinksldjump"/>
              </a:rPr>
              <a:t>توقعات المستفيدين من المنتجات من الخدمات</a:t>
            </a:r>
            <a:endParaRPr lang="ar-SA" sz="4000" dirty="0" smtClean="0">
              <a:solidFill>
                <a:srgbClr val="17375E"/>
              </a:solidFill>
              <a:cs typeface="DecoType Naskh Variants" pitchFamily="2" charset="-78"/>
            </a:endParaRPr>
          </a:p>
          <a:p>
            <a:r>
              <a:rPr lang="ar-SA" sz="4000" dirty="0" smtClean="0">
                <a:solidFill>
                  <a:srgbClr val="17375E"/>
                </a:solidFill>
                <a:cs typeface="DecoType Naskh Variants" pitchFamily="2" charset="-78"/>
              </a:rPr>
              <a:t>	</a:t>
            </a:r>
            <a:r>
              <a:rPr lang="ar-SA" sz="4000" dirty="0" smtClean="0">
                <a:solidFill>
                  <a:srgbClr val="17375E"/>
                </a:solidFill>
                <a:cs typeface="DecoType Naskh Variants" pitchFamily="2" charset="-78"/>
                <a:hlinkClick r:id="rId4" action="ppaction://hlinksldjump"/>
              </a:rPr>
              <a:t>مفاهيم أساسية في الجودة</a:t>
            </a:r>
            <a:endParaRPr lang="ar-SA" sz="4000" dirty="0" smtClean="0">
              <a:solidFill>
                <a:srgbClr val="17375E"/>
              </a:solidFill>
              <a:cs typeface="DecoType Naskh Variants" pitchFamily="2" charset="-78"/>
            </a:endParaRPr>
          </a:p>
          <a:p>
            <a:r>
              <a:rPr lang="ar-SA" sz="4000" dirty="0" smtClean="0">
                <a:solidFill>
                  <a:srgbClr val="17375E"/>
                </a:solidFill>
                <a:cs typeface="DecoType Naskh Variants" pitchFamily="2" charset="-78"/>
                <a:hlinkClick r:id="rId5" action="ppaction://hlinksldjump"/>
              </a:rPr>
              <a:t>إدارة الجودة الشاملة</a:t>
            </a:r>
            <a:endParaRPr lang="ar-SA" sz="4000" dirty="0" smtClean="0">
              <a:solidFill>
                <a:srgbClr val="17375E"/>
              </a:solidFill>
              <a:cs typeface="DecoType Naskh Variants" pitchFamily="2" charset="-78"/>
            </a:endParaRPr>
          </a:p>
          <a:p>
            <a:r>
              <a:rPr lang="ar-SA" sz="4000" dirty="0" smtClean="0">
                <a:solidFill>
                  <a:srgbClr val="17375E"/>
                </a:solidFill>
                <a:cs typeface="DecoType Naskh Variants" pitchFamily="2" charset="-78"/>
              </a:rPr>
              <a:t>	</a:t>
            </a:r>
            <a:r>
              <a:rPr lang="ar-SA" sz="3600" dirty="0" smtClean="0">
                <a:solidFill>
                  <a:srgbClr val="17375E"/>
                </a:solidFill>
                <a:cs typeface="DecoType Naskh Variants" pitchFamily="2" charset="-78"/>
                <a:hlinkClick r:id="rId6" action="ppaction://hlinksldjump"/>
              </a:rPr>
              <a:t>ملامح إدارة الجودة الشاملة</a:t>
            </a:r>
            <a:endParaRPr lang="ar-SA" sz="3600" dirty="0" smtClean="0">
              <a:solidFill>
                <a:srgbClr val="17375E"/>
              </a:solidFill>
              <a:cs typeface="DecoType Naskh Variants" pitchFamily="2" charset="-78"/>
            </a:endParaRPr>
          </a:p>
        </p:txBody>
      </p:sp>
    </p:spTree>
  </p:cSld>
  <p:clrMapOvr>
    <a:masterClrMapping/>
  </p:clrMapOvr>
  <p:transition advClick="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4" name="مربع نص 3"/>
          <p:cNvSpPr txBox="1"/>
          <p:nvPr/>
        </p:nvSpPr>
        <p:spPr>
          <a:xfrm>
            <a:off x="288009" y="152400"/>
            <a:ext cx="8722260" cy="1323439"/>
          </a:xfrm>
          <a:prstGeom prst="rect">
            <a:avLst/>
          </a:prstGeom>
          <a:noFill/>
        </p:spPr>
        <p:txBody>
          <a:bodyPr wrap="none" rtlCol="1">
            <a:spAutoFit/>
          </a:bodyPr>
          <a:lstStyle/>
          <a:p>
            <a:pPr algn="r" rtl="1"/>
            <a:r>
              <a:rPr lang="ar-SA" sz="8000" dirty="0" smtClean="0">
                <a:solidFill>
                  <a:srgbClr val="90B6E4"/>
                </a:solidFill>
                <a:cs typeface="DecoType Naskh Variants" pitchFamily="2" charset="-78"/>
              </a:rPr>
              <a:t>ضمان الجودة </a:t>
            </a:r>
            <a:r>
              <a:rPr lang="en-US" sz="5000" dirty="0" smtClean="0">
                <a:solidFill>
                  <a:srgbClr val="90B6E4"/>
                </a:solidFill>
                <a:latin typeface="Gabriola" pitchFamily="82" charset="0"/>
                <a:cs typeface="DecoType Naskh Variants" pitchFamily="2" charset="-78"/>
              </a:rPr>
              <a:t>(Quality Assurance = QA) </a:t>
            </a:r>
          </a:p>
        </p:txBody>
      </p:sp>
      <p:sp>
        <p:nvSpPr>
          <p:cNvPr id="5" name="مربع نص 4"/>
          <p:cNvSpPr txBox="1"/>
          <p:nvPr/>
        </p:nvSpPr>
        <p:spPr>
          <a:xfrm>
            <a:off x="0" y="2209800"/>
            <a:ext cx="9094223" cy="3570208"/>
          </a:xfrm>
          <a:prstGeom prst="rect">
            <a:avLst/>
          </a:prstGeom>
          <a:noFill/>
        </p:spPr>
        <p:txBody>
          <a:bodyPr wrap="square" rtlCol="1">
            <a:spAutoFit/>
          </a:bodyPr>
          <a:lstStyle/>
          <a:p>
            <a:pPr algn="just" rtl="1"/>
            <a:r>
              <a:rPr lang="ar-SA" sz="4400" dirty="0" smtClean="0">
                <a:solidFill>
                  <a:srgbClr val="17375E"/>
                </a:solidFill>
                <a:cs typeface="DecoType Naskh Variants" pitchFamily="2" charset="-78"/>
              </a:rPr>
              <a:t>ضمان الجودة يشير إلى  العمليات والإجراءات التي ترصد بشكل منهجي مختلف  جوانب عملية أو خدمة أو مرفق لكشف وتصحيح والتأكد  من أنه يتم الوفاء بمعايير الجودة. </a:t>
            </a:r>
          </a:p>
          <a:p>
            <a:pPr algn="just" rtl="1"/>
            <a:r>
              <a:rPr lang="ar-SA" sz="4400" dirty="0" smtClean="0">
                <a:solidFill>
                  <a:srgbClr val="17375E"/>
                </a:solidFill>
                <a:cs typeface="DecoType Naskh Variants" pitchFamily="2" charset="-78"/>
              </a:rPr>
              <a:t>غالبا ما تستخدم بالتبادل مع مراقبة الجود</a:t>
            </a:r>
            <a:r>
              <a:rPr lang="en-US" sz="4400" dirty="0" smtClean="0">
                <a:solidFill>
                  <a:srgbClr val="17375E"/>
                </a:solidFill>
                <a:cs typeface="DecoType Naskh Variants" pitchFamily="2" charset="-78"/>
              </a:rPr>
              <a:t> </a:t>
            </a:r>
            <a:r>
              <a:rPr lang="en-US" sz="5000" dirty="0" smtClean="0">
                <a:solidFill>
                  <a:srgbClr val="17375E"/>
                </a:solidFill>
                <a:latin typeface="Gabriola" pitchFamily="82" charset="0"/>
                <a:cs typeface="DecoType Naskh Variants" pitchFamily="2" charset="-78"/>
              </a:rPr>
              <a:t>(QC)</a:t>
            </a:r>
            <a:r>
              <a:rPr lang="ar-SA" sz="4400" dirty="0" smtClean="0">
                <a:solidFill>
                  <a:srgbClr val="17375E"/>
                </a:solidFill>
                <a:cs typeface="DecoType Naskh Variants" pitchFamily="2" charset="-78"/>
              </a:rPr>
              <a:t>.</a:t>
            </a:r>
            <a:endParaRPr lang="en-US" sz="4400" dirty="0" smtClean="0">
              <a:solidFill>
                <a:srgbClr val="17375E"/>
              </a:solidFill>
              <a:cs typeface="DecoType Naskh Variants" pitchFamily="2" charset="-78"/>
            </a:endParaRPr>
          </a:p>
          <a:p>
            <a:pPr algn="just" rtl="1"/>
            <a:r>
              <a:rPr lang="ar-SA" sz="4400" dirty="0" smtClean="0">
                <a:solidFill>
                  <a:srgbClr val="17375E"/>
                </a:solidFill>
              </a:rPr>
              <a:t>     </a:t>
            </a:r>
            <a:endParaRPr lang="ar-SA" sz="4400" dirty="0">
              <a:solidFill>
                <a:srgbClr val="17375E"/>
              </a:solidFill>
            </a:endParaRPr>
          </a:p>
        </p:txBody>
      </p:sp>
      <p:pic>
        <p:nvPicPr>
          <p:cNvPr id="6"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4953000"/>
            <a:ext cx="1905000" cy="1905000"/>
          </a:xfrm>
          <a:prstGeom prst="rect">
            <a:avLst/>
          </a:prstGeom>
          <a:noFill/>
        </p:spPr>
      </p:pic>
    </p:spTree>
  </p:cSld>
  <p:clrMapOvr>
    <a:masterClrMapping/>
  </p:clrMapOvr>
  <p:transition advClick="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4" name="مربع نص 3"/>
          <p:cNvSpPr txBox="1"/>
          <p:nvPr/>
        </p:nvSpPr>
        <p:spPr>
          <a:xfrm>
            <a:off x="0" y="152400"/>
            <a:ext cx="9010269" cy="923330"/>
          </a:xfrm>
          <a:prstGeom prst="rect">
            <a:avLst/>
          </a:prstGeom>
          <a:noFill/>
        </p:spPr>
        <p:txBody>
          <a:bodyPr wrap="square" rtlCol="1">
            <a:spAutoFit/>
          </a:bodyPr>
          <a:lstStyle/>
          <a:p>
            <a:pPr algn="r" rtl="1"/>
            <a:r>
              <a:rPr lang="ar-SA" sz="4200" dirty="0">
                <a:solidFill>
                  <a:srgbClr val="17375E"/>
                </a:solidFill>
                <a:cs typeface="DecoType Naskh Variants" pitchFamily="2" charset="-78"/>
              </a:rPr>
              <a:t>ضمان الجودة </a:t>
            </a:r>
            <a:r>
              <a:rPr lang="en-US" sz="2400" dirty="0">
                <a:solidFill>
                  <a:srgbClr val="17375E"/>
                </a:solidFill>
                <a:latin typeface="Gabriola" pitchFamily="82" charset="0"/>
                <a:cs typeface="DecoType Naskh Variants" pitchFamily="2" charset="-78"/>
              </a:rPr>
              <a:t>(Quality Assurance = QA) </a:t>
            </a:r>
            <a:r>
              <a:rPr lang="ar-SA" sz="3200" dirty="0" smtClean="0">
                <a:solidFill>
                  <a:srgbClr val="17375E"/>
                </a:solidFill>
                <a:latin typeface="Gabriola" pitchFamily="82" charset="0"/>
                <a:cs typeface="DecoType Naskh Variants" pitchFamily="2" charset="-78"/>
              </a:rPr>
              <a:t> </a:t>
            </a:r>
            <a:r>
              <a:rPr lang="ar-SA" sz="5400" dirty="0" smtClean="0">
                <a:solidFill>
                  <a:srgbClr val="17375E"/>
                </a:solidFill>
                <a:latin typeface="Gabriola" pitchFamily="82" charset="0"/>
                <a:cs typeface="DecoType Naskh Variants" pitchFamily="2" charset="-78"/>
              </a:rPr>
              <a:t>و</a:t>
            </a:r>
            <a:r>
              <a:rPr lang="ar-SA" sz="4200" dirty="0" smtClean="0">
                <a:solidFill>
                  <a:srgbClr val="17375E"/>
                </a:solidFill>
                <a:cs typeface="DecoType Naskh Variants" pitchFamily="2" charset="-78"/>
              </a:rPr>
              <a:t> </a:t>
            </a:r>
            <a:r>
              <a:rPr lang="ar-SA" sz="4200" dirty="0">
                <a:solidFill>
                  <a:srgbClr val="17375E"/>
                </a:solidFill>
                <a:cs typeface="DecoType Naskh Variants" pitchFamily="2" charset="-78"/>
              </a:rPr>
              <a:t>مراقبة الجود</a:t>
            </a:r>
            <a:r>
              <a:rPr lang="en-US" sz="4200" dirty="0">
                <a:solidFill>
                  <a:srgbClr val="17375E"/>
                </a:solidFill>
                <a:cs typeface="DecoType Naskh Variants" pitchFamily="2" charset="-78"/>
              </a:rPr>
              <a:t> </a:t>
            </a:r>
            <a:r>
              <a:rPr lang="en-US" sz="3200" dirty="0" smtClean="0">
                <a:solidFill>
                  <a:srgbClr val="17375E"/>
                </a:solidFill>
                <a:latin typeface="Gabriola" pitchFamily="82" charset="0"/>
                <a:cs typeface="DecoType Naskh Variants" pitchFamily="2" charset="-78"/>
              </a:rPr>
              <a:t>(</a:t>
            </a:r>
            <a:r>
              <a:rPr lang="en-US" sz="2400" dirty="0">
                <a:solidFill>
                  <a:srgbClr val="17375E"/>
                </a:solidFill>
                <a:latin typeface="Gabriola" pitchFamily="82" charset="0"/>
                <a:cs typeface="DecoType Naskh Variants" pitchFamily="2" charset="-78"/>
              </a:rPr>
              <a:t>Quality Controlling =QC</a:t>
            </a:r>
            <a:r>
              <a:rPr lang="en-US" sz="3200" dirty="0">
                <a:solidFill>
                  <a:srgbClr val="17375E"/>
                </a:solidFill>
                <a:latin typeface="Gabriola" pitchFamily="82" charset="0"/>
                <a:cs typeface="DecoType Naskh Variants" pitchFamily="2" charset="-78"/>
              </a:rPr>
              <a:t>)</a:t>
            </a:r>
          </a:p>
        </p:txBody>
      </p:sp>
      <p:sp>
        <p:nvSpPr>
          <p:cNvPr id="5" name="مربع نص 4"/>
          <p:cNvSpPr txBox="1"/>
          <p:nvPr/>
        </p:nvSpPr>
        <p:spPr>
          <a:xfrm>
            <a:off x="0" y="1228130"/>
            <a:ext cx="8866837" cy="4832092"/>
          </a:xfrm>
          <a:prstGeom prst="rect">
            <a:avLst/>
          </a:prstGeom>
          <a:noFill/>
        </p:spPr>
        <p:txBody>
          <a:bodyPr wrap="square" rtlCol="1">
            <a:spAutoFit/>
          </a:bodyPr>
          <a:lstStyle/>
          <a:p>
            <a:pPr algn="just"/>
            <a:r>
              <a:rPr lang="ar-SA" sz="4400" dirty="0" smtClean="0">
                <a:solidFill>
                  <a:srgbClr val="17375E"/>
                </a:solidFill>
                <a:cs typeface="DecoType Naskh Variants" pitchFamily="2" charset="-78"/>
              </a:rPr>
              <a:t>مثال </a:t>
            </a:r>
            <a:r>
              <a:rPr lang="ar-SA" sz="2800" dirty="0">
                <a:solidFill>
                  <a:srgbClr val="17375E"/>
                </a:solidFill>
                <a:cs typeface="DecoType Naskh Variants" pitchFamily="2" charset="-78"/>
              </a:rPr>
              <a:t>في عملية إنتاج (الزبادي) بداية من المزرعة حتى مائدة </a:t>
            </a:r>
            <a:r>
              <a:rPr lang="ar-SA" sz="2800" dirty="0" smtClean="0">
                <a:solidFill>
                  <a:srgbClr val="17375E"/>
                </a:solidFill>
                <a:cs typeface="DecoType Naskh Variants" pitchFamily="2" charset="-78"/>
              </a:rPr>
              <a:t>المستفيد</a:t>
            </a:r>
          </a:p>
          <a:p>
            <a:pPr algn="just"/>
            <a:endParaRPr lang="ar-SA" sz="2400" dirty="0">
              <a:solidFill>
                <a:srgbClr val="17375E"/>
              </a:solidFill>
              <a:cs typeface="DecoType Naskh Variants" pitchFamily="2" charset="-78"/>
            </a:endParaRPr>
          </a:p>
          <a:p>
            <a:pPr algn="just"/>
            <a:r>
              <a:rPr lang="ar-SA" sz="3200" dirty="0" smtClean="0">
                <a:solidFill>
                  <a:srgbClr val="17375E"/>
                </a:solidFill>
                <a:cs typeface="DecoType Naskh Variants" pitchFamily="2" charset="-78"/>
              </a:rPr>
              <a:t>فإنه </a:t>
            </a:r>
            <a:r>
              <a:rPr lang="ar-SA" sz="3200" dirty="0">
                <a:solidFill>
                  <a:srgbClr val="17375E"/>
                </a:solidFill>
                <a:cs typeface="DecoType Naskh Variants" pitchFamily="2" charset="-78"/>
              </a:rPr>
              <a:t>يتم </a:t>
            </a:r>
            <a:r>
              <a:rPr lang="ar-SA" sz="3600" b="1" u="sng" dirty="0" smtClean="0">
                <a:solidFill>
                  <a:srgbClr val="17375E"/>
                </a:solidFill>
                <a:cs typeface="DecoType Naskh Variants" pitchFamily="2" charset="-78"/>
              </a:rPr>
              <a:t>ضمان الجودة </a:t>
            </a:r>
            <a:r>
              <a:rPr lang="ar-SA" sz="3200" dirty="0" smtClean="0">
                <a:solidFill>
                  <a:srgbClr val="17375E"/>
                </a:solidFill>
                <a:cs typeface="DecoType Naskh Variants" pitchFamily="2" charset="-78"/>
              </a:rPr>
              <a:t>في انتاج وسلامة المنتج النهائي يتم </a:t>
            </a:r>
            <a:r>
              <a:rPr lang="ar-SA" sz="3200" dirty="0">
                <a:solidFill>
                  <a:srgbClr val="17375E"/>
                </a:solidFill>
                <a:cs typeface="DecoType Naskh Variants" pitchFamily="2" charset="-78"/>
              </a:rPr>
              <a:t>من خلال </a:t>
            </a:r>
            <a:r>
              <a:rPr lang="ar-SA" sz="3200" dirty="0" smtClean="0">
                <a:solidFill>
                  <a:srgbClr val="17375E"/>
                </a:solidFill>
                <a:cs typeface="DecoType Naskh Variants" pitchFamily="2" charset="-78"/>
              </a:rPr>
              <a:t>سلسلة من الأنشطة والإجراءات التي تشكل نظام </a:t>
            </a:r>
            <a:r>
              <a:rPr lang="ar-SA" sz="3200" dirty="0">
                <a:solidFill>
                  <a:srgbClr val="17375E"/>
                </a:solidFill>
                <a:cs typeface="DecoType Naskh Variants" pitchFamily="2" charset="-78"/>
              </a:rPr>
              <a:t>شامل متكامل من إجراءات الجودة </a:t>
            </a:r>
            <a:r>
              <a:rPr lang="ar-SA" sz="3200" dirty="0" err="1">
                <a:solidFill>
                  <a:srgbClr val="17375E"/>
                </a:solidFill>
                <a:cs typeface="DecoType Naskh Variants" pitchFamily="2" charset="-78"/>
              </a:rPr>
              <a:t>المستندية</a:t>
            </a:r>
            <a:r>
              <a:rPr lang="ar-SA" sz="3200" dirty="0">
                <a:solidFill>
                  <a:srgbClr val="17375E"/>
                </a:solidFill>
                <a:cs typeface="DecoType Naskh Variants" pitchFamily="2" charset="-78"/>
              </a:rPr>
              <a:t> والسجلات</a:t>
            </a:r>
            <a:r>
              <a:rPr lang="ar-SA" sz="3200" dirty="0" smtClean="0">
                <a:solidFill>
                  <a:srgbClr val="17375E"/>
                </a:solidFill>
                <a:cs typeface="DecoType Naskh Variants" pitchFamily="2" charset="-78"/>
              </a:rPr>
              <a:t> بدءاً من  </a:t>
            </a:r>
            <a:r>
              <a:rPr lang="ar-SA" sz="3200" dirty="0">
                <a:solidFill>
                  <a:srgbClr val="17375E"/>
                </a:solidFill>
                <a:cs typeface="DecoType Naskh Variants" pitchFamily="2" charset="-78"/>
              </a:rPr>
              <a:t>انتقال </a:t>
            </a:r>
            <a:r>
              <a:rPr lang="ar-SA" sz="3200" dirty="0" smtClean="0">
                <a:solidFill>
                  <a:srgbClr val="17375E"/>
                </a:solidFill>
                <a:cs typeface="DecoType Naskh Variants" pitchFamily="2" charset="-78"/>
              </a:rPr>
              <a:t>الحليب </a:t>
            </a:r>
            <a:r>
              <a:rPr lang="ar-SA" sz="3200" dirty="0">
                <a:solidFill>
                  <a:srgbClr val="17375E"/>
                </a:solidFill>
                <a:cs typeface="DecoType Naskh Variants" pitchFamily="2" charset="-78"/>
              </a:rPr>
              <a:t>من </a:t>
            </a:r>
            <a:r>
              <a:rPr lang="ar-SA" sz="3200" dirty="0" smtClean="0">
                <a:solidFill>
                  <a:srgbClr val="17375E"/>
                </a:solidFill>
                <a:cs typeface="DecoType Naskh Variants" pitchFamily="2" charset="-78"/>
              </a:rPr>
              <a:t>المزرعة حتى وصول الزبادي المنتج النهائي  </a:t>
            </a:r>
            <a:r>
              <a:rPr lang="ar-SA" sz="3200" dirty="0">
                <a:solidFill>
                  <a:srgbClr val="17375E"/>
                </a:solidFill>
                <a:cs typeface="DecoType Naskh Variants" pitchFamily="2" charset="-78"/>
              </a:rPr>
              <a:t>إلى </a:t>
            </a:r>
            <a:r>
              <a:rPr lang="ar-SA" sz="3200" dirty="0" smtClean="0">
                <a:solidFill>
                  <a:srgbClr val="17375E"/>
                </a:solidFill>
                <a:cs typeface="DecoType Naskh Variants" pitchFamily="2" charset="-78"/>
              </a:rPr>
              <a:t>مائدة المستفيد.</a:t>
            </a:r>
            <a:endParaRPr lang="ar-SA" sz="4400" dirty="0" smtClean="0">
              <a:solidFill>
                <a:srgbClr val="17375E"/>
              </a:solidFill>
              <a:cs typeface="DecoType Naskh Variants" pitchFamily="2" charset="-78"/>
            </a:endParaRPr>
          </a:p>
          <a:p>
            <a:pPr algn="just"/>
            <a:r>
              <a:rPr lang="ar-SA" sz="3200" dirty="0">
                <a:solidFill>
                  <a:srgbClr val="17375E"/>
                </a:solidFill>
                <a:cs typeface="DecoType Naskh Variants" pitchFamily="2" charset="-78"/>
              </a:rPr>
              <a:t>أما</a:t>
            </a:r>
            <a:r>
              <a:rPr lang="ar-SA" sz="4400" dirty="0" smtClean="0">
                <a:solidFill>
                  <a:srgbClr val="17375E"/>
                </a:solidFill>
                <a:cs typeface="DecoType Naskh Variants" pitchFamily="2" charset="-78"/>
              </a:rPr>
              <a:t> </a:t>
            </a:r>
            <a:r>
              <a:rPr lang="ar-SA" sz="3600" b="1" u="sng" dirty="0">
                <a:solidFill>
                  <a:srgbClr val="17375E"/>
                </a:solidFill>
                <a:cs typeface="DecoType Naskh Variants" pitchFamily="2" charset="-78"/>
              </a:rPr>
              <a:t>مراقبة الجودة </a:t>
            </a:r>
            <a:r>
              <a:rPr lang="ar-SA" sz="3200" dirty="0" smtClean="0">
                <a:solidFill>
                  <a:srgbClr val="17375E"/>
                </a:solidFill>
                <a:cs typeface="DecoType Naskh Variants" pitchFamily="2" charset="-78"/>
              </a:rPr>
              <a:t>فتعني الأنشطة و </a:t>
            </a:r>
            <a:r>
              <a:rPr lang="ar-SA" sz="3200" dirty="0">
                <a:solidFill>
                  <a:srgbClr val="17375E"/>
                </a:solidFill>
                <a:cs typeface="DecoType Naskh Variants" pitchFamily="2" charset="-78"/>
              </a:rPr>
              <a:t>الإجراءات الداخلية في منطقة التصنيع أو الإنتاج وتشمل </a:t>
            </a:r>
            <a:r>
              <a:rPr lang="ar-SA" sz="3200" dirty="0" smtClean="0">
                <a:solidFill>
                  <a:srgbClr val="17375E"/>
                </a:solidFill>
                <a:cs typeface="DecoType Naskh Variants" pitchFamily="2" charset="-78"/>
              </a:rPr>
              <a:t>مثلاً إجراءات </a:t>
            </a:r>
            <a:r>
              <a:rPr lang="ar-SA" sz="3200" dirty="0">
                <a:solidFill>
                  <a:srgbClr val="17375E"/>
                </a:solidFill>
                <a:cs typeface="DecoType Naskh Variants" pitchFamily="2" charset="-78"/>
              </a:rPr>
              <a:t>التحليل والمعاينة والفحص وتقارير السلامة حتى تسليم المنتج إلى قنوات التوزيع والبيع</a:t>
            </a:r>
            <a:r>
              <a:rPr lang="ar-SA" sz="3200" dirty="0" smtClean="0">
                <a:solidFill>
                  <a:srgbClr val="17375E"/>
                </a:solidFill>
                <a:cs typeface="DecoType Naskh Variants" pitchFamily="2" charset="-78"/>
              </a:rPr>
              <a:t>..</a:t>
            </a:r>
            <a:endParaRPr lang="en-US" sz="3200" dirty="0">
              <a:solidFill>
                <a:srgbClr val="17375E"/>
              </a:solidFill>
              <a:cs typeface="DecoType Naskh Variants" pitchFamily="2" charset="-78"/>
            </a:endParaRPr>
          </a:p>
        </p:txBody>
      </p:sp>
      <p:pic>
        <p:nvPicPr>
          <p:cNvPr id="6"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4953000"/>
            <a:ext cx="1905000" cy="1905000"/>
          </a:xfrm>
          <a:prstGeom prst="rect">
            <a:avLst/>
          </a:prstGeom>
          <a:noFill/>
        </p:spPr>
      </p:pic>
    </p:spTree>
    <p:extLst>
      <p:ext uri="{BB962C8B-B14F-4D97-AF65-F5344CB8AC3E}">
        <p14:creationId xmlns:p14="http://schemas.microsoft.com/office/powerpoint/2010/main" val="764276090"/>
      </p:ext>
    </p:extLst>
  </p:cSld>
  <p:clrMapOvr>
    <a:masterClrMapping/>
  </p:clrMapOvr>
  <p:transition advClick="0"/>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4" name="مربع نص 3"/>
          <p:cNvSpPr txBox="1"/>
          <p:nvPr/>
        </p:nvSpPr>
        <p:spPr>
          <a:xfrm>
            <a:off x="1910252" y="152400"/>
            <a:ext cx="7100021" cy="1323439"/>
          </a:xfrm>
          <a:prstGeom prst="rect">
            <a:avLst/>
          </a:prstGeom>
          <a:noFill/>
        </p:spPr>
        <p:txBody>
          <a:bodyPr wrap="none" rtlCol="1">
            <a:spAutoFit/>
          </a:bodyPr>
          <a:lstStyle/>
          <a:p>
            <a:r>
              <a:rPr lang="ar-SA" sz="8000" dirty="0" smtClean="0">
                <a:solidFill>
                  <a:srgbClr val="17375E"/>
                </a:solidFill>
                <a:cs typeface="DecoType Naskh Variants" pitchFamily="2" charset="-78"/>
              </a:rPr>
              <a:t>منهج العملية </a:t>
            </a:r>
            <a:r>
              <a:rPr lang="en-US" sz="5000" dirty="0" smtClean="0">
                <a:solidFill>
                  <a:srgbClr val="17375E"/>
                </a:solidFill>
                <a:latin typeface="Gabriola" pitchFamily="82" charset="0"/>
                <a:cs typeface="DecoType Naskh Variants" pitchFamily="2" charset="-78"/>
              </a:rPr>
              <a:t>(process approach) </a:t>
            </a:r>
          </a:p>
        </p:txBody>
      </p:sp>
      <p:sp>
        <p:nvSpPr>
          <p:cNvPr id="6" name="مربع نص 5"/>
          <p:cNvSpPr txBox="1"/>
          <p:nvPr/>
        </p:nvSpPr>
        <p:spPr>
          <a:xfrm>
            <a:off x="838200" y="1905000"/>
            <a:ext cx="7601135" cy="2123658"/>
          </a:xfrm>
          <a:prstGeom prst="rect">
            <a:avLst/>
          </a:prstGeom>
          <a:noFill/>
        </p:spPr>
        <p:txBody>
          <a:bodyPr wrap="square" rtlCol="1">
            <a:spAutoFit/>
          </a:bodyPr>
          <a:lstStyle/>
          <a:p>
            <a:pPr>
              <a:buFont typeface="Arial" pitchFamily="34" charset="0"/>
              <a:buChar char="•"/>
            </a:pPr>
            <a:r>
              <a:rPr lang="ar-SA" sz="4400" dirty="0" smtClean="0">
                <a:solidFill>
                  <a:srgbClr val="17375E"/>
                </a:solidFill>
                <a:cs typeface="DecoType Naskh Variants" pitchFamily="2" charset="-78"/>
              </a:rPr>
              <a:t>تطبيق نظام من العمليات داخل المؤسسة</a:t>
            </a:r>
          </a:p>
          <a:p>
            <a:pPr>
              <a:buFont typeface="Arial" pitchFamily="34" charset="0"/>
              <a:buChar char="•"/>
            </a:pPr>
            <a:r>
              <a:rPr lang="ar-SA" sz="4400" dirty="0" smtClean="0">
                <a:solidFill>
                  <a:srgbClr val="17375E"/>
                </a:solidFill>
                <a:cs typeface="DecoType Naskh Variants" pitchFamily="2" charset="-78"/>
              </a:rPr>
              <a:t>تحديد العمليات والتداخلات بينها</a:t>
            </a:r>
          </a:p>
          <a:p>
            <a:pPr>
              <a:buFont typeface="Arial" pitchFamily="34" charset="0"/>
              <a:buChar char="•"/>
            </a:pPr>
            <a:r>
              <a:rPr lang="ar-SA" sz="4400" dirty="0" smtClean="0">
                <a:solidFill>
                  <a:srgbClr val="17375E"/>
                </a:solidFill>
                <a:cs typeface="DecoType Naskh Variants" pitchFamily="2" charset="-78"/>
              </a:rPr>
              <a:t>إدارة العمليات لتحقيق المنتج النهائي</a:t>
            </a:r>
          </a:p>
        </p:txBody>
      </p:sp>
      <p:sp>
        <p:nvSpPr>
          <p:cNvPr id="7" name="Text Box 11"/>
          <p:cNvSpPr txBox="1">
            <a:spLocks noChangeArrowheads="1"/>
          </p:cNvSpPr>
          <p:nvPr/>
        </p:nvSpPr>
        <p:spPr bwMode="auto">
          <a:xfrm>
            <a:off x="0" y="4343400"/>
            <a:ext cx="9144000" cy="1107996"/>
          </a:xfrm>
          <a:prstGeom prst="rect">
            <a:avLst/>
          </a:prstGeom>
          <a:noFill/>
          <a:ln w="9525">
            <a:noFill/>
            <a:miter lim="800000"/>
            <a:headEnd/>
            <a:tailEnd/>
          </a:ln>
          <a:effectLst/>
        </p:spPr>
        <p:txBody>
          <a:bodyPr wrap="square">
            <a:spAutoFit/>
          </a:bodyPr>
          <a:lstStyle/>
          <a:p>
            <a:pPr algn="ctr">
              <a:defRPr/>
            </a:pPr>
            <a:r>
              <a:rPr lang="ar-SA" sz="6600" dirty="0">
                <a:solidFill>
                  <a:srgbClr val="17375E"/>
                </a:solidFill>
                <a:cs typeface="DecoType Naskh Variants" pitchFamily="2" charset="-78"/>
              </a:rPr>
              <a:t>تحسين </a:t>
            </a:r>
            <a:r>
              <a:rPr lang="ar-SA" sz="6600" dirty="0" smtClean="0">
                <a:solidFill>
                  <a:srgbClr val="17375E"/>
                </a:solidFill>
                <a:cs typeface="DecoType Naskh Variants" pitchFamily="2" charset="-78"/>
              </a:rPr>
              <a:t>فاعلية </a:t>
            </a:r>
            <a:r>
              <a:rPr lang="ar-SA" sz="6600" dirty="0">
                <a:solidFill>
                  <a:srgbClr val="17375E"/>
                </a:solidFill>
                <a:cs typeface="DecoType Naskh Variants" pitchFamily="2" charset="-78"/>
              </a:rPr>
              <a:t>ا</a:t>
            </a:r>
            <a:r>
              <a:rPr lang="ar-SA" sz="6600" dirty="0" smtClean="0">
                <a:solidFill>
                  <a:srgbClr val="17375E"/>
                </a:solidFill>
                <a:cs typeface="DecoType Naskh Variants" pitchFamily="2" charset="-78"/>
              </a:rPr>
              <a:t>لعملية </a:t>
            </a:r>
            <a:r>
              <a:rPr lang="ar-SA" sz="6600" dirty="0">
                <a:solidFill>
                  <a:srgbClr val="17375E"/>
                </a:solidFill>
                <a:cs typeface="DecoType Naskh Variants" pitchFamily="2" charset="-78"/>
              </a:rPr>
              <a:t>عبر </a:t>
            </a:r>
            <a:r>
              <a:rPr lang="ar-SA" sz="6600" dirty="0" smtClean="0">
                <a:solidFill>
                  <a:srgbClr val="17375E"/>
                </a:solidFill>
                <a:cs typeface="DecoType Naskh Variants" pitchFamily="2" charset="-78"/>
              </a:rPr>
              <a:t>قياس الأداء</a:t>
            </a:r>
            <a:endParaRPr lang="en-US" sz="6600" dirty="0">
              <a:solidFill>
                <a:srgbClr val="17375E"/>
              </a:solidFill>
              <a:cs typeface="DecoType Naskh Variants" pitchFamily="2" charset="-78"/>
            </a:endParaRPr>
          </a:p>
        </p:txBody>
      </p:sp>
      <p:pic>
        <p:nvPicPr>
          <p:cNvPr id="8"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4953000"/>
            <a:ext cx="1905000" cy="1905000"/>
          </a:xfrm>
          <a:prstGeom prst="rect">
            <a:avLst/>
          </a:prstGeom>
          <a:noFill/>
        </p:spPr>
      </p:pic>
    </p:spTree>
  </p:cSld>
  <p:clrMapOvr>
    <a:masterClrMapping/>
  </p:clrMapOvr>
  <p:transition advClick="0"/>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4" name="مربع نص 3"/>
          <p:cNvSpPr txBox="1"/>
          <p:nvPr/>
        </p:nvSpPr>
        <p:spPr>
          <a:xfrm>
            <a:off x="1450201" y="152400"/>
            <a:ext cx="7560083" cy="1323439"/>
          </a:xfrm>
          <a:prstGeom prst="rect">
            <a:avLst/>
          </a:prstGeom>
          <a:noFill/>
        </p:spPr>
        <p:txBody>
          <a:bodyPr wrap="none" rtlCol="1">
            <a:spAutoFit/>
          </a:bodyPr>
          <a:lstStyle/>
          <a:p>
            <a:r>
              <a:rPr lang="ar-SA" sz="8000" dirty="0" smtClean="0">
                <a:solidFill>
                  <a:srgbClr val="17375E"/>
                </a:solidFill>
                <a:cs typeface="DecoType Naskh Variants" pitchFamily="2" charset="-78"/>
              </a:rPr>
              <a:t>أهداف الجودة</a:t>
            </a:r>
            <a:r>
              <a:rPr lang="en-US" sz="5000" dirty="0" smtClean="0">
                <a:solidFill>
                  <a:srgbClr val="17375E"/>
                </a:solidFill>
                <a:latin typeface="Gabriola" pitchFamily="82" charset="0"/>
                <a:cs typeface="DecoType Naskh Variants" pitchFamily="2" charset="-78"/>
              </a:rPr>
              <a:t>(Quality objectives) </a:t>
            </a:r>
          </a:p>
        </p:txBody>
      </p:sp>
      <p:pic>
        <p:nvPicPr>
          <p:cNvPr id="5"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4953000"/>
            <a:ext cx="1905000" cy="1905000"/>
          </a:xfrm>
          <a:prstGeom prst="rect">
            <a:avLst/>
          </a:prstGeom>
          <a:noFill/>
        </p:spPr>
      </p:pic>
      <p:sp>
        <p:nvSpPr>
          <p:cNvPr id="6" name="مربع نص 5"/>
          <p:cNvSpPr txBox="1"/>
          <p:nvPr/>
        </p:nvSpPr>
        <p:spPr>
          <a:xfrm>
            <a:off x="0" y="1813185"/>
            <a:ext cx="9144000" cy="3785652"/>
          </a:xfrm>
          <a:prstGeom prst="rect">
            <a:avLst/>
          </a:prstGeom>
          <a:noFill/>
        </p:spPr>
        <p:txBody>
          <a:bodyPr wrap="square" rtlCol="1">
            <a:spAutoFit/>
          </a:bodyPr>
          <a:lstStyle/>
          <a:p>
            <a:pPr algn="just"/>
            <a:r>
              <a:rPr lang="ar-SA" sz="4000" dirty="0">
                <a:solidFill>
                  <a:srgbClr val="17375E"/>
                </a:solidFill>
                <a:cs typeface="DecoType Naskh Variants" pitchFamily="2" charset="-78"/>
              </a:rPr>
              <a:t>بعد قيام المؤسسة بتحديد أهدافها، يتم وضع خطة تنفيذية (تشغيلية) لتحقيق هذه الأهداف بما في ذلك المبادرات والمشاريع، تسقط الخطة التنفيذية (التشغيلية) على الهيكل </a:t>
            </a:r>
            <a:r>
              <a:rPr lang="ar-SA" sz="4000" dirty="0" smtClean="0">
                <a:solidFill>
                  <a:srgbClr val="17375E"/>
                </a:solidFill>
                <a:cs typeface="DecoType Naskh Variants" pitchFamily="2" charset="-78"/>
              </a:rPr>
              <a:t>المؤسسة </a:t>
            </a:r>
            <a:r>
              <a:rPr lang="ar-SA" sz="4000" dirty="0">
                <a:solidFill>
                  <a:srgbClr val="17375E"/>
                </a:solidFill>
                <a:cs typeface="DecoType Naskh Variants" pitchFamily="2" charset="-78"/>
              </a:rPr>
              <a:t>التنظيمي، بحث توزع مهام المبادرات والمشاريع على الكيانات الإدارية، </a:t>
            </a:r>
            <a:r>
              <a:rPr lang="ar-SA" sz="4000" dirty="0" smtClean="0">
                <a:solidFill>
                  <a:srgbClr val="17375E"/>
                </a:solidFill>
                <a:cs typeface="DecoType Naskh Variants" pitchFamily="2" charset="-78"/>
              </a:rPr>
              <a:t>تتضح </a:t>
            </a:r>
            <a:r>
              <a:rPr lang="ar-SA" sz="4000" dirty="0">
                <a:solidFill>
                  <a:srgbClr val="17375E"/>
                </a:solidFill>
                <a:cs typeface="DecoType Naskh Variants" pitchFamily="2" charset="-78"/>
              </a:rPr>
              <a:t>عندها </a:t>
            </a:r>
            <a:r>
              <a:rPr lang="ar-SA" sz="4000" dirty="0" smtClean="0">
                <a:solidFill>
                  <a:srgbClr val="17375E"/>
                </a:solidFill>
                <a:cs typeface="DecoType Naskh Variants" pitchFamily="2" charset="-78"/>
              </a:rPr>
              <a:t>الأعمال </a:t>
            </a:r>
            <a:r>
              <a:rPr lang="ar-SA" sz="4000" dirty="0">
                <a:solidFill>
                  <a:srgbClr val="17375E"/>
                </a:solidFill>
                <a:cs typeface="DecoType Naskh Variants" pitchFamily="2" charset="-78"/>
              </a:rPr>
              <a:t>التشغيلية المسقطة على كل كيان إداري، تسمى هذه الأعمال بأهداف الجودة للكيان </a:t>
            </a:r>
            <a:r>
              <a:rPr lang="ar-SA" sz="4000" dirty="0" smtClean="0">
                <a:solidFill>
                  <a:srgbClr val="17375E"/>
                </a:solidFill>
                <a:cs typeface="DecoType Naskh Variants" pitchFamily="2" charset="-78"/>
              </a:rPr>
              <a:t>الإداري.</a:t>
            </a:r>
            <a:endParaRPr lang="en-US" sz="4000" dirty="0">
              <a:solidFill>
                <a:srgbClr val="17375E"/>
              </a:solidFill>
              <a:cs typeface="DecoType Naskh Variants" pitchFamily="2" charset="-78"/>
            </a:endParaRPr>
          </a:p>
        </p:txBody>
      </p:sp>
    </p:spTree>
  </p:cSld>
  <p:clrMapOvr>
    <a:masterClrMapping/>
  </p:clrMapOvr>
  <p:transition advClick="0"/>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4" name="مربع نص 3"/>
          <p:cNvSpPr txBox="1"/>
          <p:nvPr/>
        </p:nvSpPr>
        <p:spPr>
          <a:xfrm>
            <a:off x="1450201" y="152400"/>
            <a:ext cx="7560083" cy="1323439"/>
          </a:xfrm>
          <a:prstGeom prst="rect">
            <a:avLst/>
          </a:prstGeom>
          <a:noFill/>
        </p:spPr>
        <p:txBody>
          <a:bodyPr wrap="none" rtlCol="1">
            <a:spAutoFit/>
          </a:bodyPr>
          <a:lstStyle/>
          <a:p>
            <a:r>
              <a:rPr lang="ar-SA" sz="8000" dirty="0" smtClean="0">
                <a:solidFill>
                  <a:srgbClr val="17375E"/>
                </a:solidFill>
                <a:cs typeface="DecoType Naskh Variants" pitchFamily="2" charset="-78"/>
              </a:rPr>
              <a:t>أهداف الجودة</a:t>
            </a:r>
            <a:r>
              <a:rPr lang="en-US" sz="5000" dirty="0" smtClean="0">
                <a:solidFill>
                  <a:srgbClr val="17375E"/>
                </a:solidFill>
                <a:latin typeface="Gabriola" pitchFamily="82" charset="0"/>
                <a:cs typeface="DecoType Naskh Variants" pitchFamily="2" charset="-78"/>
              </a:rPr>
              <a:t>(Quality objectives) </a:t>
            </a:r>
          </a:p>
        </p:txBody>
      </p:sp>
      <p:pic>
        <p:nvPicPr>
          <p:cNvPr id="5"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4953000"/>
            <a:ext cx="1905000" cy="1905000"/>
          </a:xfrm>
          <a:prstGeom prst="rect">
            <a:avLst/>
          </a:prstGeom>
          <a:noFill/>
        </p:spPr>
      </p:pic>
      <p:sp>
        <p:nvSpPr>
          <p:cNvPr id="2" name="مستطيل 1"/>
          <p:cNvSpPr/>
          <p:nvPr/>
        </p:nvSpPr>
        <p:spPr>
          <a:xfrm>
            <a:off x="0" y="1997839"/>
            <a:ext cx="9144000" cy="3600986"/>
          </a:xfrm>
          <a:prstGeom prst="rect">
            <a:avLst/>
          </a:prstGeom>
        </p:spPr>
        <p:txBody>
          <a:bodyPr wrap="square">
            <a:spAutoFit/>
          </a:bodyPr>
          <a:lstStyle/>
          <a:p>
            <a:r>
              <a:rPr lang="ar-SA" sz="4400" dirty="0" smtClean="0">
                <a:solidFill>
                  <a:srgbClr val="17375E"/>
                </a:solidFill>
                <a:cs typeface="DecoType Naskh Variants" pitchFamily="2" charset="-78"/>
              </a:rPr>
              <a:t>تصاغ </a:t>
            </a:r>
            <a:r>
              <a:rPr lang="ar-SA" sz="4400" dirty="0">
                <a:solidFill>
                  <a:srgbClr val="17375E"/>
                </a:solidFill>
                <a:cs typeface="DecoType Naskh Variants" pitchFamily="2" charset="-78"/>
              </a:rPr>
              <a:t>أهداف الجودة بحيث تحقق الصفات </a:t>
            </a:r>
            <a:r>
              <a:rPr lang="en-US" sz="4400" dirty="0">
                <a:solidFill>
                  <a:srgbClr val="17375E"/>
                </a:solidFill>
                <a:cs typeface="DecoType Naskh Variants" pitchFamily="2" charset="-78"/>
              </a:rPr>
              <a:t>(SMART) </a:t>
            </a:r>
            <a:r>
              <a:rPr lang="ar-SA" sz="4400" dirty="0">
                <a:solidFill>
                  <a:srgbClr val="17375E"/>
                </a:solidFill>
                <a:cs typeface="DecoType Naskh Variants" pitchFamily="2" charset="-78"/>
              </a:rPr>
              <a:t>التالية</a:t>
            </a:r>
            <a:r>
              <a:rPr lang="ar-SA" sz="4400" dirty="0" smtClean="0">
                <a:solidFill>
                  <a:srgbClr val="17375E"/>
                </a:solidFill>
                <a:cs typeface="DecoType Naskh Variants" pitchFamily="2" charset="-78"/>
              </a:rPr>
              <a:t>:</a:t>
            </a:r>
          </a:p>
          <a:p>
            <a:endParaRPr lang="en-US" sz="4400" dirty="0">
              <a:solidFill>
                <a:srgbClr val="17375E"/>
              </a:solidFill>
              <a:cs typeface="DecoType Naskh Variants" pitchFamily="2" charset="-78"/>
            </a:endParaRPr>
          </a:p>
          <a:p>
            <a:pPr lvl="0"/>
            <a:r>
              <a:rPr lang="ar-SA" sz="2800" dirty="0">
                <a:solidFill>
                  <a:srgbClr val="17375E"/>
                </a:solidFill>
                <a:cs typeface="DecoType Naskh Variants" pitchFamily="2" charset="-78"/>
              </a:rPr>
              <a:t>هدف الجودة للكيان الإداري يكون محدداً (</a:t>
            </a:r>
            <a:r>
              <a:rPr lang="de-DE" sz="2800" dirty="0">
                <a:solidFill>
                  <a:srgbClr val="17375E"/>
                </a:solidFill>
                <a:cs typeface="DecoType Naskh Variants" pitchFamily="2" charset="-78"/>
              </a:rPr>
              <a:t>Specific</a:t>
            </a:r>
            <a:r>
              <a:rPr lang="ar-SA" sz="2800" dirty="0">
                <a:solidFill>
                  <a:srgbClr val="17375E"/>
                </a:solidFill>
                <a:cs typeface="DecoType Naskh Variants" pitchFamily="2" charset="-78"/>
              </a:rPr>
              <a:t>).</a:t>
            </a:r>
            <a:endParaRPr lang="en-US" sz="2800" dirty="0">
              <a:solidFill>
                <a:srgbClr val="17375E"/>
              </a:solidFill>
              <a:cs typeface="DecoType Naskh Variants" pitchFamily="2" charset="-78"/>
            </a:endParaRPr>
          </a:p>
          <a:p>
            <a:pPr lvl="0"/>
            <a:r>
              <a:rPr lang="ar-SA" sz="2800" dirty="0">
                <a:solidFill>
                  <a:srgbClr val="17375E"/>
                </a:solidFill>
                <a:cs typeface="DecoType Naskh Variants" pitchFamily="2" charset="-78"/>
              </a:rPr>
              <a:t>هدف الجودة للكيان الإداري يكون قابلاً للقياس (</a:t>
            </a:r>
            <a:r>
              <a:rPr lang="de-DE" sz="2800" dirty="0">
                <a:solidFill>
                  <a:srgbClr val="17375E"/>
                </a:solidFill>
                <a:cs typeface="DecoType Naskh Variants" pitchFamily="2" charset="-78"/>
              </a:rPr>
              <a:t>Measurabel</a:t>
            </a:r>
            <a:r>
              <a:rPr lang="ar-SA" sz="2800" dirty="0">
                <a:solidFill>
                  <a:srgbClr val="17375E"/>
                </a:solidFill>
                <a:cs typeface="DecoType Naskh Variants" pitchFamily="2" charset="-78"/>
              </a:rPr>
              <a:t>).</a:t>
            </a:r>
            <a:endParaRPr lang="en-US" sz="2800" dirty="0">
              <a:solidFill>
                <a:srgbClr val="17375E"/>
              </a:solidFill>
              <a:cs typeface="DecoType Naskh Variants" pitchFamily="2" charset="-78"/>
            </a:endParaRPr>
          </a:p>
          <a:p>
            <a:pPr lvl="0"/>
            <a:r>
              <a:rPr lang="ar-SA" sz="2800" dirty="0">
                <a:solidFill>
                  <a:srgbClr val="17375E"/>
                </a:solidFill>
                <a:cs typeface="DecoType Naskh Variants" pitchFamily="2" charset="-78"/>
              </a:rPr>
              <a:t>هدف الجودة للكيان الإداري يكون قابلاً للتحقيق (</a:t>
            </a:r>
            <a:r>
              <a:rPr lang="de-DE" sz="2800" dirty="0">
                <a:solidFill>
                  <a:srgbClr val="17375E"/>
                </a:solidFill>
                <a:cs typeface="DecoType Naskh Variants" pitchFamily="2" charset="-78"/>
              </a:rPr>
              <a:t>Achievable</a:t>
            </a:r>
            <a:r>
              <a:rPr lang="ar-SA" sz="2800" dirty="0">
                <a:solidFill>
                  <a:srgbClr val="17375E"/>
                </a:solidFill>
                <a:cs typeface="DecoType Naskh Variants" pitchFamily="2" charset="-78"/>
              </a:rPr>
              <a:t>).</a:t>
            </a:r>
            <a:endParaRPr lang="en-US" sz="2800" dirty="0">
              <a:solidFill>
                <a:srgbClr val="17375E"/>
              </a:solidFill>
              <a:cs typeface="DecoType Naskh Variants" pitchFamily="2" charset="-78"/>
            </a:endParaRPr>
          </a:p>
          <a:p>
            <a:pPr lvl="0"/>
            <a:r>
              <a:rPr lang="ar-SA" sz="2800" dirty="0">
                <a:solidFill>
                  <a:srgbClr val="17375E"/>
                </a:solidFill>
                <a:cs typeface="DecoType Naskh Variants" pitchFamily="2" charset="-78"/>
              </a:rPr>
              <a:t>هدف الجودة للكيان الإداري واقعي ووثيق الصلة بأعمال الكيان الإداري (</a:t>
            </a:r>
            <a:r>
              <a:rPr lang="de-DE" sz="2800" dirty="0">
                <a:solidFill>
                  <a:srgbClr val="17375E"/>
                </a:solidFill>
                <a:cs typeface="DecoType Naskh Variants" pitchFamily="2" charset="-78"/>
              </a:rPr>
              <a:t>Relevant</a:t>
            </a:r>
            <a:r>
              <a:rPr lang="ar-SA" sz="2800" dirty="0">
                <a:solidFill>
                  <a:srgbClr val="17375E"/>
                </a:solidFill>
                <a:cs typeface="DecoType Naskh Variants" pitchFamily="2" charset="-78"/>
              </a:rPr>
              <a:t>).</a:t>
            </a:r>
            <a:endParaRPr lang="en-US" sz="2800" dirty="0">
              <a:solidFill>
                <a:srgbClr val="17375E"/>
              </a:solidFill>
              <a:cs typeface="DecoType Naskh Variants" pitchFamily="2" charset="-78"/>
            </a:endParaRPr>
          </a:p>
          <a:p>
            <a:pPr lvl="0"/>
            <a:r>
              <a:rPr lang="ar-SA" sz="2800" dirty="0">
                <a:solidFill>
                  <a:srgbClr val="17375E"/>
                </a:solidFill>
                <a:cs typeface="DecoType Naskh Variants" pitchFamily="2" charset="-78"/>
              </a:rPr>
              <a:t>هدف الجودة للكيان الإداري محدود زمن التحقيق (</a:t>
            </a:r>
            <a:r>
              <a:rPr lang="de-DE" sz="2800" dirty="0">
                <a:solidFill>
                  <a:srgbClr val="17375E"/>
                </a:solidFill>
                <a:cs typeface="DecoType Naskh Variants" pitchFamily="2" charset="-78"/>
              </a:rPr>
              <a:t>Timel</a:t>
            </a:r>
            <a:r>
              <a:rPr lang="en-US" sz="2800" dirty="0">
                <a:solidFill>
                  <a:srgbClr val="17375E"/>
                </a:solidFill>
                <a:cs typeface="DecoType Naskh Variants" pitchFamily="2" charset="-78"/>
              </a:rPr>
              <a:t>y</a:t>
            </a:r>
            <a:r>
              <a:rPr lang="ar-SA" sz="2800" dirty="0">
                <a:solidFill>
                  <a:srgbClr val="17375E"/>
                </a:solidFill>
                <a:cs typeface="DecoType Naskh Variants" pitchFamily="2" charset="-78"/>
              </a:rPr>
              <a:t>).</a:t>
            </a:r>
          </a:p>
        </p:txBody>
      </p:sp>
    </p:spTree>
    <p:extLst>
      <p:ext uri="{BB962C8B-B14F-4D97-AF65-F5344CB8AC3E}">
        <p14:creationId xmlns:p14="http://schemas.microsoft.com/office/powerpoint/2010/main" val="1641493938"/>
      </p:ext>
    </p:extLst>
  </p:cSld>
  <p:clrMapOvr>
    <a:masterClrMapping/>
  </p:clrMapOvr>
  <p:transition advClick="0"/>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4" name="مربع نص 3"/>
          <p:cNvSpPr txBox="1"/>
          <p:nvPr/>
        </p:nvSpPr>
        <p:spPr>
          <a:xfrm>
            <a:off x="0" y="152400"/>
            <a:ext cx="9144000" cy="2400657"/>
          </a:xfrm>
          <a:prstGeom prst="rect">
            <a:avLst/>
          </a:prstGeom>
          <a:noFill/>
        </p:spPr>
        <p:txBody>
          <a:bodyPr wrap="square" rtlCol="1">
            <a:spAutoFit/>
          </a:bodyPr>
          <a:lstStyle/>
          <a:p>
            <a:pPr algn="ctr"/>
            <a:r>
              <a:rPr lang="ar-SA" sz="5000" dirty="0" smtClean="0">
                <a:solidFill>
                  <a:srgbClr val="17375E"/>
                </a:solidFill>
                <a:latin typeface="Gabriola" pitchFamily="82" charset="0"/>
                <a:cs typeface="DecoType Naskh Variants" pitchFamily="2" charset="-78"/>
              </a:rPr>
              <a:t>حلقة </a:t>
            </a:r>
            <a:r>
              <a:rPr lang="ar-SA" sz="5000" dirty="0" err="1" smtClean="0">
                <a:solidFill>
                  <a:srgbClr val="17375E"/>
                </a:solidFill>
                <a:latin typeface="Gabriola" pitchFamily="82" charset="0"/>
                <a:cs typeface="DecoType Naskh Variants" pitchFamily="2" charset="-78"/>
              </a:rPr>
              <a:t>دمنج</a:t>
            </a:r>
            <a:endParaRPr lang="ar-SA" sz="5000" dirty="0" smtClean="0">
              <a:solidFill>
                <a:srgbClr val="17375E"/>
              </a:solidFill>
              <a:latin typeface="Gabriola" pitchFamily="82" charset="0"/>
              <a:cs typeface="DecoType Naskh Variants" pitchFamily="2" charset="-78"/>
            </a:endParaRPr>
          </a:p>
          <a:p>
            <a:pPr algn="ctr"/>
            <a:r>
              <a:rPr lang="en-US" sz="5000" dirty="0" smtClean="0">
                <a:solidFill>
                  <a:srgbClr val="17375E"/>
                </a:solidFill>
                <a:latin typeface="Gabriola" pitchFamily="82" charset="0"/>
                <a:cs typeface="DecoType Naskh Variants" pitchFamily="2" charset="-78"/>
              </a:rPr>
              <a:t>Deming Cycle (Wheel)</a:t>
            </a:r>
            <a:endParaRPr lang="ar-SA" sz="5000" dirty="0" smtClean="0">
              <a:solidFill>
                <a:srgbClr val="17375E"/>
              </a:solidFill>
              <a:latin typeface="Gabriola" pitchFamily="82" charset="0"/>
              <a:cs typeface="DecoType Naskh Variants" pitchFamily="2" charset="-78"/>
            </a:endParaRPr>
          </a:p>
          <a:p>
            <a:pPr algn="ctr"/>
            <a:r>
              <a:rPr lang="en-US" sz="5000" dirty="0" smtClean="0">
                <a:solidFill>
                  <a:srgbClr val="17375E"/>
                </a:solidFill>
                <a:latin typeface="Gabriola" pitchFamily="82" charset="0"/>
                <a:cs typeface="DecoType Naskh Variants" pitchFamily="2" charset="-78"/>
              </a:rPr>
              <a:t>PDCA Cycle</a:t>
            </a:r>
          </a:p>
        </p:txBody>
      </p:sp>
      <p:pic>
        <p:nvPicPr>
          <p:cNvPr id="32770" name="Picture 2" descr="نتيجة بحث الصور عن ‪deming cycle‬‏"/>
          <p:cNvPicPr>
            <a:picLocks noChangeAspect="1" noChangeArrowheads="1"/>
          </p:cNvPicPr>
          <p:nvPr/>
        </p:nvPicPr>
        <p:blipFill>
          <a:blip r:embed="rId2"/>
          <a:srcRect/>
          <a:stretch>
            <a:fillRect/>
          </a:stretch>
        </p:blipFill>
        <p:spPr bwMode="auto">
          <a:xfrm>
            <a:off x="5562600" y="2438400"/>
            <a:ext cx="3200400" cy="3623310"/>
          </a:xfrm>
          <a:prstGeom prst="rect">
            <a:avLst/>
          </a:prstGeom>
          <a:noFill/>
        </p:spPr>
      </p:pic>
      <p:pic>
        <p:nvPicPr>
          <p:cNvPr id="32772" name="Picture 4" descr="نتيجة بحث الصور عن ‪deming cycle‬‏"/>
          <p:cNvPicPr>
            <a:picLocks noChangeAspect="1" noChangeArrowheads="1"/>
          </p:cNvPicPr>
          <p:nvPr/>
        </p:nvPicPr>
        <p:blipFill>
          <a:blip r:embed="rId3"/>
          <a:srcRect/>
          <a:stretch>
            <a:fillRect/>
          </a:stretch>
        </p:blipFill>
        <p:spPr bwMode="auto">
          <a:xfrm>
            <a:off x="1295400" y="2514599"/>
            <a:ext cx="3581400" cy="3652791"/>
          </a:xfrm>
          <a:prstGeom prst="rect">
            <a:avLst/>
          </a:prstGeom>
          <a:noFill/>
        </p:spPr>
      </p:pic>
      <p:pic>
        <p:nvPicPr>
          <p:cNvPr id="13" name="Picture 10" descr="http://japanologie.arts.kuleuven.be/lab/sites/japanologie.arts.kuleuven.be.ijcm13/files/uploads/inline_images/glossy_3d_blue_arrow_left.png">
            <a:hlinkClick r:id="" action="ppaction://hlinkshowjump?jump=nextslide"/>
          </p:cNvPr>
          <p:cNvPicPr>
            <a:picLocks noChangeAspect="1" noChangeArrowheads="1"/>
          </p:cNvPicPr>
          <p:nvPr/>
        </p:nvPicPr>
        <p:blipFill>
          <a:blip r:embed="rId4"/>
          <a:srcRect/>
          <a:stretch>
            <a:fillRect/>
          </a:stretch>
        </p:blipFill>
        <p:spPr bwMode="auto">
          <a:xfrm>
            <a:off x="0" y="4953000"/>
            <a:ext cx="1905000" cy="1905000"/>
          </a:xfrm>
          <a:prstGeom prst="rect">
            <a:avLst/>
          </a:prstGeom>
          <a:noFill/>
        </p:spPr>
      </p:pic>
    </p:spTree>
  </p:cSld>
  <p:clrMapOvr>
    <a:masterClrMapping/>
  </p:clrMapOvr>
  <p:transition advClick="0"/>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4" name="مربع نص 3"/>
          <p:cNvSpPr txBox="1"/>
          <p:nvPr/>
        </p:nvSpPr>
        <p:spPr>
          <a:xfrm>
            <a:off x="0" y="152400"/>
            <a:ext cx="9144000" cy="2400657"/>
          </a:xfrm>
          <a:prstGeom prst="rect">
            <a:avLst/>
          </a:prstGeom>
          <a:noFill/>
        </p:spPr>
        <p:txBody>
          <a:bodyPr wrap="square" rtlCol="1">
            <a:spAutoFit/>
          </a:bodyPr>
          <a:lstStyle/>
          <a:p>
            <a:pPr algn="ctr"/>
            <a:r>
              <a:rPr lang="ar-SA" sz="5000" dirty="0" smtClean="0">
                <a:solidFill>
                  <a:srgbClr val="17375E"/>
                </a:solidFill>
                <a:latin typeface="Gabriola" pitchFamily="82" charset="0"/>
                <a:cs typeface="DecoType Naskh Variants" pitchFamily="2" charset="-78"/>
              </a:rPr>
              <a:t>حلقة </a:t>
            </a:r>
            <a:r>
              <a:rPr lang="ar-SA" sz="5000" dirty="0" err="1" smtClean="0">
                <a:solidFill>
                  <a:srgbClr val="17375E"/>
                </a:solidFill>
                <a:latin typeface="Gabriola" pitchFamily="82" charset="0"/>
                <a:cs typeface="DecoType Naskh Variants" pitchFamily="2" charset="-78"/>
              </a:rPr>
              <a:t>دمنج</a:t>
            </a:r>
            <a:endParaRPr lang="ar-SA" sz="5000" dirty="0" smtClean="0">
              <a:solidFill>
                <a:srgbClr val="17375E"/>
              </a:solidFill>
              <a:latin typeface="Gabriola" pitchFamily="82" charset="0"/>
              <a:cs typeface="DecoType Naskh Variants" pitchFamily="2" charset="-78"/>
            </a:endParaRPr>
          </a:p>
          <a:p>
            <a:pPr algn="ctr"/>
            <a:r>
              <a:rPr lang="en-US" sz="5000" dirty="0" smtClean="0">
                <a:solidFill>
                  <a:srgbClr val="17375E"/>
                </a:solidFill>
                <a:latin typeface="Gabriola" pitchFamily="82" charset="0"/>
                <a:cs typeface="DecoType Naskh Variants" pitchFamily="2" charset="-78"/>
              </a:rPr>
              <a:t>Deming Cycle (Wheel)</a:t>
            </a:r>
            <a:endParaRPr lang="ar-SA" sz="5000" dirty="0" smtClean="0">
              <a:solidFill>
                <a:srgbClr val="17375E"/>
              </a:solidFill>
              <a:latin typeface="Gabriola" pitchFamily="82" charset="0"/>
              <a:cs typeface="DecoType Naskh Variants" pitchFamily="2" charset="-78"/>
            </a:endParaRPr>
          </a:p>
          <a:p>
            <a:pPr algn="ctr"/>
            <a:r>
              <a:rPr lang="en-US" sz="5000" dirty="0" smtClean="0">
                <a:solidFill>
                  <a:srgbClr val="17375E"/>
                </a:solidFill>
                <a:latin typeface="Gabriola" pitchFamily="82" charset="0"/>
                <a:cs typeface="DecoType Naskh Variants" pitchFamily="2" charset="-78"/>
              </a:rPr>
              <a:t>PDCA Cycle</a:t>
            </a:r>
          </a:p>
        </p:txBody>
      </p:sp>
      <p:pic>
        <p:nvPicPr>
          <p:cNvPr id="77826" name="Picture 2" descr="http://alandalus.edu.sa/assets/fileuploader/general/images/review_plan.jpg"/>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133600" y="2819400"/>
            <a:ext cx="4725708" cy="2752726"/>
          </a:xfrm>
          <a:prstGeom prst="rect">
            <a:avLst/>
          </a:prstGeom>
          <a:noFill/>
        </p:spPr>
      </p:pic>
      <p:pic>
        <p:nvPicPr>
          <p:cNvPr id="12" name="Picture 10" descr="http://japanologie.arts.kuleuven.be/lab/sites/japanologie.arts.kuleuven.be.ijcm13/files/uploads/inline_images/glossy_3d_blue_arrow_left.png">
            <a:hlinkClick r:id="" action="ppaction://hlinkshowjump?jump=nextslide"/>
          </p:cNvPr>
          <p:cNvPicPr>
            <a:picLocks noChangeAspect="1" noChangeArrowheads="1"/>
          </p:cNvPicPr>
          <p:nvPr/>
        </p:nvPicPr>
        <p:blipFill>
          <a:blip r:embed="rId3"/>
          <a:srcRect/>
          <a:stretch>
            <a:fillRect/>
          </a:stretch>
        </p:blipFill>
        <p:spPr bwMode="auto">
          <a:xfrm>
            <a:off x="0" y="4953000"/>
            <a:ext cx="1905000" cy="1905000"/>
          </a:xfrm>
          <a:prstGeom prst="rect">
            <a:avLst/>
          </a:prstGeom>
          <a:noFill/>
        </p:spPr>
      </p:pic>
    </p:spTree>
  </p:cSld>
  <p:clrMapOvr>
    <a:masterClrMapping/>
  </p:clrMapOvr>
  <p:transition advClick="0"/>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11" name="مربع نص 10"/>
          <p:cNvSpPr txBox="1"/>
          <p:nvPr/>
        </p:nvSpPr>
        <p:spPr>
          <a:xfrm>
            <a:off x="0" y="545842"/>
            <a:ext cx="9144040" cy="5016758"/>
          </a:xfrm>
          <a:prstGeom prst="rect">
            <a:avLst/>
          </a:prstGeom>
          <a:noFill/>
        </p:spPr>
        <p:txBody>
          <a:bodyPr wrap="square" rtlCol="1">
            <a:spAutoFit/>
          </a:bodyPr>
          <a:lstStyle/>
          <a:p>
            <a:r>
              <a:rPr lang="ar-SA" sz="4000" dirty="0" smtClean="0">
                <a:solidFill>
                  <a:srgbClr val="17375E"/>
                </a:solidFill>
                <a:cs typeface="DecoType Naskh Variants" pitchFamily="2" charset="-78"/>
              </a:rPr>
              <a:t>آلية  </a:t>
            </a:r>
            <a:r>
              <a:rPr lang="ar-SA" sz="4000" dirty="0" err="1" smtClean="0">
                <a:solidFill>
                  <a:srgbClr val="17375E"/>
                </a:solidFill>
                <a:cs typeface="DecoType Naskh Variants" pitchFamily="2" charset="-78"/>
              </a:rPr>
              <a:t>ديمنج</a:t>
            </a:r>
            <a:r>
              <a:rPr lang="ar-SA" sz="4000" dirty="0" smtClean="0">
                <a:solidFill>
                  <a:srgbClr val="17375E"/>
                </a:solidFill>
                <a:cs typeface="DecoType Naskh Variants" pitchFamily="2" charset="-78"/>
              </a:rPr>
              <a:t> للتحسين المستمر  </a:t>
            </a:r>
            <a:r>
              <a:rPr lang="en-US" sz="4000" dirty="0" smtClean="0">
                <a:solidFill>
                  <a:schemeClr val="accent3">
                    <a:lumMod val="75000"/>
                  </a:schemeClr>
                </a:solidFill>
                <a:cs typeface="DecoType Naskh Variants" pitchFamily="2" charset="-78"/>
              </a:rPr>
              <a:t>P</a:t>
            </a:r>
            <a:r>
              <a:rPr lang="en-US" sz="4000" dirty="0" smtClean="0">
                <a:solidFill>
                  <a:schemeClr val="accent6">
                    <a:lumMod val="75000"/>
                  </a:schemeClr>
                </a:solidFill>
                <a:cs typeface="DecoType Naskh Variants" pitchFamily="2" charset="-78"/>
              </a:rPr>
              <a:t>D</a:t>
            </a:r>
            <a:r>
              <a:rPr lang="en-US" sz="4000" dirty="0" smtClean="0">
                <a:solidFill>
                  <a:schemeClr val="tx2">
                    <a:lumMod val="60000"/>
                    <a:lumOff val="40000"/>
                  </a:schemeClr>
                </a:solidFill>
                <a:cs typeface="DecoType Naskh Variants" pitchFamily="2" charset="-78"/>
              </a:rPr>
              <a:t>C</a:t>
            </a:r>
            <a:r>
              <a:rPr lang="en-US" sz="4000" dirty="0" smtClean="0">
                <a:solidFill>
                  <a:schemeClr val="bg1">
                    <a:lumMod val="50000"/>
                  </a:schemeClr>
                </a:solidFill>
                <a:cs typeface="DecoType Naskh Variants" pitchFamily="2" charset="-78"/>
              </a:rPr>
              <a:t>A</a:t>
            </a:r>
          </a:p>
          <a:p>
            <a:endParaRPr lang="ar-SA" sz="4000" dirty="0" smtClean="0"/>
          </a:p>
          <a:p>
            <a:r>
              <a:rPr lang="ar-SA" sz="4000" dirty="0" smtClean="0">
                <a:solidFill>
                  <a:srgbClr val="17375E"/>
                </a:solidFill>
                <a:cs typeface="DecoType Naskh Variants" pitchFamily="2" charset="-78"/>
              </a:rPr>
              <a:t>يعتبر مفهوم التحسين المستمر المبني على الخطوات الإدارية</a:t>
            </a:r>
          </a:p>
          <a:p>
            <a:r>
              <a:rPr lang="ar-SA" sz="4000" dirty="0" smtClean="0">
                <a:solidFill>
                  <a:srgbClr val="17375E"/>
                </a:solidFill>
                <a:cs typeface="DecoType Naskh Variants" pitchFamily="2" charset="-78"/>
              </a:rPr>
              <a:t> (</a:t>
            </a:r>
            <a:r>
              <a:rPr lang="ar-SA" sz="4000" dirty="0" smtClean="0">
                <a:solidFill>
                  <a:schemeClr val="accent3">
                    <a:lumMod val="75000"/>
                  </a:schemeClr>
                </a:solidFill>
                <a:cs typeface="DecoType Naskh Variants" pitchFamily="2" charset="-78"/>
              </a:rPr>
              <a:t>خطّط-</a:t>
            </a:r>
            <a:r>
              <a:rPr lang="ar-SA" sz="4000" dirty="0" smtClean="0">
                <a:solidFill>
                  <a:srgbClr val="17375E"/>
                </a:solidFill>
                <a:cs typeface="DecoType Naskh Variants" pitchFamily="2" charset="-78"/>
              </a:rPr>
              <a:t> </a:t>
            </a:r>
            <a:r>
              <a:rPr lang="ar-SA" sz="4000" dirty="0" smtClean="0">
                <a:solidFill>
                  <a:schemeClr val="accent6">
                    <a:lumMod val="75000"/>
                  </a:schemeClr>
                </a:solidFill>
                <a:cs typeface="DecoType Naskh Variants" pitchFamily="2" charset="-78"/>
              </a:rPr>
              <a:t>نفّذ</a:t>
            </a:r>
            <a:r>
              <a:rPr lang="ar-SA" sz="4000" dirty="0" smtClean="0">
                <a:solidFill>
                  <a:srgbClr val="17375E"/>
                </a:solidFill>
                <a:cs typeface="DecoType Naskh Variants" pitchFamily="2" charset="-78"/>
              </a:rPr>
              <a:t>- </a:t>
            </a:r>
            <a:r>
              <a:rPr lang="ar-SA" sz="4000" dirty="0" smtClean="0">
                <a:solidFill>
                  <a:schemeClr val="tx2">
                    <a:lumMod val="60000"/>
                    <a:lumOff val="40000"/>
                  </a:schemeClr>
                </a:solidFill>
                <a:cs typeface="DecoType Naskh Variants" pitchFamily="2" charset="-78"/>
              </a:rPr>
              <a:t>إفحص</a:t>
            </a:r>
            <a:r>
              <a:rPr lang="ar-SA" sz="4000" dirty="0" smtClean="0">
                <a:solidFill>
                  <a:srgbClr val="17375E"/>
                </a:solidFill>
                <a:cs typeface="DecoType Naskh Variants" pitchFamily="2" charset="-78"/>
              </a:rPr>
              <a:t>- </a:t>
            </a:r>
            <a:r>
              <a:rPr lang="ar-SA" sz="4000" dirty="0" smtClean="0">
                <a:solidFill>
                  <a:schemeClr val="bg1">
                    <a:lumMod val="50000"/>
                  </a:schemeClr>
                </a:solidFill>
                <a:cs typeface="DecoType Naskh Variants" pitchFamily="2" charset="-78"/>
              </a:rPr>
              <a:t>حسّن</a:t>
            </a:r>
            <a:r>
              <a:rPr lang="ar-SA" sz="4000" dirty="0" smtClean="0">
                <a:solidFill>
                  <a:srgbClr val="17375E"/>
                </a:solidFill>
                <a:cs typeface="DecoType Naskh Variants" pitchFamily="2" charset="-78"/>
              </a:rPr>
              <a:t>)  أو</a:t>
            </a:r>
            <a:r>
              <a:rPr lang="en-US" sz="4000" dirty="0" smtClean="0">
                <a:solidFill>
                  <a:srgbClr val="17375E"/>
                </a:solidFill>
                <a:cs typeface="DecoType Naskh Variants" pitchFamily="2" charset="-78"/>
              </a:rPr>
              <a:t>(</a:t>
            </a:r>
            <a:r>
              <a:rPr lang="en-US" sz="4000" dirty="0" smtClean="0">
                <a:solidFill>
                  <a:schemeClr val="accent3">
                    <a:lumMod val="75000"/>
                  </a:schemeClr>
                </a:solidFill>
                <a:cs typeface="DecoType Naskh Variants" pitchFamily="2" charset="-78"/>
              </a:rPr>
              <a:t>Plan</a:t>
            </a:r>
            <a:r>
              <a:rPr lang="en-US" sz="4000" dirty="0" smtClean="0">
                <a:solidFill>
                  <a:srgbClr val="17375E"/>
                </a:solidFill>
                <a:cs typeface="DecoType Naskh Variants" pitchFamily="2" charset="-78"/>
              </a:rPr>
              <a:t>-</a:t>
            </a:r>
            <a:r>
              <a:rPr lang="en-US" sz="4000" dirty="0" smtClean="0">
                <a:solidFill>
                  <a:schemeClr val="accent6">
                    <a:lumMod val="75000"/>
                  </a:schemeClr>
                </a:solidFill>
                <a:cs typeface="DecoType Naskh Variants" pitchFamily="2" charset="-78"/>
              </a:rPr>
              <a:t>Do</a:t>
            </a:r>
            <a:r>
              <a:rPr lang="en-US" sz="4000" dirty="0" smtClean="0">
                <a:solidFill>
                  <a:srgbClr val="17375E"/>
                </a:solidFill>
                <a:cs typeface="DecoType Naskh Variants" pitchFamily="2" charset="-78"/>
              </a:rPr>
              <a:t>-</a:t>
            </a:r>
            <a:r>
              <a:rPr lang="en-US" sz="4000" dirty="0" smtClean="0">
                <a:solidFill>
                  <a:schemeClr val="tx2">
                    <a:lumMod val="60000"/>
                    <a:lumOff val="40000"/>
                  </a:schemeClr>
                </a:solidFill>
                <a:cs typeface="DecoType Naskh Variants" pitchFamily="2" charset="-78"/>
              </a:rPr>
              <a:t>Check</a:t>
            </a:r>
            <a:r>
              <a:rPr lang="en-US" sz="4000" dirty="0" smtClean="0">
                <a:solidFill>
                  <a:srgbClr val="17375E"/>
                </a:solidFill>
                <a:cs typeface="DecoType Naskh Variants" pitchFamily="2" charset="-78"/>
              </a:rPr>
              <a:t>-</a:t>
            </a:r>
            <a:r>
              <a:rPr lang="en-US" sz="4000" dirty="0" smtClean="0">
                <a:solidFill>
                  <a:schemeClr val="bg1">
                    <a:lumMod val="50000"/>
                  </a:schemeClr>
                </a:solidFill>
                <a:cs typeface="DecoType Naskh Variants" pitchFamily="2" charset="-78"/>
              </a:rPr>
              <a:t>Act</a:t>
            </a:r>
            <a:r>
              <a:rPr lang="en-US" sz="4000" dirty="0" smtClean="0">
                <a:solidFill>
                  <a:srgbClr val="17375E"/>
                </a:solidFill>
                <a:cs typeface="DecoType Naskh Variants" pitchFamily="2" charset="-78"/>
              </a:rPr>
              <a:t>) </a:t>
            </a:r>
            <a:endParaRPr lang="ar-SA" sz="4000" dirty="0" smtClean="0">
              <a:solidFill>
                <a:srgbClr val="17375E"/>
              </a:solidFill>
              <a:cs typeface="DecoType Naskh Variants" pitchFamily="2" charset="-78"/>
            </a:endParaRPr>
          </a:p>
          <a:p>
            <a:r>
              <a:rPr lang="ar-SA" sz="4000" dirty="0" smtClean="0">
                <a:solidFill>
                  <a:srgbClr val="17375E"/>
                </a:solidFill>
                <a:cs typeface="DecoType Naskh Variants" pitchFamily="2" charset="-78"/>
              </a:rPr>
              <a:t>أو اختصاراً </a:t>
            </a:r>
            <a:r>
              <a:rPr lang="en-US" sz="4000" dirty="0" smtClean="0">
                <a:solidFill>
                  <a:schemeClr val="accent3">
                    <a:lumMod val="75000"/>
                  </a:schemeClr>
                </a:solidFill>
                <a:cs typeface="DecoType Naskh Variants" pitchFamily="2" charset="-78"/>
              </a:rPr>
              <a:t>P</a:t>
            </a:r>
            <a:r>
              <a:rPr lang="en-US" sz="4000" dirty="0" smtClean="0">
                <a:solidFill>
                  <a:schemeClr val="accent6">
                    <a:lumMod val="75000"/>
                  </a:schemeClr>
                </a:solidFill>
                <a:cs typeface="DecoType Naskh Variants" pitchFamily="2" charset="-78"/>
              </a:rPr>
              <a:t>D</a:t>
            </a:r>
            <a:r>
              <a:rPr lang="en-US" sz="4000" dirty="0" smtClean="0">
                <a:solidFill>
                  <a:schemeClr val="tx2">
                    <a:lumMod val="60000"/>
                    <a:lumOff val="40000"/>
                  </a:schemeClr>
                </a:solidFill>
                <a:cs typeface="DecoType Naskh Variants" pitchFamily="2" charset="-78"/>
              </a:rPr>
              <a:t>C</a:t>
            </a:r>
            <a:r>
              <a:rPr lang="en-US" sz="4000" dirty="0" smtClean="0">
                <a:solidFill>
                  <a:schemeClr val="bg1">
                    <a:lumMod val="50000"/>
                  </a:schemeClr>
                </a:solidFill>
                <a:cs typeface="DecoType Naskh Variants" pitchFamily="2" charset="-78"/>
              </a:rPr>
              <a:t>A</a:t>
            </a:r>
            <a:r>
              <a:rPr lang="en-US" sz="4000" dirty="0" smtClean="0">
                <a:solidFill>
                  <a:srgbClr val="17375E"/>
                </a:solidFill>
                <a:cs typeface="DecoType Naskh Variants" pitchFamily="2" charset="-78"/>
              </a:rPr>
              <a:t> - cycle </a:t>
            </a:r>
            <a:r>
              <a:rPr lang="ar-SA" sz="4000" dirty="0" smtClean="0">
                <a:solidFill>
                  <a:srgbClr val="17375E"/>
                </a:solidFill>
                <a:cs typeface="DecoType Naskh Variants" pitchFamily="2" charset="-78"/>
              </a:rPr>
              <a:t> من المفاهيم الأولى في علم الجودة</a:t>
            </a:r>
          </a:p>
          <a:p>
            <a:r>
              <a:rPr lang="ar-SA" sz="4000" dirty="0" smtClean="0">
                <a:solidFill>
                  <a:srgbClr val="17375E"/>
                </a:solidFill>
                <a:cs typeface="DecoType Naskh Variants" pitchFamily="2" charset="-78"/>
              </a:rPr>
              <a:t> والتي بُنيت عليها العديد من الأدوات والأساليب  التحسينية.</a:t>
            </a:r>
            <a:r>
              <a:rPr lang="en-US" sz="4000" dirty="0" smtClean="0">
                <a:solidFill>
                  <a:srgbClr val="17375E"/>
                </a:solidFill>
                <a:cs typeface="DecoType Naskh Variants" pitchFamily="2" charset="-78"/>
              </a:rPr>
              <a:t/>
            </a:r>
            <a:br>
              <a:rPr lang="en-US" sz="4000" dirty="0" smtClean="0">
                <a:solidFill>
                  <a:srgbClr val="17375E"/>
                </a:solidFill>
                <a:cs typeface="DecoType Naskh Variants" pitchFamily="2" charset="-78"/>
              </a:rPr>
            </a:br>
            <a:r>
              <a:rPr lang="ar-SA" sz="4000" dirty="0" smtClean="0">
                <a:solidFill>
                  <a:srgbClr val="17375E"/>
                </a:solidFill>
                <a:cs typeface="DecoType Naskh Variants" pitchFamily="2" charset="-78"/>
              </a:rPr>
              <a:t>هذه الخطوات الأربعة هي عمليات حلقية مترابطة ومتواترة </a:t>
            </a:r>
            <a:r>
              <a:rPr lang="en-US" sz="3600" dirty="0" smtClean="0">
                <a:solidFill>
                  <a:srgbClr val="17375E"/>
                </a:solidFill>
                <a:cs typeface="DecoType Naskh Variants" pitchFamily="2" charset="-78"/>
              </a:rPr>
              <a:t>iterative </a:t>
            </a:r>
            <a:r>
              <a:rPr lang="ar-SA" sz="3600" dirty="0" smtClean="0">
                <a:solidFill>
                  <a:srgbClr val="17375E"/>
                </a:solidFill>
                <a:cs typeface="DecoType Naskh Variants" pitchFamily="2" charset="-78"/>
              </a:rPr>
              <a:t> </a:t>
            </a:r>
          </a:p>
          <a:p>
            <a:r>
              <a:rPr lang="ar-SA" sz="4000" dirty="0" smtClean="0">
                <a:solidFill>
                  <a:srgbClr val="17375E"/>
                </a:solidFill>
                <a:cs typeface="DecoType Naskh Variants" pitchFamily="2" charset="-78"/>
              </a:rPr>
              <a:t>كل منها يُؤدي  جزءً محدداً من العملية التحسينية ككل.</a:t>
            </a:r>
          </a:p>
        </p:txBody>
      </p:sp>
      <p:pic>
        <p:nvPicPr>
          <p:cNvPr id="12" name="Picture 10" descr="http://japanologie.arts.kuleuven.be/lab/sites/japanologie.arts.kuleuven.be.ijcm13/files/uploads/inline_images/glossy_3d_blue_arrow_left.png">
            <a:hlinkClick r:id="" action="ppaction://hlinkshowjump?jump=nextslide"/>
          </p:cNvPr>
          <p:cNvPicPr>
            <a:picLocks noChangeAspect="1" noChangeArrowheads="1"/>
          </p:cNvPicPr>
          <p:nvPr/>
        </p:nvPicPr>
        <p:blipFill>
          <a:blip r:embed="rId2"/>
          <a:srcRect/>
          <a:stretch>
            <a:fillRect/>
          </a:stretch>
        </p:blipFill>
        <p:spPr bwMode="auto">
          <a:xfrm>
            <a:off x="0" y="4953000"/>
            <a:ext cx="1905000" cy="1905000"/>
          </a:xfrm>
          <a:prstGeom prst="rect">
            <a:avLst/>
          </a:prstGeom>
          <a:noFill/>
        </p:spPr>
      </p:pic>
    </p:spTree>
  </p:cSld>
  <p:clrMapOvr>
    <a:masterClrMapping/>
  </p:clrMapOvr>
  <p:transition advClick="0"/>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11" name="مربع نص 10"/>
          <p:cNvSpPr txBox="1"/>
          <p:nvPr/>
        </p:nvSpPr>
        <p:spPr>
          <a:xfrm>
            <a:off x="0" y="557510"/>
            <a:ext cx="9144035" cy="5386090"/>
          </a:xfrm>
          <a:prstGeom prst="rect">
            <a:avLst/>
          </a:prstGeom>
          <a:noFill/>
        </p:spPr>
        <p:txBody>
          <a:bodyPr wrap="square" rtlCol="1">
            <a:spAutoFit/>
          </a:bodyPr>
          <a:lstStyle/>
          <a:p>
            <a:pPr algn="just"/>
            <a:r>
              <a:rPr lang="ar-SA" sz="4000" dirty="0" smtClean="0">
                <a:solidFill>
                  <a:srgbClr val="17375E"/>
                </a:solidFill>
                <a:cs typeface="DecoType Naskh Variants" pitchFamily="2" charset="-78"/>
              </a:rPr>
              <a:t>آلية  </a:t>
            </a:r>
            <a:r>
              <a:rPr lang="ar-SA" sz="4000" dirty="0" err="1" smtClean="0">
                <a:solidFill>
                  <a:srgbClr val="17375E"/>
                </a:solidFill>
                <a:cs typeface="DecoType Naskh Variants" pitchFamily="2" charset="-78"/>
              </a:rPr>
              <a:t>ديمنج</a:t>
            </a:r>
            <a:r>
              <a:rPr lang="ar-SA" sz="4000" dirty="0" smtClean="0">
                <a:solidFill>
                  <a:srgbClr val="17375E"/>
                </a:solidFill>
                <a:cs typeface="DecoType Naskh Variants" pitchFamily="2" charset="-78"/>
              </a:rPr>
              <a:t> للتحسين المستمر  </a:t>
            </a:r>
            <a:r>
              <a:rPr lang="en-US" sz="4000" dirty="0" smtClean="0">
                <a:solidFill>
                  <a:schemeClr val="accent3">
                    <a:lumMod val="75000"/>
                  </a:schemeClr>
                </a:solidFill>
                <a:cs typeface="DecoType Naskh Variants" pitchFamily="2" charset="-78"/>
              </a:rPr>
              <a:t>P</a:t>
            </a:r>
            <a:r>
              <a:rPr lang="en-US" sz="4000" dirty="0" smtClean="0">
                <a:solidFill>
                  <a:schemeClr val="accent6">
                    <a:lumMod val="75000"/>
                  </a:schemeClr>
                </a:solidFill>
                <a:cs typeface="DecoType Naskh Variants" pitchFamily="2" charset="-78"/>
              </a:rPr>
              <a:t>D</a:t>
            </a:r>
            <a:r>
              <a:rPr lang="en-US" sz="4000" dirty="0" smtClean="0">
                <a:solidFill>
                  <a:schemeClr val="tx2">
                    <a:lumMod val="60000"/>
                    <a:lumOff val="40000"/>
                  </a:schemeClr>
                </a:solidFill>
                <a:cs typeface="DecoType Naskh Variants" pitchFamily="2" charset="-78"/>
              </a:rPr>
              <a:t>C</a:t>
            </a:r>
            <a:r>
              <a:rPr lang="en-US" sz="4000" dirty="0" smtClean="0">
                <a:solidFill>
                  <a:schemeClr val="bg1">
                    <a:lumMod val="50000"/>
                  </a:schemeClr>
                </a:solidFill>
                <a:cs typeface="DecoType Naskh Variants" pitchFamily="2" charset="-78"/>
              </a:rPr>
              <a:t>A</a:t>
            </a:r>
          </a:p>
          <a:p>
            <a:pPr algn="just"/>
            <a:endParaRPr lang="ar-SA" sz="1600" dirty="0" smtClean="0">
              <a:solidFill>
                <a:schemeClr val="bg1">
                  <a:lumMod val="50000"/>
                </a:schemeClr>
              </a:solidFill>
              <a:cs typeface="DecoType Naskh Variants" pitchFamily="2" charset="-78"/>
            </a:endParaRPr>
          </a:p>
          <a:p>
            <a:pPr algn="just"/>
            <a:r>
              <a:rPr lang="ar-SA" sz="4800" dirty="0" smtClean="0">
                <a:solidFill>
                  <a:schemeClr val="accent3">
                    <a:lumMod val="75000"/>
                  </a:schemeClr>
                </a:solidFill>
                <a:cs typeface="DecoType Naskh Variants" pitchFamily="2" charset="-78"/>
              </a:rPr>
              <a:t>فعملية التخطيط </a:t>
            </a:r>
            <a:r>
              <a:rPr lang="en-US" sz="4800" dirty="0" smtClean="0">
                <a:solidFill>
                  <a:schemeClr val="accent3">
                    <a:lumMod val="75000"/>
                  </a:schemeClr>
                </a:solidFill>
                <a:cs typeface="DecoType Naskh Variants" pitchFamily="2" charset="-78"/>
              </a:rPr>
              <a:t>plan</a:t>
            </a:r>
            <a:r>
              <a:rPr lang="en-US" sz="4800" dirty="0" smtClean="0">
                <a:solidFill>
                  <a:srgbClr val="17375E"/>
                </a:solidFill>
                <a:cs typeface="DecoType Naskh Variants" pitchFamily="2" charset="-78"/>
              </a:rPr>
              <a:t> </a:t>
            </a:r>
            <a:r>
              <a:rPr lang="ar-SA" sz="4800" dirty="0" smtClean="0">
                <a:solidFill>
                  <a:srgbClr val="17375E"/>
                </a:solidFill>
                <a:cs typeface="DecoType Naskh Variants" pitchFamily="2" charset="-78"/>
              </a:rPr>
              <a:t> </a:t>
            </a:r>
          </a:p>
          <a:p>
            <a:pPr algn="just"/>
            <a:r>
              <a:rPr lang="ar-SA" sz="4000" dirty="0" smtClean="0">
                <a:solidFill>
                  <a:srgbClr val="17375E"/>
                </a:solidFill>
                <a:cs typeface="DecoType Naskh Variants" pitchFamily="2" charset="-78"/>
              </a:rPr>
              <a:t>هي أساس العمل الناجح، لتحقيق الأهداف ضمن الإطار الزمني المنظور. </a:t>
            </a:r>
          </a:p>
          <a:p>
            <a:pPr algn="just"/>
            <a:r>
              <a:rPr lang="ar-SA" sz="4000" dirty="0" smtClean="0">
                <a:solidFill>
                  <a:srgbClr val="17375E"/>
                </a:solidFill>
                <a:cs typeface="DecoType Naskh Variants" pitchFamily="2" charset="-78"/>
              </a:rPr>
              <a:t>والتخطيط ينتج عنه الخطة وهي وثيقة تحتوي الأهداف وكيفية تحقيقها</a:t>
            </a:r>
          </a:p>
          <a:p>
            <a:pPr algn="just"/>
            <a:r>
              <a:rPr lang="ar-SA" sz="4000" dirty="0" smtClean="0">
                <a:solidFill>
                  <a:srgbClr val="17375E"/>
                </a:solidFill>
                <a:cs typeface="DecoType Naskh Variants" pitchFamily="2" charset="-78"/>
              </a:rPr>
              <a:t> على شكل نشاطات ليتم تنفيذها وفق إطار زمني محدد مع الأخذ</a:t>
            </a:r>
          </a:p>
          <a:p>
            <a:pPr algn="just"/>
            <a:r>
              <a:rPr lang="ar-SA" sz="4000" dirty="0" smtClean="0">
                <a:solidFill>
                  <a:srgbClr val="17375E"/>
                </a:solidFill>
                <a:cs typeface="DecoType Naskh Variants" pitchFamily="2" charset="-78"/>
              </a:rPr>
              <a:t> بعين الاعتبار أن النشاطات لا بد أن ترتبط بمسؤوليات وصلاحيات واضحة لمن سيقوم بتنفيذها، كل حسب  طبيعة عمله واختصاصه</a:t>
            </a:r>
            <a:r>
              <a:rPr lang="ar-SA" dirty="0" smtClean="0"/>
              <a:t>. </a:t>
            </a:r>
            <a:endParaRPr lang="ar-SA" dirty="0"/>
          </a:p>
        </p:txBody>
      </p:sp>
      <p:pic>
        <p:nvPicPr>
          <p:cNvPr id="6" name="Picture 10" descr="http://japanologie.arts.kuleuven.be/lab/sites/japanologie.arts.kuleuven.be.ijcm13/files/uploads/inline_images/glossy_3d_blue_arrow_left.png">
            <a:hlinkClick r:id="" action="ppaction://hlinkshowjump?jump=nextslide"/>
          </p:cNvPr>
          <p:cNvPicPr>
            <a:picLocks noChangeAspect="1" noChangeArrowheads="1"/>
          </p:cNvPicPr>
          <p:nvPr/>
        </p:nvPicPr>
        <p:blipFill>
          <a:blip r:embed="rId2"/>
          <a:srcRect/>
          <a:stretch>
            <a:fillRect/>
          </a:stretch>
        </p:blipFill>
        <p:spPr bwMode="auto">
          <a:xfrm>
            <a:off x="0" y="5715000"/>
            <a:ext cx="1143000" cy="1143000"/>
          </a:xfrm>
          <a:prstGeom prst="rect">
            <a:avLst/>
          </a:prstGeom>
          <a:noFill/>
        </p:spPr>
      </p:pic>
    </p:spTree>
  </p:cSld>
  <p:clrMapOvr>
    <a:masterClrMapping/>
  </p:clrMapOvr>
  <p:transition advClick="0"/>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11" name="مربع نص 10"/>
          <p:cNvSpPr txBox="1"/>
          <p:nvPr/>
        </p:nvSpPr>
        <p:spPr>
          <a:xfrm>
            <a:off x="-73592" y="228600"/>
            <a:ext cx="9217652" cy="6186309"/>
          </a:xfrm>
          <a:prstGeom prst="rect">
            <a:avLst/>
          </a:prstGeom>
          <a:noFill/>
        </p:spPr>
        <p:txBody>
          <a:bodyPr wrap="none" rtlCol="1">
            <a:spAutoFit/>
          </a:bodyPr>
          <a:lstStyle/>
          <a:p>
            <a:pPr algn="just"/>
            <a:r>
              <a:rPr lang="ar-SA" sz="4000" dirty="0" smtClean="0">
                <a:solidFill>
                  <a:srgbClr val="17375E"/>
                </a:solidFill>
                <a:cs typeface="DecoType Naskh Variants" pitchFamily="2" charset="-78"/>
              </a:rPr>
              <a:t>آلية  </a:t>
            </a:r>
            <a:r>
              <a:rPr lang="ar-SA" sz="4000" dirty="0" err="1" smtClean="0">
                <a:solidFill>
                  <a:srgbClr val="17375E"/>
                </a:solidFill>
                <a:cs typeface="DecoType Naskh Variants" pitchFamily="2" charset="-78"/>
              </a:rPr>
              <a:t>ديمنج</a:t>
            </a:r>
            <a:r>
              <a:rPr lang="ar-SA" sz="4000" dirty="0" smtClean="0">
                <a:solidFill>
                  <a:srgbClr val="17375E"/>
                </a:solidFill>
                <a:cs typeface="DecoType Naskh Variants" pitchFamily="2" charset="-78"/>
              </a:rPr>
              <a:t> للتحسين المستمر  </a:t>
            </a:r>
            <a:r>
              <a:rPr lang="en-US" sz="4000" dirty="0" smtClean="0">
                <a:solidFill>
                  <a:schemeClr val="accent3">
                    <a:lumMod val="75000"/>
                  </a:schemeClr>
                </a:solidFill>
                <a:cs typeface="DecoType Naskh Variants" pitchFamily="2" charset="-78"/>
              </a:rPr>
              <a:t>P</a:t>
            </a:r>
            <a:r>
              <a:rPr lang="en-US" sz="4000" dirty="0" smtClean="0">
                <a:solidFill>
                  <a:schemeClr val="accent6">
                    <a:lumMod val="75000"/>
                  </a:schemeClr>
                </a:solidFill>
                <a:cs typeface="DecoType Naskh Variants" pitchFamily="2" charset="-78"/>
              </a:rPr>
              <a:t>D</a:t>
            </a:r>
            <a:r>
              <a:rPr lang="en-US" sz="4000" dirty="0" smtClean="0">
                <a:solidFill>
                  <a:schemeClr val="tx2">
                    <a:lumMod val="60000"/>
                    <a:lumOff val="40000"/>
                  </a:schemeClr>
                </a:solidFill>
                <a:cs typeface="DecoType Naskh Variants" pitchFamily="2" charset="-78"/>
              </a:rPr>
              <a:t>C</a:t>
            </a:r>
            <a:r>
              <a:rPr lang="en-US" sz="4000" dirty="0" smtClean="0">
                <a:solidFill>
                  <a:schemeClr val="bg1">
                    <a:lumMod val="50000"/>
                  </a:schemeClr>
                </a:solidFill>
                <a:cs typeface="DecoType Naskh Variants" pitchFamily="2" charset="-78"/>
              </a:rPr>
              <a:t>A</a:t>
            </a:r>
          </a:p>
          <a:p>
            <a:endParaRPr lang="ar-SA" dirty="0" smtClean="0"/>
          </a:p>
          <a:p>
            <a:r>
              <a:rPr lang="ar-SA" dirty="0" smtClean="0"/>
              <a:t/>
            </a:r>
            <a:br>
              <a:rPr lang="ar-SA" dirty="0" smtClean="0"/>
            </a:br>
            <a:r>
              <a:rPr lang="ar-SA" sz="4000" dirty="0" smtClean="0">
                <a:solidFill>
                  <a:srgbClr val="17375E"/>
                </a:solidFill>
                <a:cs typeface="DecoType Naskh Variants" pitchFamily="2" charset="-78"/>
              </a:rPr>
              <a:t>والخطوة التالية في عملية التحسين المستمر هي </a:t>
            </a:r>
            <a:r>
              <a:rPr lang="ar-SA" sz="4000" dirty="0" smtClean="0">
                <a:solidFill>
                  <a:schemeClr val="accent6">
                    <a:lumMod val="75000"/>
                  </a:schemeClr>
                </a:solidFill>
                <a:cs typeface="DecoType Naskh Variants" pitchFamily="2" charset="-78"/>
              </a:rPr>
              <a:t>عملية التنفيذ </a:t>
            </a:r>
            <a:r>
              <a:rPr lang="en-US" sz="4000" dirty="0" smtClean="0">
                <a:solidFill>
                  <a:schemeClr val="accent6">
                    <a:lumMod val="75000"/>
                  </a:schemeClr>
                </a:solidFill>
                <a:cs typeface="DecoType Naskh Variants" pitchFamily="2" charset="-78"/>
              </a:rPr>
              <a:t>do</a:t>
            </a:r>
            <a:r>
              <a:rPr lang="en-US" sz="4000" dirty="0" smtClean="0">
                <a:solidFill>
                  <a:srgbClr val="17375E"/>
                </a:solidFill>
                <a:cs typeface="DecoType Naskh Variants" pitchFamily="2" charset="-78"/>
              </a:rPr>
              <a:t>، </a:t>
            </a:r>
            <a:r>
              <a:rPr lang="ar-SA" sz="4000" dirty="0" smtClean="0">
                <a:solidFill>
                  <a:srgbClr val="17375E"/>
                </a:solidFill>
                <a:cs typeface="DecoType Naskh Variants" pitchFamily="2" charset="-78"/>
              </a:rPr>
              <a:t>وتأتي</a:t>
            </a:r>
          </a:p>
          <a:p>
            <a:r>
              <a:rPr lang="ar-SA" sz="4000" dirty="0" smtClean="0">
                <a:solidFill>
                  <a:srgbClr val="17375E"/>
                </a:solidFill>
                <a:cs typeface="DecoType Naskh Variants" pitchFamily="2" charset="-78"/>
              </a:rPr>
              <a:t> هذه المرحلة لترجمة النشاطات التي تم تصميمها إلى فعل يتحقق على أرض</a:t>
            </a:r>
          </a:p>
          <a:p>
            <a:r>
              <a:rPr lang="ar-SA" sz="4000" dirty="0" smtClean="0">
                <a:solidFill>
                  <a:srgbClr val="17375E"/>
                </a:solidFill>
                <a:cs typeface="DecoType Naskh Variants" pitchFamily="2" charset="-78"/>
              </a:rPr>
              <a:t> الواقع، وفق الترتيبات الواردة في الخطة من جدول زمني ومسؤوليات </a:t>
            </a:r>
          </a:p>
          <a:p>
            <a:r>
              <a:rPr lang="ar-SA" sz="4000" dirty="0" smtClean="0">
                <a:solidFill>
                  <a:srgbClr val="17375E"/>
                </a:solidFill>
                <a:cs typeface="DecoType Naskh Variants" pitchFamily="2" charset="-78"/>
              </a:rPr>
              <a:t>وصلاحيات  وتوظيف للموارد اللازمة لعملية التنفيذ.</a:t>
            </a:r>
          </a:p>
          <a:p>
            <a:endParaRPr lang="ar-SA" sz="4000" dirty="0" smtClean="0">
              <a:solidFill>
                <a:srgbClr val="17375E"/>
              </a:solidFill>
              <a:cs typeface="DecoType Naskh Variants" pitchFamily="2" charset="-78"/>
            </a:endParaRPr>
          </a:p>
          <a:p>
            <a:r>
              <a:rPr lang="ar-SA" sz="4000" dirty="0" smtClean="0">
                <a:solidFill>
                  <a:srgbClr val="17375E"/>
                </a:solidFill>
                <a:cs typeface="DecoType Naskh Variants" pitchFamily="2" charset="-78"/>
              </a:rPr>
              <a:t>أن عملية التنفيذ ترتبط بمهارات وقدرات منفذيها ولهذا يستلزم هذه</a:t>
            </a:r>
          </a:p>
          <a:p>
            <a:r>
              <a:rPr lang="ar-SA" sz="4000" dirty="0" smtClean="0">
                <a:solidFill>
                  <a:srgbClr val="17375E"/>
                </a:solidFill>
                <a:cs typeface="DecoType Naskh Variants" pitchFamily="2" charset="-78"/>
              </a:rPr>
              <a:t> العملية التدريب المسبق لضمان  إنتاج مخرجات مرحلية ونهائية تنسجم</a:t>
            </a:r>
          </a:p>
          <a:p>
            <a:r>
              <a:rPr lang="ar-SA" sz="4000" dirty="0" smtClean="0">
                <a:solidFill>
                  <a:srgbClr val="17375E"/>
                </a:solidFill>
                <a:cs typeface="DecoType Naskh Variants" pitchFamily="2" charset="-78"/>
              </a:rPr>
              <a:t> مع تحقيق الأهداف المنشودة في الخطة. </a:t>
            </a:r>
          </a:p>
        </p:txBody>
      </p:sp>
      <p:pic>
        <p:nvPicPr>
          <p:cNvPr id="6" name="Picture 10" descr="http://japanologie.arts.kuleuven.be/lab/sites/japanologie.arts.kuleuven.be.ijcm13/files/uploads/inline_images/glossy_3d_blue_arrow_left.png">
            <a:hlinkClick r:id="" action="ppaction://hlinkshowjump?jump=nextslide"/>
          </p:cNvPr>
          <p:cNvPicPr>
            <a:picLocks noChangeAspect="1" noChangeArrowheads="1"/>
          </p:cNvPicPr>
          <p:nvPr/>
        </p:nvPicPr>
        <p:blipFill>
          <a:blip r:embed="rId2"/>
          <a:srcRect/>
          <a:stretch>
            <a:fillRect/>
          </a:stretch>
        </p:blipFill>
        <p:spPr bwMode="auto">
          <a:xfrm>
            <a:off x="0" y="5486400"/>
            <a:ext cx="1371600" cy="1371600"/>
          </a:xfrm>
          <a:prstGeom prst="rect">
            <a:avLst/>
          </a:prstGeom>
          <a:noFill/>
        </p:spPr>
      </p:pic>
    </p:spTree>
  </p:cSld>
  <p:clrMapOvr>
    <a:masterClrMapping/>
  </p:clrMapOvr>
  <p:transition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endParaRPr lang="en-US" b="1" dirty="0" smtClean="0"/>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4" name="مربع نص 3"/>
          <p:cNvSpPr txBox="1"/>
          <p:nvPr/>
        </p:nvSpPr>
        <p:spPr>
          <a:xfrm>
            <a:off x="1" y="1447800"/>
            <a:ext cx="9143999" cy="3631763"/>
          </a:xfrm>
          <a:prstGeom prst="rect">
            <a:avLst/>
          </a:prstGeom>
          <a:noFill/>
        </p:spPr>
        <p:txBody>
          <a:bodyPr wrap="square" rtlCol="1">
            <a:spAutoFit/>
          </a:bodyPr>
          <a:lstStyle/>
          <a:p>
            <a:pPr algn="ctr"/>
            <a:r>
              <a:rPr lang="ar-SA" sz="11500" dirty="0" smtClean="0">
                <a:solidFill>
                  <a:srgbClr val="17375E"/>
                </a:solidFill>
                <a:cs typeface="DecoType Naskh Variants" pitchFamily="2" charset="-78"/>
              </a:rPr>
              <a:t>مفاهيم أساسية في إدارة الجودة الشاملة</a:t>
            </a:r>
            <a:endParaRPr lang="en-US" sz="11500" b="1" dirty="0" smtClean="0"/>
          </a:p>
        </p:txBody>
      </p:sp>
      <p:sp>
        <p:nvSpPr>
          <p:cNvPr id="68610" name="AutoShape 2" descr="نتيجة بحث الصور عن ‪return Back‬‏"/>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a:p>
        </p:txBody>
      </p:sp>
      <p:sp>
        <p:nvSpPr>
          <p:cNvPr id="68612" name="AutoShape 4" descr="نتيجة بحث الصور عن ‪return Back‬‏"/>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a:p>
        </p:txBody>
      </p:sp>
      <p:pic>
        <p:nvPicPr>
          <p:cNvPr id="68618"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4953000"/>
            <a:ext cx="1905000" cy="1905000"/>
          </a:xfrm>
          <a:prstGeom prst="rect">
            <a:avLst/>
          </a:prstGeom>
          <a:noFill/>
        </p:spPr>
      </p:pic>
    </p:spTree>
  </p:cSld>
  <p:clrMapOvr>
    <a:masterClrMapping/>
  </p:clrMapOvr>
  <p:transition advClick="0"/>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11" name="مربع نص 10"/>
          <p:cNvSpPr txBox="1"/>
          <p:nvPr/>
        </p:nvSpPr>
        <p:spPr>
          <a:xfrm>
            <a:off x="0" y="198358"/>
            <a:ext cx="9144000" cy="6278642"/>
          </a:xfrm>
          <a:prstGeom prst="rect">
            <a:avLst/>
          </a:prstGeom>
          <a:noFill/>
        </p:spPr>
        <p:txBody>
          <a:bodyPr wrap="square" rtlCol="1">
            <a:spAutoFit/>
          </a:bodyPr>
          <a:lstStyle/>
          <a:p>
            <a:pPr algn="just"/>
            <a:r>
              <a:rPr lang="ar-SA" sz="3600" dirty="0" smtClean="0">
                <a:solidFill>
                  <a:srgbClr val="17375E"/>
                </a:solidFill>
                <a:cs typeface="DecoType Naskh Variants" pitchFamily="2" charset="-78"/>
              </a:rPr>
              <a:t>آلية  </a:t>
            </a:r>
            <a:r>
              <a:rPr lang="ar-SA" sz="3600" dirty="0" err="1" smtClean="0">
                <a:solidFill>
                  <a:srgbClr val="17375E"/>
                </a:solidFill>
                <a:cs typeface="DecoType Naskh Variants" pitchFamily="2" charset="-78"/>
              </a:rPr>
              <a:t>ديمنج</a:t>
            </a:r>
            <a:r>
              <a:rPr lang="ar-SA" sz="3600" dirty="0" smtClean="0">
                <a:solidFill>
                  <a:srgbClr val="17375E"/>
                </a:solidFill>
                <a:cs typeface="DecoType Naskh Variants" pitchFamily="2" charset="-78"/>
              </a:rPr>
              <a:t> للتحسين المستمر  </a:t>
            </a:r>
            <a:r>
              <a:rPr lang="en-US" sz="3600" dirty="0" smtClean="0">
                <a:solidFill>
                  <a:schemeClr val="accent3">
                    <a:lumMod val="75000"/>
                  </a:schemeClr>
                </a:solidFill>
                <a:cs typeface="DecoType Naskh Variants" pitchFamily="2" charset="-78"/>
              </a:rPr>
              <a:t>P</a:t>
            </a:r>
            <a:r>
              <a:rPr lang="en-US" sz="3600" dirty="0" smtClean="0">
                <a:solidFill>
                  <a:schemeClr val="accent6">
                    <a:lumMod val="75000"/>
                  </a:schemeClr>
                </a:solidFill>
                <a:cs typeface="DecoType Naskh Variants" pitchFamily="2" charset="-78"/>
              </a:rPr>
              <a:t>D</a:t>
            </a:r>
            <a:r>
              <a:rPr lang="en-US" sz="3600" dirty="0" smtClean="0">
                <a:solidFill>
                  <a:schemeClr val="tx2">
                    <a:lumMod val="60000"/>
                    <a:lumOff val="40000"/>
                  </a:schemeClr>
                </a:solidFill>
                <a:cs typeface="DecoType Naskh Variants" pitchFamily="2" charset="-78"/>
              </a:rPr>
              <a:t>C</a:t>
            </a:r>
            <a:r>
              <a:rPr lang="en-US" sz="3600" dirty="0" smtClean="0">
                <a:solidFill>
                  <a:schemeClr val="bg1">
                    <a:lumMod val="50000"/>
                  </a:schemeClr>
                </a:solidFill>
                <a:cs typeface="DecoType Naskh Variants" pitchFamily="2" charset="-78"/>
              </a:rPr>
              <a:t>A</a:t>
            </a:r>
          </a:p>
          <a:p>
            <a:r>
              <a:rPr lang="ar-SA" dirty="0" smtClean="0"/>
              <a:t/>
            </a:r>
            <a:br>
              <a:rPr lang="ar-SA" dirty="0" smtClean="0"/>
            </a:br>
            <a:r>
              <a:rPr lang="ar-SA" sz="3600" dirty="0" smtClean="0">
                <a:solidFill>
                  <a:schemeClr val="tx2">
                    <a:lumMod val="60000"/>
                    <a:lumOff val="40000"/>
                  </a:schemeClr>
                </a:solidFill>
                <a:cs typeface="DecoType Naskh Variants" pitchFamily="2" charset="-78"/>
              </a:rPr>
              <a:t>وتأتي عملية الفحص والتقييم </a:t>
            </a:r>
            <a:r>
              <a:rPr lang="en-US" sz="3600" dirty="0" smtClean="0">
                <a:solidFill>
                  <a:schemeClr val="tx2">
                    <a:lumMod val="60000"/>
                    <a:lumOff val="40000"/>
                  </a:schemeClr>
                </a:solidFill>
                <a:cs typeface="DecoType Naskh Variants" pitchFamily="2" charset="-78"/>
              </a:rPr>
              <a:t> check</a:t>
            </a:r>
            <a:r>
              <a:rPr lang="en-US" sz="3600" dirty="0" smtClean="0">
                <a:solidFill>
                  <a:srgbClr val="17375E"/>
                </a:solidFill>
                <a:cs typeface="DecoType Naskh Variants" pitchFamily="2" charset="-78"/>
              </a:rPr>
              <a:t> </a:t>
            </a:r>
            <a:r>
              <a:rPr lang="ar-SA" sz="3600" dirty="0" smtClean="0">
                <a:solidFill>
                  <a:srgbClr val="17375E"/>
                </a:solidFill>
                <a:cs typeface="DecoType Naskh Variants" pitchFamily="2" charset="-78"/>
              </a:rPr>
              <a:t>في عملية التحسين للوقوف  على نتائج الأعمال التي تم تخطيطها  وتنفيذها ولإدراك مدى تحقيق الأهداف  المرجوة.</a:t>
            </a:r>
          </a:p>
          <a:p>
            <a:endParaRPr lang="ar-SA" sz="1600" dirty="0" smtClean="0">
              <a:solidFill>
                <a:srgbClr val="17375E"/>
              </a:solidFill>
              <a:cs typeface="DecoType Naskh Variants" pitchFamily="2" charset="-78"/>
            </a:endParaRPr>
          </a:p>
          <a:p>
            <a:r>
              <a:rPr lang="ar-SA" sz="3600" dirty="0" smtClean="0">
                <a:solidFill>
                  <a:srgbClr val="17375E"/>
                </a:solidFill>
                <a:cs typeface="DecoType Naskh Variants" pitchFamily="2" charset="-78"/>
              </a:rPr>
              <a:t>وتتصل عملية الفحص والتقييم بإجراء مراجعة دورية مبنية على الحقائق والبيانات التي يتم تحصيلها وتوثيقها أثناء وعند انتهاء عملية التنفيذ.</a:t>
            </a:r>
          </a:p>
          <a:p>
            <a:r>
              <a:rPr lang="ar-SA" dirty="0" smtClean="0">
                <a:solidFill>
                  <a:srgbClr val="17375E"/>
                </a:solidFill>
                <a:cs typeface="DecoType Naskh Variants" pitchFamily="2" charset="-78"/>
              </a:rPr>
              <a:t> </a:t>
            </a:r>
            <a:endParaRPr lang="ar-SA" sz="1400" dirty="0" smtClean="0">
              <a:solidFill>
                <a:srgbClr val="17375E"/>
              </a:solidFill>
              <a:cs typeface="DecoType Naskh Variants" pitchFamily="2" charset="-78"/>
            </a:endParaRPr>
          </a:p>
          <a:p>
            <a:r>
              <a:rPr lang="ar-SA" sz="3600" dirty="0" smtClean="0">
                <a:solidFill>
                  <a:srgbClr val="17375E"/>
                </a:solidFill>
                <a:cs typeface="DecoType Naskh Variants" pitchFamily="2" charset="-78"/>
              </a:rPr>
              <a:t>والقياس هنا يعد من أهم أدوات الحصول على البيانات اللازمة للتقييم ويأخذ أوجه متعددة تشمل إحصاءات واستطلاعات الرأي وقياسات فنية وغيرها.</a:t>
            </a:r>
          </a:p>
          <a:p>
            <a:endParaRPr lang="ar-SA" dirty="0" smtClean="0">
              <a:solidFill>
                <a:srgbClr val="17375E"/>
              </a:solidFill>
              <a:cs typeface="DecoType Naskh Variants" pitchFamily="2" charset="-78"/>
            </a:endParaRPr>
          </a:p>
          <a:p>
            <a:r>
              <a:rPr lang="ar-SA" sz="3600" dirty="0" smtClean="0">
                <a:solidFill>
                  <a:srgbClr val="17375E"/>
                </a:solidFill>
                <a:cs typeface="DecoType Naskh Variants" pitchFamily="2" charset="-78"/>
              </a:rPr>
              <a:t> وبناءً على نتائج عملية المراجعة يتم تقييم الإنجازات أو النشاطات ودرجة تحقيق الأهداف ويتم وفق ذلك تحديد التوجهات  والإجراءات المستقبلية.  </a:t>
            </a:r>
          </a:p>
        </p:txBody>
      </p:sp>
      <p:pic>
        <p:nvPicPr>
          <p:cNvPr id="6" name="Picture 10" descr="http://japanologie.arts.kuleuven.be/lab/sites/japanologie.arts.kuleuven.be.ijcm13/files/uploads/inline_images/glossy_3d_blue_arrow_left.png">
            <a:hlinkClick r:id="" action="ppaction://hlinkshowjump?jump=nextslide"/>
          </p:cNvPr>
          <p:cNvPicPr>
            <a:picLocks noChangeAspect="1" noChangeArrowheads="1"/>
          </p:cNvPicPr>
          <p:nvPr/>
        </p:nvPicPr>
        <p:blipFill>
          <a:blip r:embed="rId2"/>
          <a:srcRect/>
          <a:stretch>
            <a:fillRect/>
          </a:stretch>
        </p:blipFill>
        <p:spPr bwMode="auto">
          <a:xfrm>
            <a:off x="0" y="5791200"/>
            <a:ext cx="1066800" cy="1066800"/>
          </a:xfrm>
          <a:prstGeom prst="rect">
            <a:avLst/>
          </a:prstGeom>
          <a:noFill/>
        </p:spPr>
      </p:pic>
    </p:spTree>
  </p:cSld>
  <p:clrMapOvr>
    <a:masterClrMapping/>
  </p:clrMapOvr>
  <p:transition advClick="0"/>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11" name="مربع نص 10"/>
          <p:cNvSpPr txBox="1"/>
          <p:nvPr/>
        </p:nvSpPr>
        <p:spPr>
          <a:xfrm>
            <a:off x="0" y="277535"/>
            <a:ext cx="9144000" cy="5970865"/>
          </a:xfrm>
          <a:prstGeom prst="rect">
            <a:avLst/>
          </a:prstGeom>
          <a:noFill/>
        </p:spPr>
        <p:txBody>
          <a:bodyPr wrap="square" rtlCol="1">
            <a:spAutoFit/>
          </a:bodyPr>
          <a:lstStyle/>
          <a:p>
            <a:pPr algn="just"/>
            <a:r>
              <a:rPr lang="ar-SA" sz="4000" dirty="0" smtClean="0">
                <a:solidFill>
                  <a:srgbClr val="17375E"/>
                </a:solidFill>
                <a:cs typeface="DecoType Naskh Variants" pitchFamily="2" charset="-78"/>
              </a:rPr>
              <a:t>آلية  </a:t>
            </a:r>
            <a:r>
              <a:rPr lang="ar-SA" sz="4000" dirty="0" err="1" smtClean="0">
                <a:solidFill>
                  <a:srgbClr val="17375E"/>
                </a:solidFill>
                <a:cs typeface="DecoType Naskh Variants" pitchFamily="2" charset="-78"/>
              </a:rPr>
              <a:t>ديمنج</a:t>
            </a:r>
            <a:r>
              <a:rPr lang="ar-SA" sz="4000" dirty="0" smtClean="0">
                <a:solidFill>
                  <a:srgbClr val="17375E"/>
                </a:solidFill>
                <a:cs typeface="DecoType Naskh Variants" pitchFamily="2" charset="-78"/>
              </a:rPr>
              <a:t> للتحسين المستمر  </a:t>
            </a:r>
            <a:r>
              <a:rPr lang="en-US" sz="4000" dirty="0" smtClean="0">
                <a:solidFill>
                  <a:schemeClr val="accent3">
                    <a:lumMod val="75000"/>
                  </a:schemeClr>
                </a:solidFill>
                <a:cs typeface="DecoType Naskh Variants" pitchFamily="2" charset="-78"/>
              </a:rPr>
              <a:t>P</a:t>
            </a:r>
            <a:r>
              <a:rPr lang="en-US" sz="4000" dirty="0" smtClean="0">
                <a:solidFill>
                  <a:schemeClr val="accent6">
                    <a:lumMod val="75000"/>
                  </a:schemeClr>
                </a:solidFill>
                <a:cs typeface="DecoType Naskh Variants" pitchFamily="2" charset="-78"/>
              </a:rPr>
              <a:t>D</a:t>
            </a:r>
            <a:r>
              <a:rPr lang="en-US" sz="4000" dirty="0" smtClean="0">
                <a:solidFill>
                  <a:schemeClr val="tx2">
                    <a:lumMod val="60000"/>
                    <a:lumOff val="40000"/>
                  </a:schemeClr>
                </a:solidFill>
                <a:cs typeface="DecoType Naskh Variants" pitchFamily="2" charset="-78"/>
              </a:rPr>
              <a:t>C</a:t>
            </a:r>
            <a:r>
              <a:rPr lang="en-US" sz="4000" dirty="0" smtClean="0">
                <a:solidFill>
                  <a:schemeClr val="bg1">
                    <a:lumMod val="50000"/>
                  </a:schemeClr>
                </a:solidFill>
                <a:cs typeface="DecoType Naskh Variants" pitchFamily="2" charset="-78"/>
              </a:rPr>
              <a:t>A</a:t>
            </a:r>
          </a:p>
          <a:p>
            <a:r>
              <a:rPr lang="ar-SA" dirty="0" smtClean="0"/>
              <a:t/>
            </a:r>
            <a:br>
              <a:rPr lang="ar-SA" dirty="0" smtClean="0"/>
            </a:br>
            <a:r>
              <a:rPr lang="ar-SA" dirty="0" smtClean="0"/>
              <a:t> </a:t>
            </a:r>
            <a:r>
              <a:rPr lang="ar-SA" sz="3600" dirty="0" smtClean="0">
                <a:solidFill>
                  <a:srgbClr val="17375E"/>
                </a:solidFill>
                <a:cs typeface="DecoType Naskh Variants" pitchFamily="2" charset="-78"/>
              </a:rPr>
              <a:t>وتكتمل دورة التحسين المستمر بالقيام فعلاً بعمل تحسينات من خلال الإجراءات التصحيحية الضرورية وتلك اللازمة للمحافظة  على الأداء ورفعه إلى مستويات جديدة، وهذه الخطوة تسمى </a:t>
            </a:r>
            <a:r>
              <a:rPr lang="ar-SA" sz="3600" dirty="0" smtClean="0">
                <a:solidFill>
                  <a:schemeClr val="bg1">
                    <a:lumMod val="50000"/>
                  </a:schemeClr>
                </a:solidFill>
                <a:cs typeface="DecoType Naskh Variants" pitchFamily="2" charset="-78"/>
              </a:rPr>
              <a:t>عملية حسّن </a:t>
            </a:r>
            <a:r>
              <a:rPr lang="en-US" sz="3600" dirty="0" smtClean="0">
                <a:solidFill>
                  <a:schemeClr val="bg1">
                    <a:lumMod val="50000"/>
                  </a:schemeClr>
                </a:solidFill>
                <a:cs typeface="DecoType Naskh Variants" pitchFamily="2" charset="-78"/>
              </a:rPr>
              <a:t>act</a:t>
            </a:r>
            <a:r>
              <a:rPr lang="en-US" sz="3600" dirty="0" smtClean="0">
                <a:solidFill>
                  <a:srgbClr val="17375E"/>
                </a:solidFill>
                <a:cs typeface="DecoType Naskh Variants" pitchFamily="2" charset="-78"/>
              </a:rPr>
              <a:t> </a:t>
            </a:r>
            <a:r>
              <a:rPr lang="ar-SA" sz="3600" dirty="0" smtClean="0">
                <a:solidFill>
                  <a:srgbClr val="17375E"/>
                </a:solidFill>
                <a:cs typeface="DecoType Naskh Variants" pitchFamily="2" charset="-78"/>
              </a:rPr>
              <a:t> ومن الطبيعي أن لا يقتصر التحسين على خطط وآليات العمل والأهداف التي تم تحديدها في الخطوة الأولى "</a:t>
            </a:r>
            <a:r>
              <a:rPr lang="ar-SA" sz="3600" dirty="0" smtClean="0">
                <a:solidFill>
                  <a:schemeClr val="accent3">
                    <a:lumMod val="75000"/>
                  </a:schemeClr>
                </a:solidFill>
                <a:cs typeface="DecoType Naskh Variants" pitchFamily="2" charset="-78"/>
              </a:rPr>
              <a:t>خطط</a:t>
            </a:r>
            <a:r>
              <a:rPr lang="ar-SA" sz="3600" dirty="0" smtClean="0">
                <a:solidFill>
                  <a:srgbClr val="17375E"/>
                </a:solidFill>
                <a:cs typeface="DecoType Naskh Variants" pitchFamily="2" charset="-78"/>
              </a:rPr>
              <a:t>" بل يتعاداه الى تحسين طرق "</a:t>
            </a:r>
            <a:r>
              <a:rPr lang="ar-SA" sz="3600" dirty="0" smtClean="0">
                <a:solidFill>
                  <a:schemeClr val="accent6">
                    <a:lumMod val="75000"/>
                  </a:schemeClr>
                </a:solidFill>
                <a:cs typeface="DecoType Naskh Variants" pitchFamily="2" charset="-78"/>
              </a:rPr>
              <a:t>تنفيذ</a:t>
            </a:r>
            <a:r>
              <a:rPr lang="ar-SA" sz="3600" dirty="0" smtClean="0">
                <a:solidFill>
                  <a:srgbClr val="17375E"/>
                </a:solidFill>
                <a:cs typeface="DecoType Naskh Variants" pitchFamily="2" charset="-78"/>
              </a:rPr>
              <a:t>" الخطط والآليات، وكذلك تحسين اسلوب المراجعة والقياس " </a:t>
            </a:r>
            <a:r>
              <a:rPr lang="ar-SA" sz="3600" dirty="0" smtClean="0">
                <a:solidFill>
                  <a:schemeClr val="tx2">
                    <a:lumMod val="60000"/>
                    <a:lumOff val="40000"/>
                  </a:schemeClr>
                </a:solidFill>
                <a:cs typeface="DecoType Naskh Variants" pitchFamily="2" charset="-78"/>
              </a:rPr>
              <a:t>افحص</a:t>
            </a:r>
            <a:r>
              <a:rPr lang="ar-SA" sz="3600" dirty="0" smtClean="0">
                <a:solidFill>
                  <a:srgbClr val="17375E"/>
                </a:solidFill>
                <a:cs typeface="DecoType Naskh Variants" pitchFamily="2" charset="-78"/>
              </a:rPr>
              <a:t> ". </a:t>
            </a:r>
          </a:p>
          <a:p>
            <a:r>
              <a:rPr lang="ar-SA" sz="3600" dirty="0" smtClean="0">
                <a:solidFill>
                  <a:srgbClr val="17375E"/>
                </a:solidFill>
                <a:cs typeface="DecoType Naskh Variants" pitchFamily="2" charset="-78"/>
              </a:rPr>
              <a:t>إن إدخال التحسينات الناتجة عن عملية المراجعة والتقييم تحتاج للتخطيط والتنفيذ مجدداً، وهذا يعني أن العمل في هذه الخطوات  هو عمل حَلَقي متواصل لا يقف عند مستوى معين. </a:t>
            </a:r>
          </a:p>
        </p:txBody>
      </p:sp>
      <p:pic>
        <p:nvPicPr>
          <p:cNvPr id="6" name="Picture 10" descr="http://japanologie.arts.kuleuven.be/lab/sites/japanologie.arts.kuleuven.be.ijcm13/files/uploads/inline_images/glossy_3d_blue_arrow_left.png">
            <a:hlinkClick r:id="" action="ppaction://hlinkshowjump?jump=nextslide"/>
          </p:cNvPr>
          <p:cNvPicPr>
            <a:picLocks noChangeAspect="1" noChangeArrowheads="1"/>
          </p:cNvPicPr>
          <p:nvPr/>
        </p:nvPicPr>
        <p:blipFill>
          <a:blip r:embed="rId2"/>
          <a:srcRect/>
          <a:stretch>
            <a:fillRect/>
          </a:stretch>
        </p:blipFill>
        <p:spPr bwMode="auto">
          <a:xfrm>
            <a:off x="0" y="5562600"/>
            <a:ext cx="1295400" cy="1295400"/>
          </a:xfrm>
          <a:prstGeom prst="rect">
            <a:avLst/>
          </a:prstGeom>
          <a:noFill/>
        </p:spPr>
      </p:pic>
    </p:spTree>
  </p:cSld>
  <p:clrMapOvr>
    <a:masterClrMapping/>
  </p:clrMapOvr>
  <p:transition advClick="0"/>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4" name="مربع نص 3"/>
          <p:cNvSpPr txBox="1"/>
          <p:nvPr/>
        </p:nvSpPr>
        <p:spPr>
          <a:xfrm>
            <a:off x="0" y="152400"/>
            <a:ext cx="9144000" cy="2400657"/>
          </a:xfrm>
          <a:prstGeom prst="rect">
            <a:avLst/>
          </a:prstGeom>
          <a:noFill/>
        </p:spPr>
        <p:txBody>
          <a:bodyPr wrap="square" rtlCol="1">
            <a:spAutoFit/>
          </a:bodyPr>
          <a:lstStyle/>
          <a:p>
            <a:pPr algn="ctr"/>
            <a:r>
              <a:rPr lang="ar-SA" sz="5000" dirty="0" smtClean="0">
                <a:solidFill>
                  <a:srgbClr val="17375E"/>
                </a:solidFill>
                <a:latin typeface="Gabriola" pitchFamily="82" charset="0"/>
                <a:cs typeface="DecoType Naskh Variants" pitchFamily="2" charset="-78"/>
              </a:rPr>
              <a:t>حلقة </a:t>
            </a:r>
            <a:r>
              <a:rPr lang="ar-SA" sz="5000" dirty="0" err="1" smtClean="0">
                <a:solidFill>
                  <a:srgbClr val="17375E"/>
                </a:solidFill>
                <a:latin typeface="Gabriola" pitchFamily="82" charset="0"/>
                <a:cs typeface="DecoType Naskh Variants" pitchFamily="2" charset="-78"/>
              </a:rPr>
              <a:t>دمنج</a:t>
            </a:r>
            <a:endParaRPr lang="ar-SA" sz="5000" dirty="0" smtClean="0">
              <a:solidFill>
                <a:srgbClr val="17375E"/>
              </a:solidFill>
              <a:latin typeface="Gabriola" pitchFamily="82" charset="0"/>
              <a:cs typeface="DecoType Naskh Variants" pitchFamily="2" charset="-78"/>
            </a:endParaRPr>
          </a:p>
          <a:p>
            <a:pPr algn="ctr"/>
            <a:r>
              <a:rPr lang="en-US" sz="5000" dirty="0" smtClean="0">
                <a:solidFill>
                  <a:srgbClr val="17375E"/>
                </a:solidFill>
                <a:latin typeface="Gabriola" pitchFamily="82" charset="0"/>
                <a:cs typeface="DecoType Naskh Variants" pitchFamily="2" charset="-78"/>
              </a:rPr>
              <a:t>Deming Cycle (Wheel)</a:t>
            </a:r>
            <a:endParaRPr lang="ar-SA" sz="5000" dirty="0" smtClean="0">
              <a:solidFill>
                <a:srgbClr val="17375E"/>
              </a:solidFill>
              <a:latin typeface="Gabriola" pitchFamily="82" charset="0"/>
              <a:cs typeface="DecoType Naskh Variants" pitchFamily="2" charset="-78"/>
            </a:endParaRPr>
          </a:p>
          <a:p>
            <a:pPr algn="ctr"/>
            <a:r>
              <a:rPr lang="en-US" sz="5000" dirty="0" smtClean="0">
                <a:solidFill>
                  <a:srgbClr val="17375E"/>
                </a:solidFill>
                <a:latin typeface="Gabriola" pitchFamily="82" charset="0"/>
                <a:cs typeface="DecoType Naskh Variants" pitchFamily="2" charset="-78"/>
              </a:rPr>
              <a:t>PDCA Cycle</a:t>
            </a:r>
          </a:p>
        </p:txBody>
      </p:sp>
      <p:pic>
        <p:nvPicPr>
          <p:cNvPr id="1026" name="Picture 2" descr="http://image.slidesharecdn.com/random-140715161728-phpapp01/95/-49-638.jpg?cb=1405441136"/>
          <p:cNvPicPr>
            <a:picLocks noChangeAspect="1" noChangeArrowheads="1"/>
          </p:cNvPicPr>
          <p:nvPr/>
        </p:nvPicPr>
        <p:blipFill>
          <a:blip r:embed="rId2" cstate="print"/>
          <a:srcRect/>
          <a:stretch>
            <a:fillRect/>
          </a:stretch>
        </p:blipFill>
        <p:spPr bwMode="auto">
          <a:xfrm>
            <a:off x="3560562" y="2552342"/>
            <a:ext cx="4821438" cy="3619858"/>
          </a:xfrm>
          <a:prstGeom prst="rect">
            <a:avLst/>
          </a:prstGeom>
          <a:noFill/>
        </p:spPr>
      </p:pic>
      <p:pic>
        <p:nvPicPr>
          <p:cNvPr id="1032" name="Picture 8" descr="https://b7ea0896-a-62cb3a1a-s-sites.googlegroups.com/site/drmohama/experts/Walter%20Shewhart.jpg?attachauth=ANoY7cr2zRi2MQc8mPRImawqCyZEEw8PW36ufZrHMBBlXNTVdFjyYggBwOqYkjmmyMyXd4Gq9Yh92vIgUR-Joo0_gaOMCtbiMb0EJ3Oqc8UT2t2OohGQJ4beQjg08Gq6oeYL--Ro4V-cPQAie2j_oxPY-YlsXseLAxnw0oOJLlIa4Yv6K4Q2MKACBl4VqW0OqgFa404MsYJjdEvjTtP0S-dbw-lqw5P8c_5d5oGoSctf5praqc7P9mA%3D&amp;attredirects=0"/>
          <p:cNvPicPr>
            <a:picLocks noChangeAspect="1" noChangeArrowheads="1"/>
          </p:cNvPicPr>
          <p:nvPr/>
        </p:nvPicPr>
        <p:blipFill>
          <a:blip r:embed="rId3"/>
          <a:srcRect/>
          <a:stretch>
            <a:fillRect/>
          </a:stretch>
        </p:blipFill>
        <p:spPr bwMode="auto">
          <a:xfrm>
            <a:off x="1374812" y="3657600"/>
            <a:ext cx="1749388" cy="2365754"/>
          </a:xfrm>
          <a:prstGeom prst="rect">
            <a:avLst/>
          </a:prstGeom>
          <a:noFill/>
        </p:spPr>
      </p:pic>
      <p:pic>
        <p:nvPicPr>
          <p:cNvPr id="10" name="Picture 8" descr="http://keytothecity.co.uk/images/back-button.png">
            <a:hlinkClick r:id="rId4" action="ppaction://hlinksldjump"/>
          </p:cNvPr>
          <p:cNvPicPr>
            <a:picLocks noChangeAspect="1" noChangeArrowheads="1"/>
          </p:cNvPicPr>
          <p:nvPr/>
        </p:nvPicPr>
        <p:blipFill>
          <a:blip r:embed="rId5"/>
          <a:srcRect/>
          <a:stretch>
            <a:fillRect/>
          </a:stretch>
        </p:blipFill>
        <p:spPr bwMode="auto">
          <a:xfrm flipH="1">
            <a:off x="0" y="5410200"/>
            <a:ext cx="1447800" cy="1447800"/>
          </a:xfrm>
          <a:prstGeom prst="rect">
            <a:avLst/>
          </a:prstGeom>
          <a:noFill/>
        </p:spPr>
      </p:pic>
    </p:spTree>
  </p:cSld>
  <p:clrMapOvr>
    <a:masterClrMapping/>
  </p:clrMapOvr>
  <p:transition advClick="0"/>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4" name="مربع نص 3"/>
          <p:cNvSpPr txBox="1"/>
          <p:nvPr/>
        </p:nvSpPr>
        <p:spPr>
          <a:xfrm>
            <a:off x="0" y="2286000"/>
            <a:ext cx="9144000" cy="1323439"/>
          </a:xfrm>
          <a:prstGeom prst="rect">
            <a:avLst/>
          </a:prstGeom>
          <a:noFill/>
        </p:spPr>
        <p:txBody>
          <a:bodyPr wrap="square" rtlCol="1">
            <a:spAutoFit/>
          </a:bodyPr>
          <a:lstStyle/>
          <a:p>
            <a:pPr algn="ctr"/>
            <a:r>
              <a:rPr lang="ar-SA" sz="8000" dirty="0" smtClean="0">
                <a:solidFill>
                  <a:srgbClr val="17375E"/>
                </a:solidFill>
                <a:cs typeface="DecoType Naskh Variants" pitchFamily="2" charset="-78"/>
              </a:rPr>
              <a:t>إدارة الجودة الشاملة</a:t>
            </a:r>
          </a:p>
        </p:txBody>
      </p:sp>
      <p:sp>
        <p:nvSpPr>
          <p:cNvPr id="5" name="مربع نص 4"/>
          <p:cNvSpPr txBox="1"/>
          <p:nvPr/>
        </p:nvSpPr>
        <p:spPr>
          <a:xfrm>
            <a:off x="0" y="3761839"/>
            <a:ext cx="9144000" cy="1015663"/>
          </a:xfrm>
          <a:prstGeom prst="rect">
            <a:avLst/>
          </a:prstGeom>
          <a:noFill/>
        </p:spPr>
        <p:txBody>
          <a:bodyPr wrap="square" rtlCol="1">
            <a:spAutoFit/>
          </a:bodyPr>
          <a:lstStyle/>
          <a:p>
            <a:pPr algn="ctr" rtl="0"/>
            <a:r>
              <a:rPr lang="en-US" sz="6000" i="1" dirty="0" smtClean="0">
                <a:solidFill>
                  <a:srgbClr val="17375E"/>
                </a:solidFill>
                <a:latin typeface="Gabriola" pitchFamily="82" charset="0"/>
              </a:rPr>
              <a:t>Total Quality Management (TQM)</a:t>
            </a:r>
          </a:p>
        </p:txBody>
      </p:sp>
      <p:pic>
        <p:nvPicPr>
          <p:cNvPr id="6"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4953000"/>
            <a:ext cx="1905000" cy="1905000"/>
          </a:xfrm>
          <a:prstGeom prst="rect">
            <a:avLst/>
          </a:prstGeom>
          <a:noFill/>
        </p:spPr>
      </p:pic>
    </p:spTree>
  </p:cSld>
  <p:clrMapOvr>
    <a:masterClrMapping/>
  </p:clrMapOvr>
  <p:transition advClick="0"/>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4" name="مربع نص 3"/>
          <p:cNvSpPr txBox="1"/>
          <p:nvPr/>
        </p:nvSpPr>
        <p:spPr>
          <a:xfrm>
            <a:off x="0" y="1828800"/>
            <a:ext cx="9144000" cy="3139321"/>
          </a:xfrm>
          <a:prstGeom prst="rect">
            <a:avLst/>
          </a:prstGeom>
          <a:noFill/>
        </p:spPr>
        <p:txBody>
          <a:bodyPr wrap="square" rtlCol="1">
            <a:spAutoFit/>
          </a:bodyPr>
          <a:lstStyle/>
          <a:p>
            <a:pPr algn="just"/>
            <a:r>
              <a:rPr lang="ar-SA" sz="6600" dirty="0" smtClean="0">
                <a:solidFill>
                  <a:srgbClr val="17375E"/>
                </a:solidFill>
                <a:cs typeface="DecoType Naskh Variants" pitchFamily="2" charset="-78"/>
              </a:rPr>
              <a:t>هي أداء العمل بشكل صحيح من المرة الأولى، مع الاعتماد على تقييم المستفيد لمعرفة مدى تحسن الأداء.</a:t>
            </a:r>
          </a:p>
        </p:txBody>
      </p:sp>
      <p:sp>
        <p:nvSpPr>
          <p:cNvPr id="5" name="مربع نص 4"/>
          <p:cNvSpPr txBox="1"/>
          <p:nvPr/>
        </p:nvSpPr>
        <p:spPr>
          <a:xfrm>
            <a:off x="0" y="0"/>
            <a:ext cx="9144000" cy="1323439"/>
          </a:xfrm>
          <a:prstGeom prst="rect">
            <a:avLst/>
          </a:prstGeom>
          <a:noFill/>
        </p:spPr>
        <p:txBody>
          <a:bodyPr wrap="square" rtlCol="1">
            <a:spAutoFit/>
          </a:bodyPr>
          <a:lstStyle/>
          <a:p>
            <a:r>
              <a:rPr lang="ar-SA" sz="8000" dirty="0" smtClean="0">
                <a:solidFill>
                  <a:srgbClr val="90B6E4"/>
                </a:solidFill>
                <a:cs typeface="DecoType Naskh Variants" pitchFamily="2" charset="-78"/>
              </a:rPr>
              <a:t>إدارة الجودة الشاملة </a:t>
            </a:r>
            <a:r>
              <a:rPr lang="ar-SA" sz="8000" dirty="0" smtClean="0">
                <a:solidFill>
                  <a:srgbClr val="C00000"/>
                </a:solidFill>
                <a:cs typeface="DecoType Naskh Variants" pitchFamily="2" charset="-78"/>
              </a:rPr>
              <a:t>(1)</a:t>
            </a:r>
          </a:p>
        </p:txBody>
      </p:sp>
      <p:pic>
        <p:nvPicPr>
          <p:cNvPr id="6"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4953000"/>
            <a:ext cx="1905000" cy="1905000"/>
          </a:xfrm>
          <a:prstGeom prst="rect">
            <a:avLst/>
          </a:prstGeom>
          <a:noFill/>
        </p:spPr>
      </p:pic>
    </p:spTree>
  </p:cSld>
  <p:clrMapOvr>
    <a:masterClrMapping/>
  </p:clrMapOvr>
  <p:transition advClick="0"/>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4" name="مربع نص 3"/>
          <p:cNvSpPr txBox="1"/>
          <p:nvPr/>
        </p:nvSpPr>
        <p:spPr>
          <a:xfrm>
            <a:off x="0" y="1371600"/>
            <a:ext cx="9144000" cy="5170646"/>
          </a:xfrm>
          <a:prstGeom prst="rect">
            <a:avLst/>
          </a:prstGeom>
          <a:noFill/>
        </p:spPr>
        <p:txBody>
          <a:bodyPr wrap="square" rtlCol="1">
            <a:spAutoFit/>
          </a:bodyPr>
          <a:lstStyle/>
          <a:p>
            <a:pPr algn="just"/>
            <a:r>
              <a:rPr lang="ar-SA" sz="6600" dirty="0" smtClean="0">
                <a:solidFill>
                  <a:srgbClr val="17375E"/>
                </a:solidFill>
                <a:cs typeface="DecoType Naskh Variants" pitchFamily="2" charset="-78"/>
              </a:rPr>
              <a:t>هي شكل تعاوني لأداء الأعمال يعتمد على القدرات المشتركة لكل من الإدارة والعاملين، بهدف التحسين المستمر في الجودة والإنتاجية وذلك من خلال فِرق العمل  (جوزيف جابلونكسي)</a:t>
            </a:r>
          </a:p>
        </p:txBody>
      </p:sp>
      <p:sp>
        <p:nvSpPr>
          <p:cNvPr id="5" name="مربع نص 4"/>
          <p:cNvSpPr txBox="1"/>
          <p:nvPr/>
        </p:nvSpPr>
        <p:spPr>
          <a:xfrm>
            <a:off x="0" y="0"/>
            <a:ext cx="9144000" cy="1323439"/>
          </a:xfrm>
          <a:prstGeom prst="rect">
            <a:avLst/>
          </a:prstGeom>
          <a:noFill/>
        </p:spPr>
        <p:txBody>
          <a:bodyPr wrap="square" rtlCol="1">
            <a:spAutoFit/>
          </a:bodyPr>
          <a:lstStyle/>
          <a:p>
            <a:r>
              <a:rPr lang="ar-SA" sz="8000" dirty="0" smtClean="0">
                <a:solidFill>
                  <a:srgbClr val="90B6E4"/>
                </a:solidFill>
                <a:cs typeface="DecoType Naskh Variants" pitchFamily="2" charset="-78"/>
              </a:rPr>
              <a:t>إدارة الجودة الشاملة </a:t>
            </a:r>
            <a:r>
              <a:rPr lang="ar-SA" sz="8000" dirty="0" smtClean="0">
                <a:solidFill>
                  <a:srgbClr val="C00000"/>
                </a:solidFill>
                <a:cs typeface="DecoType Naskh Variants" pitchFamily="2" charset="-78"/>
              </a:rPr>
              <a:t>(2)</a:t>
            </a:r>
            <a:endParaRPr lang="ar-SA" sz="8000" dirty="0" smtClean="0">
              <a:solidFill>
                <a:srgbClr val="90B6E4"/>
              </a:solidFill>
              <a:cs typeface="DecoType Naskh Variants" pitchFamily="2" charset="-78"/>
            </a:endParaRPr>
          </a:p>
        </p:txBody>
      </p:sp>
      <p:pic>
        <p:nvPicPr>
          <p:cNvPr id="1026" name="Picture 2" descr="Implementing TQM: Competing in the Nineties Through Total Quality Management / Edition 2"/>
          <p:cNvPicPr>
            <a:picLocks noChangeAspect="1" noChangeArrowheads="1"/>
          </p:cNvPicPr>
          <p:nvPr/>
        </p:nvPicPr>
        <p:blipFill>
          <a:blip r:embed="rId2"/>
          <a:srcRect/>
          <a:stretch>
            <a:fillRect/>
          </a:stretch>
        </p:blipFill>
        <p:spPr bwMode="auto">
          <a:xfrm>
            <a:off x="0" y="0"/>
            <a:ext cx="838200" cy="1257300"/>
          </a:xfrm>
          <a:prstGeom prst="rect">
            <a:avLst/>
          </a:prstGeom>
          <a:noFill/>
        </p:spPr>
      </p:pic>
      <p:pic>
        <p:nvPicPr>
          <p:cNvPr id="7" name="Picture 10" descr="http://japanologie.arts.kuleuven.be/lab/sites/japanologie.arts.kuleuven.be.ijcm13/files/uploads/inline_images/glossy_3d_blue_arrow_left.png">
            <a:hlinkClick r:id="rId3" action="ppaction://hlinksldjump"/>
          </p:cNvPr>
          <p:cNvPicPr>
            <a:picLocks noChangeAspect="1" noChangeArrowheads="1"/>
          </p:cNvPicPr>
          <p:nvPr/>
        </p:nvPicPr>
        <p:blipFill>
          <a:blip r:embed="rId4"/>
          <a:srcRect/>
          <a:stretch>
            <a:fillRect/>
          </a:stretch>
        </p:blipFill>
        <p:spPr bwMode="auto">
          <a:xfrm>
            <a:off x="0" y="4953000"/>
            <a:ext cx="1905000" cy="1905000"/>
          </a:xfrm>
          <a:prstGeom prst="rect">
            <a:avLst/>
          </a:prstGeom>
          <a:noFill/>
        </p:spPr>
      </p:pic>
    </p:spTree>
  </p:cSld>
  <p:clrMapOvr>
    <a:masterClrMapping/>
  </p:clrMapOvr>
  <p:transition advClick="0"/>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4" name="مربع نص 3"/>
          <p:cNvSpPr txBox="1"/>
          <p:nvPr/>
        </p:nvSpPr>
        <p:spPr>
          <a:xfrm>
            <a:off x="0" y="2667000"/>
            <a:ext cx="9144000" cy="2123658"/>
          </a:xfrm>
          <a:prstGeom prst="rect">
            <a:avLst/>
          </a:prstGeom>
          <a:noFill/>
        </p:spPr>
        <p:txBody>
          <a:bodyPr wrap="square" rtlCol="1">
            <a:spAutoFit/>
          </a:bodyPr>
          <a:lstStyle/>
          <a:p>
            <a:pPr algn="just"/>
            <a:r>
              <a:rPr lang="ar-SA" sz="6600" dirty="0" smtClean="0">
                <a:solidFill>
                  <a:srgbClr val="17375E"/>
                </a:solidFill>
                <a:cs typeface="DecoType Naskh Variants" pitchFamily="2" charset="-78"/>
              </a:rPr>
              <a:t>هي عمل الأشياء بالطريقة الصحيحة من المرة الأولى.</a:t>
            </a:r>
          </a:p>
        </p:txBody>
      </p:sp>
      <p:sp>
        <p:nvSpPr>
          <p:cNvPr id="5" name="مربع نص 4"/>
          <p:cNvSpPr txBox="1"/>
          <p:nvPr/>
        </p:nvSpPr>
        <p:spPr>
          <a:xfrm>
            <a:off x="0" y="0"/>
            <a:ext cx="9144000" cy="1323439"/>
          </a:xfrm>
          <a:prstGeom prst="rect">
            <a:avLst/>
          </a:prstGeom>
          <a:noFill/>
        </p:spPr>
        <p:txBody>
          <a:bodyPr wrap="square" rtlCol="1">
            <a:spAutoFit/>
          </a:bodyPr>
          <a:lstStyle/>
          <a:p>
            <a:r>
              <a:rPr lang="ar-SA" sz="8000" dirty="0" smtClean="0">
                <a:solidFill>
                  <a:srgbClr val="90B6E4"/>
                </a:solidFill>
                <a:cs typeface="DecoType Naskh Variants" pitchFamily="2" charset="-78"/>
              </a:rPr>
              <a:t>إدارة الجودة الشاملة </a:t>
            </a:r>
            <a:r>
              <a:rPr lang="ar-SA" sz="8000" dirty="0" smtClean="0">
                <a:solidFill>
                  <a:srgbClr val="C00000"/>
                </a:solidFill>
                <a:cs typeface="DecoType Naskh Variants" pitchFamily="2" charset="-78"/>
              </a:rPr>
              <a:t>(3)</a:t>
            </a:r>
            <a:endParaRPr lang="ar-SA" sz="8000" dirty="0" smtClean="0">
              <a:solidFill>
                <a:srgbClr val="90B6E4"/>
              </a:solidFill>
              <a:cs typeface="DecoType Naskh Variants" pitchFamily="2" charset="-78"/>
            </a:endParaRPr>
          </a:p>
        </p:txBody>
      </p:sp>
      <p:pic>
        <p:nvPicPr>
          <p:cNvPr id="6"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4953000"/>
            <a:ext cx="1905000" cy="1905000"/>
          </a:xfrm>
          <a:prstGeom prst="rect">
            <a:avLst/>
          </a:prstGeom>
          <a:noFill/>
        </p:spPr>
      </p:pic>
    </p:spTree>
  </p:cSld>
  <p:clrMapOvr>
    <a:masterClrMapping/>
  </p:clrMapOvr>
  <p:transition advClick="0"/>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4" name="مربع نص 3"/>
          <p:cNvSpPr txBox="1"/>
          <p:nvPr/>
        </p:nvSpPr>
        <p:spPr>
          <a:xfrm>
            <a:off x="0" y="3200400"/>
            <a:ext cx="9144000" cy="3139321"/>
          </a:xfrm>
          <a:prstGeom prst="rect">
            <a:avLst/>
          </a:prstGeom>
          <a:noFill/>
        </p:spPr>
        <p:txBody>
          <a:bodyPr wrap="square" rtlCol="1">
            <a:spAutoFit/>
          </a:bodyPr>
          <a:lstStyle/>
          <a:p>
            <a:pPr algn="just"/>
            <a:r>
              <a:rPr lang="ar-SA" sz="6600" dirty="0" smtClean="0">
                <a:solidFill>
                  <a:srgbClr val="17375E"/>
                </a:solidFill>
                <a:cs typeface="DecoType Naskh Variants" pitchFamily="2" charset="-78"/>
              </a:rPr>
              <a:t> إدارة : </a:t>
            </a:r>
            <a:r>
              <a:rPr lang="ar-SA" sz="6600" dirty="0" smtClean="0">
                <a:solidFill>
                  <a:srgbClr val="8E0000"/>
                </a:solidFill>
                <a:cs typeface="DecoType Naskh Variants" pitchFamily="2" charset="-78"/>
              </a:rPr>
              <a:t>هي </a:t>
            </a:r>
            <a:r>
              <a:rPr lang="ar-SA" sz="6600" dirty="0" smtClean="0">
                <a:solidFill>
                  <a:srgbClr val="17375E"/>
                </a:solidFill>
                <a:cs typeface="DecoType Naskh Variants" pitchFamily="2" charset="-78"/>
              </a:rPr>
              <a:t>التطوير والمحافظة على إمكانية المؤسسة على تحسين الجودة بشكل مستمر؛ </a:t>
            </a:r>
          </a:p>
        </p:txBody>
      </p:sp>
      <p:sp>
        <p:nvSpPr>
          <p:cNvPr id="5" name="مربع نص 4"/>
          <p:cNvSpPr txBox="1"/>
          <p:nvPr/>
        </p:nvSpPr>
        <p:spPr>
          <a:xfrm>
            <a:off x="0" y="0"/>
            <a:ext cx="9144000" cy="1323439"/>
          </a:xfrm>
          <a:prstGeom prst="rect">
            <a:avLst/>
          </a:prstGeom>
          <a:noFill/>
        </p:spPr>
        <p:txBody>
          <a:bodyPr wrap="square" rtlCol="1">
            <a:spAutoFit/>
          </a:bodyPr>
          <a:lstStyle/>
          <a:p>
            <a:r>
              <a:rPr lang="ar-SA" sz="8000" dirty="0" smtClean="0">
                <a:solidFill>
                  <a:srgbClr val="90B6E4"/>
                </a:solidFill>
                <a:cs typeface="DecoType Naskh Variants" pitchFamily="2" charset="-78"/>
              </a:rPr>
              <a:t>إدارة الجودة الشاملة </a:t>
            </a:r>
            <a:r>
              <a:rPr lang="ar-SA" sz="8000" dirty="0" smtClean="0">
                <a:solidFill>
                  <a:srgbClr val="C00000"/>
                </a:solidFill>
                <a:cs typeface="DecoType Naskh Variants" pitchFamily="2" charset="-78"/>
              </a:rPr>
              <a:t>(4)</a:t>
            </a:r>
            <a:endParaRPr lang="ar-SA" sz="8000" dirty="0" smtClean="0">
              <a:solidFill>
                <a:srgbClr val="90B6E4"/>
              </a:solidFill>
              <a:cs typeface="DecoType Naskh Variants" pitchFamily="2" charset="-78"/>
            </a:endParaRPr>
          </a:p>
        </p:txBody>
      </p:sp>
      <p:pic>
        <p:nvPicPr>
          <p:cNvPr id="55298" name="Picture 2" descr="https://upload.wikimedia.org/wikipedia/commons/thumb/a/a7/Cohen_Headshot2015.jpg/220px-Cohen_Headshot2015.jpg"/>
          <p:cNvPicPr>
            <a:picLocks noChangeAspect="1" noChangeArrowheads="1"/>
          </p:cNvPicPr>
          <p:nvPr/>
        </p:nvPicPr>
        <p:blipFill>
          <a:blip r:embed="rId2"/>
          <a:srcRect/>
          <a:stretch>
            <a:fillRect/>
          </a:stretch>
        </p:blipFill>
        <p:spPr bwMode="auto">
          <a:xfrm>
            <a:off x="0" y="0"/>
            <a:ext cx="1422400" cy="2133600"/>
          </a:xfrm>
          <a:prstGeom prst="rect">
            <a:avLst/>
          </a:prstGeom>
          <a:noFill/>
        </p:spPr>
      </p:pic>
      <p:sp>
        <p:nvSpPr>
          <p:cNvPr id="7" name="مربع نص 6"/>
          <p:cNvSpPr txBox="1"/>
          <p:nvPr/>
        </p:nvSpPr>
        <p:spPr>
          <a:xfrm>
            <a:off x="-63" y="2133600"/>
            <a:ext cx="1378646" cy="523220"/>
          </a:xfrm>
          <a:prstGeom prst="rect">
            <a:avLst/>
          </a:prstGeom>
          <a:noFill/>
        </p:spPr>
        <p:txBody>
          <a:bodyPr wrap="none" rtlCol="1">
            <a:spAutoFit/>
          </a:bodyPr>
          <a:lstStyle/>
          <a:p>
            <a:pPr algn="ctr"/>
            <a:r>
              <a:rPr lang="en-US" sz="1400" dirty="0" smtClean="0"/>
              <a:t>Steven A. Cohen</a:t>
            </a:r>
            <a:endParaRPr lang="ar-SA" sz="1400" dirty="0" smtClean="0"/>
          </a:p>
          <a:p>
            <a:pPr algn="ctr"/>
            <a:r>
              <a:rPr lang="ar-SA" sz="1400" dirty="0" smtClean="0"/>
              <a:t>1993</a:t>
            </a:r>
            <a:endParaRPr lang="en-US" sz="1400" dirty="0" smtClean="0"/>
          </a:p>
        </p:txBody>
      </p:sp>
      <p:pic>
        <p:nvPicPr>
          <p:cNvPr id="55300" name="Picture 4" descr="Total Quality Management in Government: A Practical Guide for the...  (ExLib)"/>
          <p:cNvPicPr>
            <a:picLocks noChangeAspect="1" noChangeArrowheads="1"/>
          </p:cNvPicPr>
          <p:nvPr/>
        </p:nvPicPr>
        <p:blipFill>
          <a:blip r:embed="rId3"/>
          <a:srcRect/>
          <a:stretch>
            <a:fillRect/>
          </a:stretch>
        </p:blipFill>
        <p:spPr bwMode="auto">
          <a:xfrm>
            <a:off x="1447800" y="0"/>
            <a:ext cx="1488706" cy="2209800"/>
          </a:xfrm>
          <a:prstGeom prst="rect">
            <a:avLst/>
          </a:prstGeom>
          <a:noFill/>
        </p:spPr>
      </p:pic>
      <p:pic>
        <p:nvPicPr>
          <p:cNvPr id="9" name="Picture 10" descr="http://japanologie.arts.kuleuven.be/lab/sites/japanologie.arts.kuleuven.be.ijcm13/files/uploads/inline_images/glossy_3d_blue_arrow_left.png">
            <a:hlinkClick r:id="rId4" action="ppaction://hlinksldjump"/>
          </p:cNvPr>
          <p:cNvPicPr>
            <a:picLocks noChangeAspect="1" noChangeArrowheads="1"/>
          </p:cNvPicPr>
          <p:nvPr/>
        </p:nvPicPr>
        <p:blipFill>
          <a:blip r:embed="rId5"/>
          <a:srcRect/>
          <a:stretch>
            <a:fillRect/>
          </a:stretch>
        </p:blipFill>
        <p:spPr bwMode="auto">
          <a:xfrm>
            <a:off x="0" y="4953000"/>
            <a:ext cx="1905000" cy="1905000"/>
          </a:xfrm>
          <a:prstGeom prst="rect">
            <a:avLst/>
          </a:prstGeom>
          <a:noFill/>
        </p:spPr>
      </p:pic>
    </p:spTree>
  </p:cSld>
  <p:clrMapOvr>
    <a:masterClrMapping/>
  </p:clrMapOvr>
  <p:transition advClick="0"/>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4" name="مربع نص 3"/>
          <p:cNvSpPr txBox="1"/>
          <p:nvPr/>
        </p:nvSpPr>
        <p:spPr>
          <a:xfrm>
            <a:off x="0" y="1676400"/>
            <a:ext cx="9144000" cy="2123658"/>
          </a:xfrm>
          <a:prstGeom prst="rect">
            <a:avLst/>
          </a:prstGeom>
          <a:noFill/>
        </p:spPr>
        <p:txBody>
          <a:bodyPr wrap="square" rtlCol="1">
            <a:spAutoFit/>
          </a:bodyPr>
          <a:lstStyle/>
          <a:p>
            <a:pPr algn="just"/>
            <a:r>
              <a:rPr lang="ar-SA" sz="6600" dirty="0" smtClean="0">
                <a:solidFill>
                  <a:srgbClr val="17375E"/>
                </a:solidFill>
                <a:cs typeface="DecoType Naskh Variants" pitchFamily="2" charset="-78"/>
              </a:rPr>
              <a:t> </a:t>
            </a:r>
          </a:p>
          <a:p>
            <a:pPr algn="just"/>
            <a:r>
              <a:rPr lang="ar-SA" sz="6600" dirty="0" smtClean="0">
                <a:solidFill>
                  <a:srgbClr val="17375E"/>
                </a:solidFill>
                <a:cs typeface="DecoType Naskh Variants" pitchFamily="2" charset="-78"/>
              </a:rPr>
              <a:t>لجودة :</a:t>
            </a:r>
            <a:r>
              <a:rPr lang="ar-SA" sz="6600" dirty="0" smtClean="0">
                <a:solidFill>
                  <a:srgbClr val="8E0000"/>
                </a:solidFill>
                <a:cs typeface="DecoType Naskh Variants" pitchFamily="2" charset="-78"/>
              </a:rPr>
              <a:t> هي </a:t>
            </a:r>
            <a:r>
              <a:rPr lang="ar-SA" sz="6600" dirty="0" smtClean="0">
                <a:solidFill>
                  <a:srgbClr val="17375E"/>
                </a:solidFill>
                <a:cs typeface="DecoType Naskh Variants" pitchFamily="2" charset="-78"/>
              </a:rPr>
              <a:t>الوفاء بمتطلبات المستفيد؛</a:t>
            </a:r>
          </a:p>
        </p:txBody>
      </p:sp>
      <p:sp>
        <p:nvSpPr>
          <p:cNvPr id="5" name="مربع نص 4"/>
          <p:cNvSpPr txBox="1"/>
          <p:nvPr/>
        </p:nvSpPr>
        <p:spPr>
          <a:xfrm>
            <a:off x="0" y="0"/>
            <a:ext cx="9144000" cy="1323439"/>
          </a:xfrm>
          <a:prstGeom prst="rect">
            <a:avLst/>
          </a:prstGeom>
          <a:noFill/>
        </p:spPr>
        <p:txBody>
          <a:bodyPr wrap="square" rtlCol="1">
            <a:spAutoFit/>
          </a:bodyPr>
          <a:lstStyle/>
          <a:p>
            <a:r>
              <a:rPr lang="ar-SA" sz="8000" dirty="0" smtClean="0">
                <a:solidFill>
                  <a:srgbClr val="90B6E4"/>
                </a:solidFill>
                <a:cs typeface="DecoType Naskh Variants" pitchFamily="2" charset="-78"/>
              </a:rPr>
              <a:t>إدارة الجودة الشاملة </a:t>
            </a:r>
            <a:r>
              <a:rPr lang="ar-SA" sz="8000" dirty="0" smtClean="0">
                <a:solidFill>
                  <a:srgbClr val="FF6D6D"/>
                </a:solidFill>
                <a:cs typeface="DecoType Naskh Variants" pitchFamily="2" charset="-78"/>
              </a:rPr>
              <a:t>(4)</a:t>
            </a:r>
          </a:p>
        </p:txBody>
      </p:sp>
      <p:pic>
        <p:nvPicPr>
          <p:cNvPr id="6"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4953000"/>
            <a:ext cx="1905000" cy="1905000"/>
          </a:xfrm>
          <a:prstGeom prst="rect">
            <a:avLst/>
          </a:prstGeom>
          <a:noFill/>
        </p:spPr>
      </p:pic>
    </p:spTree>
  </p:cSld>
  <p:clrMapOvr>
    <a:masterClrMapping/>
  </p:clrMapOvr>
  <p:transition advClick="0"/>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4" name="مربع نص 3"/>
          <p:cNvSpPr txBox="1"/>
          <p:nvPr/>
        </p:nvSpPr>
        <p:spPr>
          <a:xfrm>
            <a:off x="0" y="1447800"/>
            <a:ext cx="9144000" cy="5170646"/>
          </a:xfrm>
          <a:prstGeom prst="rect">
            <a:avLst/>
          </a:prstGeom>
          <a:noFill/>
        </p:spPr>
        <p:txBody>
          <a:bodyPr wrap="square" rtlCol="1">
            <a:spAutoFit/>
          </a:bodyPr>
          <a:lstStyle/>
          <a:p>
            <a:pPr algn="just"/>
            <a:r>
              <a:rPr lang="ar-SA" sz="6600" dirty="0" smtClean="0">
                <a:solidFill>
                  <a:srgbClr val="17375E"/>
                </a:solidFill>
                <a:cs typeface="DecoType Naskh Variants" pitchFamily="2" charset="-78"/>
              </a:rPr>
              <a:t>شاملة : </a:t>
            </a:r>
            <a:r>
              <a:rPr lang="ar-SA" sz="6600" dirty="0" smtClean="0">
                <a:solidFill>
                  <a:srgbClr val="8E0000"/>
                </a:solidFill>
                <a:cs typeface="DecoType Naskh Variants" pitchFamily="2" charset="-78"/>
              </a:rPr>
              <a:t>هي</a:t>
            </a:r>
            <a:r>
              <a:rPr lang="ar-SA" sz="6600" dirty="0" smtClean="0">
                <a:solidFill>
                  <a:srgbClr val="17375E"/>
                </a:solidFill>
                <a:cs typeface="DecoType Naskh Variants" pitchFamily="2" charset="-78"/>
              </a:rPr>
              <a:t> تطبيق مبدأ البحث عن الجودة في أي مظهر من مظاهر العمل بدأً من التعرف على إحتياجات المستفيد وإنتهاءً بتقييم مإذا كان المستفيد راضياً عن المنتجات أو الخدمات المقدمة له.</a:t>
            </a:r>
          </a:p>
        </p:txBody>
      </p:sp>
      <p:sp>
        <p:nvSpPr>
          <p:cNvPr id="5" name="مربع نص 4"/>
          <p:cNvSpPr txBox="1"/>
          <p:nvPr/>
        </p:nvSpPr>
        <p:spPr>
          <a:xfrm>
            <a:off x="0" y="0"/>
            <a:ext cx="9144000" cy="1323439"/>
          </a:xfrm>
          <a:prstGeom prst="rect">
            <a:avLst/>
          </a:prstGeom>
          <a:noFill/>
        </p:spPr>
        <p:txBody>
          <a:bodyPr wrap="square" rtlCol="1">
            <a:spAutoFit/>
          </a:bodyPr>
          <a:lstStyle/>
          <a:p>
            <a:r>
              <a:rPr lang="ar-SA" sz="8000" dirty="0" smtClean="0">
                <a:solidFill>
                  <a:srgbClr val="90B6E4"/>
                </a:solidFill>
                <a:cs typeface="DecoType Naskh Variants" pitchFamily="2" charset="-78"/>
              </a:rPr>
              <a:t>إدارة الجودة الشاملة </a:t>
            </a:r>
            <a:r>
              <a:rPr lang="ar-SA" sz="8000" dirty="0" smtClean="0">
                <a:solidFill>
                  <a:srgbClr val="FF6D6D"/>
                </a:solidFill>
                <a:cs typeface="DecoType Naskh Variants" pitchFamily="2" charset="-78"/>
              </a:rPr>
              <a:t>(4)</a:t>
            </a:r>
            <a:endParaRPr lang="ar-SA" sz="8000" dirty="0" smtClean="0">
              <a:solidFill>
                <a:srgbClr val="90B6E4"/>
              </a:solidFill>
              <a:cs typeface="DecoType Naskh Variants" pitchFamily="2" charset="-78"/>
            </a:endParaRPr>
          </a:p>
        </p:txBody>
      </p:sp>
      <p:pic>
        <p:nvPicPr>
          <p:cNvPr id="6"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4953000"/>
            <a:ext cx="1905000" cy="1905000"/>
          </a:xfrm>
          <a:prstGeom prst="rect">
            <a:avLst/>
          </a:prstGeom>
          <a:noFill/>
        </p:spPr>
      </p:pic>
    </p:spTree>
  </p:cSld>
  <p:clrMapOvr>
    <a:masterClrMapping/>
  </p:clrMapOvr>
  <p:transition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endParaRPr lang="en-US" b="1" dirty="0" smtClean="0"/>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4" name="مربع نص 3"/>
          <p:cNvSpPr txBox="1"/>
          <p:nvPr/>
        </p:nvSpPr>
        <p:spPr>
          <a:xfrm>
            <a:off x="0" y="2286000"/>
            <a:ext cx="9143999" cy="2215991"/>
          </a:xfrm>
          <a:prstGeom prst="rect">
            <a:avLst/>
          </a:prstGeom>
          <a:noFill/>
        </p:spPr>
        <p:txBody>
          <a:bodyPr wrap="square" rtlCol="1">
            <a:spAutoFit/>
          </a:bodyPr>
          <a:lstStyle/>
          <a:p>
            <a:r>
              <a:rPr lang="ar-SA" sz="13800" dirty="0" smtClean="0">
                <a:solidFill>
                  <a:srgbClr val="17375E"/>
                </a:solidFill>
                <a:cs typeface="DecoType Naskh Variants" pitchFamily="2" charset="-78"/>
              </a:rPr>
              <a:t>الجودة</a:t>
            </a:r>
            <a:r>
              <a:rPr lang="en-US" sz="13800" i="1" dirty="0" smtClean="0">
                <a:solidFill>
                  <a:srgbClr val="17375E"/>
                </a:solidFill>
                <a:latin typeface="Gabriola" pitchFamily="82" charset="0"/>
              </a:rPr>
              <a:t>Quality </a:t>
            </a:r>
            <a:r>
              <a:rPr lang="en-US" sz="13800" dirty="0" smtClean="0">
                <a:solidFill>
                  <a:srgbClr val="17375E"/>
                </a:solidFill>
                <a:cs typeface="DecoType Naskh Variants" pitchFamily="2" charset="-78"/>
              </a:rPr>
              <a:t>     </a:t>
            </a:r>
            <a:endParaRPr lang="en-US" sz="13800" b="1" dirty="0" smtClean="0"/>
          </a:p>
        </p:txBody>
      </p:sp>
      <p:pic>
        <p:nvPicPr>
          <p:cNvPr id="5"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4953000"/>
            <a:ext cx="1905000" cy="1905000"/>
          </a:xfrm>
          <a:prstGeom prst="rect">
            <a:avLst/>
          </a:prstGeom>
          <a:noFill/>
        </p:spPr>
      </p:pic>
    </p:spTree>
  </p:cSld>
  <p:clrMapOvr>
    <a:masterClrMapping/>
  </p:clrMapOvr>
  <p:transition advClick="0"/>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4" name="مربع نص 3"/>
          <p:cNvSpPr txBox="1"/>
          <p:nvPr/>
        </p:nvSpPr>
        <p:spPr>
          <a:xfrm>
            <a:off x="0" y="3200400"/>
            <a:ext cx="9144000" cy="2123658"/>
          </a:xfrm>
          <a:prstGeom prst="rect">
            <a:avLst/>
          </a:prstGeom>
          <a:noFill/>
        </p:spPr>
        <p:txBody>
          <a:bodyPr wrap="square" rtlCol="1">
            <a:spAutoFit/>
          </a:bodyPr>
          <a:lstStyle/>
          <a:p>
            <a:pPr algn="just"/>
            <a:r>
              <a:rPr lang="ar-SA" sz="6600" dirty="0" smtClean="0">
                <a:solidFill>
                  <a:srgbClr val="17375E"/>
                </a:solidFill>
                <a:cs typeface="DecoType Naskh Variants" pitchFamily="2" charset="-78"/>
              </a:rPr>
              <a:t> </a:t>
            </a:r>
            <a:r>
              <a:rPr lang="ar-SA" sz="6600" dirty="0" smtClean="0">
                <a:solidFill>
                  <a:srgbClr val="8E0000"/>
                </a:solidFill>
                <a:cs typeface="DecoType Naskh Variants" pitchFamily="2" charset="-78"/>
              </a:rPr>
              <a:t>هي</a:t>
            </a:r>
            <a:r>
              <a:rPr lang="ar-SA" sz="6600" dirty="0" smtClean="0">
                <a:solidFill>
                  <a:srgbClr val="17375E"/>
                </a:solidFill>
                <a:cs typeface="DecoType Naskh Variants" pitchFamily="2" charset="-78"/>
              </a:rPr>
              <a:t> التطوير المستمر للجودة والإنتاجية والكفاءة.</a:t>
            </a:r>
          </a:p>
        </p:txBody>
      </p:sp>
      <p:sp>
        <p:nvSpPr>
          <p:cNvPr id="5" name="مربع نص 4"/>
          <p:cNvSpPr txBox="1"/>
          <p:nvPr/>
        </p:nvSpPr>
        <p:spPr>
          <a:xfrm>
            <a:off x="0" y="0"/>
            <a:ext cx="9144000" cy="1323439"/>
          </a:xfrm>
          <a:prstGeom prst="rect">
            <a:avLst/>
          </a:prstGeom>
          <a:noFill/>
        </p:spPr>
        <p:txBody>
          <a:bodyPr wrap="square" rtlCol="1">
            <a:spAutoFit/>
          </a:bodyPr>
          <a:lstStyle/>
          <a:p>
            <a:r>
              <a:rPr lang="ar-SA" sz="8000" dirty="0" smtClean="0">
                <a:solidFill>
                  <a:srgbClr val="90B6E4"/>
                </a:solidFill>
                <a:cs typeface="DecoType Naskh Variants" pitchFamily="2" charset="-78"/>
              </a:rPr>
              <a:t>إدارة الجودة الشاملة </a:t>
            </a:r>
            <a:r>
              <a:rPr lang="ar-SA" sz="8000" dirty="0" smtClean="0">
                <a:solidFill>
                  <a:srgbClr val="C00000"/>
                </a:solidFill>
                <a:cs typeface="DecoType Naskh Variants" pitchFamily="2" charset="-78"/>
              </a:rPr>
              <a:t>(5)</a:t>
            </a:r>
            <a:endParaRPr lang="ar-SA" sz="8000" dirty="0" smtClean="0">
              <a:solidFill>
                <a:srgbClr val="90B6E4"/>
              </a:solidFill>
              <a:cs typeface="DecoType Naskh Variants" pitchFamily="2" charset="-78"/>
            </a:endParaRPr>
          </a:p>
        </p:txBody>
      </p:sp>
      <p:pic>
        <p:nvPicPr>
          <p:cNvPr id="6"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4953000"/>
            <a:ext cx="1905000" cy="1905000"/>
          </a:xfrm>
          <a:prstGeom prst="rect">
            <a:avLst/>
          </a:prstGeom>
          <a:noFill/>
        </p:spPr>
      </p:pic>
    </p:spTree>
  </p:cSld>
  <p:clrMapOvr>
    <a:masterClrMapping/>
  </p:clrMapOvr>
  <p:transition advClick="0"/>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4" name="مربع نص 3"/>
          <p:cNvSpPr txBox="1"/>
          <p:nvPr/>
        </p:nvSpPr>
        <p:spPr>
          <a:xfrm>
            <a:off x="0" y="1458754"/>
            <a:ext cx="9144000" cy="5170646"/>
          </a:xfrm>
          <a:prstGeom prst="rect">
            <a:avLst/>
          </a:prstGeom>
          <a:noFill/>
        </p:spPr>
        <p:txBody>
          <a:bodyPr wrap="square" rtlCol="1">
            <a:spAutoFit/>
          </a:bodyPr>
          <a:lstStyle/>
          <a:p>
            <a:pPr algn="just"/>
            <a:r>
              <a:rPr lang="ar-SA" sz="6600" dirty="0" smtClean="0">
                <a:solidFill>
                  <a:srgbClr val="8E0000"/>
                </a:solidFill>
                <a:cs typeface="DecoType Naskh Variants" pitchFamily="2" charset="-78"/>
              </a:rPr>
              <a:t> هي </a:t>
            </a:r>
            <a:r>
              <a:rPr lang="ar-SA" sz="6600" dirty="0" smtClean="0">
                <a:solidFill>
                  <a:srgbClr val="17375E"/>
                </a:solidFill>
                <a:cs typeface="DecoType Naskh Variants" pitchFamily="2" charset="-78"/>
              </a:rPr>
              <a:t>تطوير وتحسين الإجراءات لإنجاز  العمليات، ابتداءً من الموارد وانتهاءً بالمستفيد بحيث يمكن إلغاء الإجراءات غير الضرورية أو المكررة التي لا تضيف أي فائدة للمستفيد.</a:t>
            </a:r>
          </a:p>
        </p:txBody>
      </p:sp>
      <p:sp>
        <p:nvSpPr>
          <p:cNvPr id="5" name="مربع نص 4"/>
          <p:cNvSpPr txBox="1"/>
          <p:nvPr/>
        </p:nvSpPr>
        <p:spPr>
          <a:xfrm>
            <a:off x="0" y="0"/>
            <a:ext cx="9144000" cy="1323439"/>
          </a:xfrm>
          <a:prstGeom prst="rect">
            <a:avLst/>
          </a:prstGeom>
          <a:noFill/>
        </p:spPr>
        <p:txBody>
          <a:bodyPr wrap="square" rtlCol="1">
            <a:spAutoFit/>
          </a:bodyPr>
          <a:lstStyle/>
          <a:p>
            <a:r>
              <a:rPr lang="ar-SA" sz="8000" dirty="0" smtClean="0">
                <a:solidFill>
                  <a:srgbClr val="90B6E4"/>
                </a:solidFill>
                <a:cs typeface="DecoType Naskh Variants" pitchFamily="2" charset="-78"/>
              </a:rPr>
              <a:t>إدارة الجودة الشاملة </a:t>
            </a:r>
            <a:r>
              <a:rPr lang="ar-SA" sz="8000" dirty="0" smtClean="0">
                <a:solidFill>
                  <a:srgbClr val="C00000"/>
                </a:solidFill>
                <a:cs typeface="DecoType Naskh Variants" pitchFamily="2" charset="-78"/>
              </a:rPr>
              <a:t>(6)</a:t>
            </a:r>
            <a:endParaRPr lang="ar-SA" sz="8000" dirty="0" smtClean="0">
              <a:solidFill>
                <a:srgbClr val="90B6E4"/>
              </a:solidFill>
              <a:cs typeface="DecoType Naskh Variants" pitchFamily="2" charset="-78"/>
            </a:endParaRPr>
          </a:p>
        </p:txBody>
      </p:sp>
      <p:pic>
        <p:nvPicPr>
          <p:cNvPr id="6"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4953000"/>
            <a:ext cx="1905000" cy="1905000"/>
          </a:xfrm>
          <a:prstGeom prst="rect">
            <a:avLst/>
          </a:prstGeom>
          <a:noFill/>
        </p:spPr>
      </p:pic>
    </p:spTree>
  </p:cSld>
  <p:clrMapOvr>
    <a:masterClrMapping/>
  </p:clrMapOvr>
  <p:transition advClick="0"/>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4" name="مربع نص 3"/>
          <p:cNvSpPr txBox="1"/>
          <p:nvPr/>
        </p:nvSpPr>
        <p:spPr>
          <a:xfrm>
            <a:off x="0" y="1458754"/>
            <a:ext cx="9144000" cy="4154984"/>
          </a:xfrm>
          <a:prstGeom prst="rect">
            <a:avLst/>
          </a:prstGeom>
          <a:noFill/>
        </p:spPr>
        <p:txBody>
          <a:bodyPr wrap="square" rtlCol="1">
            <a:spAutoFit/>
          </a:bodyPr>
          <a:lstStyle/>
          <a:p>
            <a:pPr algn="just"/>
            <a:r>
              <a:rPr lang="ar-SA" sz="6600" dirty="0" smtClean="0">
                <a:solidFill>
                  <a:srgbClr val="17375E"/>
                </a:solidFill>
                <a:cs typeface="DecoType Naskh Variants" pitchFamily="2" charset="-78"/>
              </a:rPr>
              <a:t> </a:t>
            </a:r>
            <a:r>
              <a:rPr lang="ar-SA" sz="6600" dirty="0" smtClean="0">
                <a:solidFill>
                  <a:srgbClr val="8E0000"/>
                </a:solidFill>
                <a:cs typeface="DecoType Naskh Variants" pitchFamily="2" charset="-78"/>
              </a:rPr>
              <a:t>هي</a:t>
            </a:r>
            <a:r>
              <a:rPr lang="ar-SA" sz="6600" dirty="0" smtClean="0">
                <a:solidFill>
                  <a:srgbClr val="17375E"/>
                </a:solidFill>
                <a:cs typeface="DecoType Naskh Variants" pitchFamily="2" charset="-78"/>
              </a:rPr>
              <a:t> التركيز القوي والثابت على احتياجات المستفيد ورضائه  عن طريق التطوير المستمر لنتائج العمليات النهائية لتحقق متطلبات المستفيد.</a:t>
            </a:r>
          </a:p>
        </p:txBody>
      </p:sp>
      <p:sp>
        <p:nvSpPr>
          <p:cNvPr id="5" name="مربع نص 4"/>
          <p:cNvSpPr txBox="1"/>
          <p:nvPr/>
        </p:nvSpPr>
        <p:spPr>
          <a:xfrm>
            <a:off x="0" y="0"/>
            <a:ext cx="9144000" cy="1323439"/>
          </a:xfrm>
          <a:prstGeom prst="rect">
            <a:avLst/>
          </a:prstGeom>
          <a:noFill/>
        </p:spPr>
        <p:txBody>
          <a:bodyPr wrap="square" rtlCol="1">
            <a:spAutoFit/>
          </a:bodyPr>
          <a:lstStyle/>
          <a:p>
            <a:r>
              <a:rPr lang="ar-SA" sz="8000" dirty="0" smtClean="0">
                <a:solidFill>
                  <a:srgbClr val="90B6E4"/>
                </a:solidFill>
                <a:cs typeface="DecoType Naskh Variants" pitchFamily="2" charset="-78"/>
              </a:rPr>
              <a:t>إدارة الجودة الشاملة </a:t>
            </a:r>
            <a:r>
              <a:rPr lang="ar-SA" sz="8000" dirty="0" smtClean="0">
                <a:solidFill>
                  <a:srgbClr val="C00000"/>
                </a:solidFill>
                <a:cs typeface="DecoType Naskh Variants" pitchFamily="2" charset="-78"/>
              </a:rPr>
              <a:t>(7)</a:t>
            </a:r>
            <a:endParaRPr lang="ar-SA" sz="8000" dirty="0" smtClean="0">
              <a:solidFill>
                <a:srgbClr val="90B6E4"/>
              </a:solidFill>
              <a:cs typeface="DecoType Naskh Variants" pitchFamily="2" charset="-78"/>
            </a:endParaRPr>
          </a:p>
        </p:txBody>
      </p:sp>
      <p:pic>
        <p:nvPicPr>
          <p:cNvPr id="6"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4953000"/>
            <a:ext cx="1905000" cy="1905000"/>
          </a:xfrm>
          <a:prstGeom prst="rect">
            <a:avLst/>
          </a:prstGeom>
          <a:noFill/>
        </p:spPr>
      </p:pic>
    </p:spTree>
  </p:cSld>
  <p:clrMapOvr>
    <a:masterClrMapping/>
  </p:clrMapOvr>
  <p:transition advClick="0"/>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5" name="مربع نص 4"/>
          <p:cNvSpPr txBox="1"/>
          <p:nvPr/>
        </p:nvSpPr>
        <p:spPr>
          <a:xfrm>
            <a:off x="0" y="1828800"/>
            <a:ext cx="9144000" cy="4154984"/>
          </a:xfrm>
          <a:prstGeom prst="rect">
            <a:avLst/>
          </a:prstGeom>
          <a:noFill/>
        </p:spPr>
        <p:txBody>
          <a:bodyPr wrap="square" rtlCol="1">
            <a:spAutoFit/>
          </a:bodyPr>
          <a:lstStyle/>
          <a:p>
            <a:pPr algn="just"/>
            <a:r>
              <a:rPr lang="ar-SA" sz="6600" dirty="0" smtClean="0">
                <a:solidFill>
                  <a:srgbClr val="17375E"/>
                </a:solidFill>
                <a:cs typeface="DecoType Naskh Variants" pitchFamily="2" charset="-78"/>
              </a:rPr>
              <a:t>إذا جمع ما تم ذكره عن إدارة الجودة الشاملة فنرى أنه يحمل في طياته هدفاً مشتركاً وهو تحقيق رضا المستفيدين </a:t>
            </a:r>
            <a:r>
              <a:rPr lang="ar-SA" sz="6600" dirty="0" err="1" smtClean="0">
                <a:solidFill>
                  <a:srgbClr val="17375E"/>
                </a:solidFill>
                <a:cs typeface="DecoType Naskh Variants" pitchFamily="2" charset="-78"/>
              </a:rPr>
              <a:t>و</a:t>
            </a:r>
            <a:r>
              <a:rPr lang="ar-SA" sz="6600" dirty="0" smtClean="0">
                <a:solidFill>
                  <a:srgbClr val="17375E"/>
                </a:solidFill>
                <a:cs typeface="DecoType Naskh Variants" pitchFamily="2" charset="-78"/>
              </a:rPr>
              <a:t> تشترك </a:t>
            </a:r>
            <a:r>
              <a:rPr lang="ar-SA" sz="6600" dirty="0" err="1" smtClean="0">
                <a:solidFill>
                  <a:srgbClr val="17375E"/>
                </a:solidFill>
                <a:cs typeface="DecoType Naskh Variants" pitchFamily="2" charset="-78"/>
              </a:rPr>
              <a:t>بـ</a:t>
            </a:r>
            <a:r>
              <a:rPr lang="ar-SA" sz="6600" dirty="0" smtClean="0">
                <a:solidFill>
                  <a:srgbClr val="17375E"/>
                </a:solidFill>
                <a:cs typeface="DecoType Naskh Variants" pitchFamily="2" charset="-78"/>
              </a:rPr>
              <a:t> :</a:t>
            </a:r>
          </a:p>
        </p:txBody>
      </p:sp>
      <p:pic>
        <p:nvPicPr>
          <p:cNvPr id="6"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4953000"/>
            <a:ext cx="1905000" cy="1905000"/>
          </a:xfrm>
          <a:prstGeom prst="rect">
            <a:avLst/>
          </a:prstGeom>
          <a:noFill/>
        </p:spPr>
      </p:pic>
    </p:spTree>
  </p:cSld>
  <p:clrMapOvr>
    <a:masterClrMapping/>
  </p:clrMapOvr>
  <p:transition advClick="0"/>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4" name="مربع نص 3"/>
          <p:cNvSpPr txBox="1"/>
          <p:nvPr/>
        </p:nvSpPr>
        <p:spPr>
          <a:xfrm>
            <a:off x="0" y="2438400"/>
            <a:ext cx="9143999" cy="2308324"/>
          </a:xfrm>
          <a:prstGeom prst="rect">
            <a:avLst/>
          </a:prstGeom>
          <a:noFill/>
        </p:spPr>
        <p:txBody>
          <a:bodyPr wrap="square" rtlCol="1">
            <a:spAutoFit/>
          </a:bodyPr>
          <a:lstStyle/>
          <a:p>
            <a:pPr>
              <a:buFont typeface="Wingdings" pitchFamily="2" charset="2"/>
              <a:buChar char="v"/>
            </a:pPr>
            <a:r>
              <a:rPr lang="ar-SA" sz="4800" dirty="0" smtClean="0">
                <a:solidFill>
                  <a:srgbClr val="17375E"/>
                </a:solidFill>
                <a:cs typeface="DecoType Naskh Variants" pitchFamily="2" charset="-78"/>
              </a:rPr>
              <a:t>بالتحسين المستمر في التطوير لجني النتائج طويلة الأمد؛</a:t>
            </a:r>
          </a:p>
          <a:p>
            <a:pPr>
              <a:buFont typeface="Wingdings" pitchFamily="2" charset="2"/>
              <a:buChar char="v"/>
            </a:pPr>
            <a:r>
              <a:rPr lang="ar-SA" sz="4800" dirty="0" smtClean="0">
                <a:solidFill>
                  <a:srgbClr val="17375E"/>
                </a:solidFill>
                <a:cs typeface="DecoType Naskh Variants" pitchFamily="2" charset="-78"/>
              </a:rPr>
              <a:t>بالعمل الجماعي مع عدة أفراد بخبرات مختلفة؛</a:t>
            </a:r>
          </a:p>
          <a:p>
            <a:pPr>
              <a:buFont typeface="Wingdings" pitchFamily="2" charset="2"/>
              <a:buChar char="v"/>
            </a:pPr>
            <a:r>
              <a:rPr lang="ar-SA" sz="4800" dirty="0" smtClean="0">
                <a:solidFill>
                  <a:srgbClr val="17375E"/>
                </a:solidFill>
                <a:cs typeface="DecoType Naskh Variants" pitchFamily="2" charset="-78"/>
              </a:rPr>
              <a:t>بالمراجعة والاستجابة لمتطلبات المستفيدين.</a:t>
            </a:r>
          </a:p>
        </p:txBody>
      </p:sp>
      <p:sp>
        <p:nvSpPr>
          <p:cNvPr id="5" name="مربع نص 4"/>
          <p:cNvSpPr txBox="1"/>
          <p:nvPr/>
        </p:nvSpPr>
        <p:spPr>
          <a:xfrm>
            <a:off x="7239000" y="533400"/>
            <a:ext cx="1548822" cy="1107996"/>
          </a:xfrm>
          <a:prstGeom prst="rect">
            <a:avLst/>
          </a:prstGeom>
          <a:noFill/>
        </p:spPr>
        <p:txBody>
          <a:bodyPr wrap="none" rtlCol="1">
            <a:spAutoFit/>
          </a:bodyPr>
          <a:lstStyle/>
          <a:p>
            <a:r>
              <a:rPr lang="ar-SA" sz="6600" dirty="0" smtClean="0">
                <a:solidFill>
                  <a:srgbClr val="17375E"/>
                </a:solidFill>
                <a:cs typeface="DecoType Naskh Variants" pitchFamily="2" charset="-78"/>
              </a:rPr>
              <a:t>تشترك</a:t>
            </a:r>
          </a:p>
        </p:txBody>
      </p:sp>
      <p:pic>
        <p:nvPicPr>
          <p:cNvPr id="6"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4953000"/>
            <a:ext cx="1905000" cy="1905000"/>
          </a:xfrm>
          <a:prstGeom prst="rect">
            <a:avLst/>
          </a:prstGeom>
          <a:noFill/>
        </p:spPr>
      </p:pic>
    </p:spTree>
  </p:cSld>
  <p:clrMapOvr>
    <a:masterClrMapping/>
  </p:clrMapOvr>
  <p:transition advClick="0"/>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4" name="مربع نص 3"/>
          <p:cNvSpPr txBox="1"/>
          <p:nvPr/>
        </p:nvSpPr>
        <p:spPr>
          <a:xfrm>
            <a:off x="0" y="54114"/>
            <a:ext cx="9144000" cy="1323439"/>
          </a:xfrm>
          <a:prstGeom prst="rect">
            <a:avLst/>
          </a:prstGeom>
          <a:noFill/>
        </p:spPr>
        <p:txBody>
          <a:bodyPr wrap="square" rtlCol="1">
            <a:spAutoFit/>
          </a:bodyPr>
          <a:lstStyle/>
          <a:p>
            <a:r>
              <a:rPr lang="ar-SA" sz="8000" dirty="0" smtClean="0">
                <a:solidFill>
                  <a:srgbClr val="17375E"/>
                </a:solidFill>
                <a:cs typeface="DecoType Naskh Variants" pitchFamily="2" charset="-78"/>
              </a:rPr>
              <a:t>تعريف لإدارة الجودة الشاملة</a:t>
            </a:r>
          </a:p>
        </p:txBody>
      </p:sp>
      <p:sp>
        <p:nvSpPr>
          <p:cNvPr id="5" name="مربع نص 4"/>
          <p:cNvSpPr txBox="1"/>
          <p:nvPr/>
        </p:nvSpPr>
        <p:spPr>
          <a:xfrm>
            <a:off x="0" y="1120914"/>
            <a:ext cx="9144000" cy="707886"/>
          </a:xfrm>
          <a:prstGeom prst="rect">
            <a:avLst/>
          </a:prstGeom>
          <a:noFill/>
        </p:spPr>
        <p:txBody>
          <a:bodyPr wrap="square" rtlCol="1">
            <a:spAutoFit/>
          </a:bodyPr>
          <a:lstStyle/>
          <a:p>
            <a:pPr algn="l" rtl="0"/>
            <a:r>
              <a:rPr lang="en-US" sz="4000" i="1" dirty="0" smtClean="0">
                <a:solidFill>
                  <a:srgbClr val="17375E"/>
                </a:solidFill>
                <a:latin typeface="Gabriola" pitchFamily="82" charset="0"/>
              </a:rPr>
              <a:t>Total Quality Management (TQM)</a:t>
            </a:r>
          </a:p>
        </p:txBody>
      </p:sp>
      <p:sp>
        <p:nvSpPr>
          <p:cNvPr id="6" name="مربع نص 5"/>
          <p:cNvSpPr txBox="1"/>
          <p:nvPr/>
        </p:nvSpPr>
        <p:spPr>
          <a:xfrm>
            <a:off x="0" y="2057400"/>
            <a:ext cx="9144000" cy="4524315"/>
          </a:xfrm>
          <a:prstGeom prst="rect">
            <a:avLst/>
          </a:prstGeom>
          <a:noFill/>
        </p:spPr>
        <p:txBody>
          <a:bodyPr wrap="square" rtlCol="1">
            <a:spAutoFit/>
          </a:bodyPr>
          <a:lstStyle/>
          <a:p>
            <a:pPr algn="just"/>
            <a:r>
              <a:rPr lang="ar-SA" sz="4800" dirty="0" smtClean="0">
                <a:solidFill>
                  <a:srgbClr val="17375E"/>
                </a:solidFill>
                <a:cs typeface="DecoType Naskh Variants" pitchFamily="2" charset="-78"/>
              </a:rPr>
              <a:t>وبالتالي يمكننا تعريف إدارة الجودة الشاملة  على أنها مدخل شامل لتحسين الأداء والفعالية والوضع التنافسي لأي مؤسسة بشكل مستمر ،</a:t>
            </a:r>
          </a:p>
          <a:p>
            <a:pPr algn="just"/>
            <a:r>
              <a:rPr lang="ar-SA" sz="4800" dirty="0" smtClean="0">
                <a:solidFill>
                  <a:srgbClr val="17375E"/>
                </a:solidFill>
                <a:cs typeface="DecoType Naskh Variants" pitchFamily="2" charset="-78"/>
              </a:rPr>
              <a:t>من خلال تخطيط وإدارة وتحسين كل الأنشطة؛</a:t>
            </a:r>
          </a:p>
          <a:p>
            <a:pPr algn="just"/>
            <a:r>
              <a:rPr lang="ar-SA" sz="4800" dirty="0" smtClean="0">
                <a:solidFill>
                  <a:srgbClr val="17375E"/>
                </a:solidFill>
                <a:cs typeface="DecoType Naskh Variants" pitchFamily="2" charset="-78"/>
              </a:rPr>
              <a:t> وعبر إشراك جميع العاملين في المؤسسة وعلى كافة المستويات الإدارية لتحقيق الجودة.</a:t>
            </a:r>
          </a:p>
        </p:txBody>
      </p:sp>
      <p:pic>
        <p:nvPicPr>
          <p:cNvPr id="8" name="Picture 8" descr="http://keytothecity.co.uk/images/back-button.png">
            <a:hlinkClick r:id="rId2" action="ppaction://hlinksldjump"/>
          </p:cNvPr>
          <p:cNvPicPr>
            <a:picLocks noChangeAspect="1" noChangeArrowheads="1"/>
          </p:cNvPicPr>
          <p:nvPr/>
        </p:nvPicPr>
        <p:blipFill>
          <a:blip r:embed="rId3"/>
          <a:srcRect/>
          <a:stretch>
            <a:fillRect/>
          </a:stretch>
        </p:blipFill>
        <p:spPr bwMode="auto">
          <a:xfrm flipH="1">
            <a:off x="0" y="5410200"/>
            <a:ext cx="1447800" cy="1447800"/>
          </a:xfrm>
          <a:prstGeom prst="rect">
            <a:avLst/>
          </a:prstGeom>
          <a:noFill/>
        </p:spPr>
      </p:pic>
    </p:spTree>
  </p:cSld>
  <p:clrMapOvr>
    <a:masterClrMapping/>
  </p:clrMapOvr>
  <p:transition advClick="0"/>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4" name="مربع نص 3"/>
          <p:cNvSpPr txBox="1"/>
          <p:nvPr/>
        </p:nvSpPr>
        <p:spPr>
          <a:xfrm>
            <a:off x="0" y="2438400"/>
            <a:ext cx="9144000" cy="1569660"/>
          </a:xfrm>
          <a:prstGeom prst="rect">
            <a:avLst/>
          </a:prstGeom>
          <a:noFill/>
        </p:spPr>
        <p:txBody>
          <a:bodyPr wrap="square" rtlCol="1">
            <a:spAutoFit/>
          </a:bodyPr>
          <a:lstStyle/>
          <a:p>
            <a:pPr algn="ctr"/>
            <a:r>
              <a:rPr lang="ar-SA" sz="9600" dirty="0" smtClean="0">
                <a:solidFill>
                  <a:srgbClr val="17375E"/>
                </a:solidFill>
                <a:cs typeface="DecoType Naskh Variants" pitchFamily="2" charset="-78"/>
              </a:rPr>
              <a:t>ملامح إدارة الجودة الشاملة</a:t>
            </a:r>
          </a:p>
        </p:txBody>
      </p:sp>
      <p:pic>
        <p:nvPicPr>
          <p:cNvPr id="5"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4953000"/>
            <a:ext cx="1905000" cy="1905000"/>
          </a:xfrm>
          <a:prstGeom prst="rect">
            <a:avLst/>
          </a:prstGeom>
          <a:noFill/>
        </p:spPr>
      </p:pic>
    </p:spTree>
  </p:cSld>
  <p:clrMapOvr>
    <a:masterClrMapping/>
  </p:clrMapOvr>
  <p:transition advClick="0"/>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4" name="مربع نص 3"/>
          <p:cNvSpPr txBox="1"/>
          <p:nvPr/>
        </p:nvSpPr>
        <p:spPr>
          <a:xfrm>
            <a:off x="0" y="1447800"/>
            <a:ext cx="9144000" cy="4524315"/>
          </a:xfrm>
          <a:prstGeom prst="rect">
            <a:avLst/>
          </a:prstGeom>
          <a:noFill/>
        </p:spPr>
        <p:txBody>
          <a:bodyPr wrap="square" rtlCol="1">
            <a:spAutoFit/>
          </a:bodyPr>
          <a:lstStyle/>
          <a:p>
            <a:r>
              <a:rPr lang="ar-SA" sz="4800" dirty="0" smtClean="0">
                <a:solidFill>
                  <a:srgbClr val="17375E"/>
                </a:solidFill>
                <a:cs typeface="DecoType Naskh Variants" pitchFamily="2" charset="-78"/>
              </a:rPr>
              <a:t>إن إدارة الجودة الشاملة :</a:t>
            </a:r>
          </a:p>
          <a:p>
            <a:pPr>
              <a:buFont typeface="Arial" pitchFamily="34" charset="0"/>
              <a:buChar char="•"/>
            </a:pPr>
            <a:r>
              <a:rPr lang="ar-SA" sz="4800" dirty="0" smtClean="0">
                <a:solidFill>
                  <a:srgbClr val="17375E"/>
                </a:solidFill>
                <a:cs typeface="DecoType Naskh Variants" pitchFamily="2" charset="-78"/>
              </a:rPr>
              <a:t>تشمل العمليات الإدارية وأنشطة المؤسسة؛</a:t>
            </a:r>
          </a:p>
          <a:p>
            <a:pPr>
              <a:buFont typeface="Arial" pitchFamily="34" charset="0"/>
              <a:buChar char="•"/>
            </a:pPr>
            <a:r>
              <a:rPr lang="ar-SA" sz="4800" dirty="0" smtClean="0">
                <a:solidFill>
                  <a:srgbClr val="17375E"/>
                </a:solidFill>
                <a:cs typeface="DecoType Naskh Variants" pitchFamily="2" charset="-78"/>
              </a:rPr>
              <a:t>تهدف إلى التحسين المستمر لجميع العمليات المؤثرة في الجودة في المؤسسة؛</a:t>
            </a:r>
          </a:p>
          <a:p>
            <a:pPr>
              <a:buFont typeface="Arial" pitchFamily="34" charset="0"/>
              <a:buChar char="•"/>
            </a:pPr>
            <a:r>
              <a:rPr lang="ar-SA" sz="4800" dirty="0" smtClean="0">
                <a:solidFill>
                  <a:srgbClr val="17375E"/>
                </a:solidFill>
                <a:cs typeface="DecoType Naskh Variants" pitchFamily="2" charset="-78"/>
              </a:rPr>
              <a:t>تنمي الرقابة الذاتية لدى العاملين والتحفيز الداخلي المبني على القيم بدلاً من الرقابة الخارجية؛</a:t>
            </a:r>
          </a:p>
        </p:txBody>
      </p:sp>
      <p:sp>
        <p:nvSpPr>
          <p:cNvPr id="5" name="مربع نص 4"/>
          <p:cNvSpPr txBox="1"/>
          <p:nvPr/>
        </p:nvSpPr>
        <p:spPr>
          <a:xfrm>
            <a:off x="0" y="0"/>
            <a:ext cx="9144000" cy="1323439"/>
          </a:xfrm>
          <a:prstGeom prst="rect">
            <a:avLst/>
          </a:prstGeom>
          <a:noFill/>
        </p:spPr>
        <p:txBody>
          <a:bodyPr wrap="square" rtlCol="1">
            <a:spAutoFit/>
          </a:bodyPr>
          <a:lstStyle/>
          <a:p>
            <a:r>
              <a:rPr lang="ar-SA" sz="8000" dirty="0" smtClean="0">
                <a:solidFill>
                  <a:srgbClr val="90B6E4"/>
                </a:solidFill>
                <a:cs typeface="DecoType Naskh Variants" pitchFamily="2" charset="-78"/>
              </a:rPr>
              <a:t>ملامح إدارة الجودة الشاملة</a:t>
            </a:r>
          </a:p>
        </p:txBody>
      </p:sp>
      <p:pic>
        <p:nvPicPr>
          <p:cNvPr id="6"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4953000"/>
            <a:ext cx="1905000" cy="1905000"/>
          </a:xfrm>
          <a:prstGeom prst="rect">
            <a:avLst/>
          </a:prstGeom>
          <a:noFill/>
        </p:spPr>
      </p:pic>
    </p:spTree>
  </p:cSld>
  <p:clrMapOvr>
    <a:masterClrMapping/>
  </p:clrMapOvr>
  <p:transition advClick="0"/>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4" name="مربع نص 3"/>
          <p:cNvSpPr txBox="1"/>
          <p:nvPr/>
        </p:nvSpPr>
        <p:spPr>
          <a:xfrm>
            <a:off x="0" y="2514600"/>
            <a:ext cx="9144000" cy="3785652"/>
          </a:xfrm>
          <a:prstGeom prst="rect">
            <a:avLst/>
          </a:prstGeom>
          <a:noFill/>
        </p:spPr>
        <p:txBody>
          <a:bodyPr wrap="square" rtlCol="1">
            <a:spAutoFit/>
          </a:bodyPr>
          <a:lstStyle/>
          <a:p>
            <a:r>
              <a:rPr lang="ar-SA" sz="4800" dirty="0" smtClean="0">
                <a:solidFill>
                  <a:srgbClr val="17375E"/>
                </a:solidFill>
                <a:cs typeface="DecoType Naskh Variants" pitchFamily="2" charset="-78"/>
              </a:rPr>
              <a:t>إن إدارة الجودة الشاملة :</a:t>
            </a:r>
          </a:p>
          <a:p>
            <a:pPr>
              <a:buFont typeface="Arial" pitchFamily="34" charset="0"/>
              <a:buChar char="•"/>
            </a:pPr>
            <a:r>
              <a:rPr lang="ar-SA" sz="4800" dirty="0" smtClean="0">
                <a:solidFill>
                  <a:srgbClr val="17375E"/>
                </a:solidFill>
                <a:cs typeface="DecoType Naskh Variants" pitchFamily="2" charset="-78"/>
              </a:rPr>
              <a:t>تعتمد على تفهم واقتناع ومشاركة جميع العاملين؛</a:t>
            </a:r>
          </a:p>
          <a:p>
            <a:pPr>
              <a:buFont typeface="Arial" pitchFamily="34" charset="0"/>
              <a:buChar char="•"/>
            </a:pPr>
            <a:r>
              <a:rPr lang="ar-SA" sz="4800" dirty="0" smtClean="0">
                <a:solidFill>
                  <a:srgbClr val="17375E"/>
                </a:solidFill>
                <a:cs typeface="DecoType Naskh Variants" pitchFamily="2" charset="-78"/>
              </a:rPr>
              <a:t>تعتمد العمل المشترك وفرق العمل لا على العمل الفردي؛</a:t>
            </a:r>
          </a:p>
          <a:p>
            <a:pPr>
              <a:buFont typeface="Arial" pitchFamily="34" charset="0"/>
              <a:buChar char="•"/>
            </a:pPr>
            <a:r>
              <a:rPr lang="ar-SA" sz="4800" dirty="0" smtClean="0">
                <a:solidFill>
                  <a:srgbClr val="17375E"/>
                </a:solidFill>
                <a:cs typeface="DecoType Naskh Variants" pitchFamily="2" charset="-78"/>
              </a:rPr>
              <a:t>تقوم على المشاركة والمساندة والتواصل الإيجابي بين مستويات المؤسسة الإدارية المختلفة؛</a:t>
            </a:r>
          </a:p>
        </p:txBody>
      </p:sp>
      <p:sp>
        <p:nvSpPr>
          <p:cNvPr id="5" name="مربع نص 4"/>
          <p:cNvSpPr txBox="1"/>
          <p:nvPr/>
        </p:nvSpPr>
        <p:spPr>
          <a:xfrm>
            <a:off x="0" y="0"/>
            <a:ext cx="9144000" cy="1323439"/>
          </a:xfrm>
          <a:prstGeom prst="rect">
            <a:avLst/>
          </a:prstGeom>
          <a:noFill/>
        </p:spPr>
        <p:txBody>
          <a:bodyPr wrap="square" rtlCol="1">
            <a:spAutoFit/>
          </a:bodyPr>
          <a:lstStyle/>
          <a:p>
            <a:r>
              <a:rPr lang="ar-SA" sz="8000" dirty="0" smtClean="0">
                <a:solidFill>
                  <a:srgbClr val="90B6E4"/>
                </a:solidFill>
                <a:cs typeface="DecoType Naskh Variants" pitchFamily="2" charset="-78"/>
              </a:rPr>
              <a:t>ملامح إدارة الجودة الشاملة</a:t>
            </a:r>
          </a:p>
        </p:txBody>
      </p:sp>
      <p:pic>
        <p:nvPicPr>
          <p:cNvPr id="6"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4953000"/>
            <a:ext cx="1905000" cy="1905000"/>
          </a:xfrm>
          <a:prstGeom prst="rect">
            <a:avLst/>
          </a:prstGeom>
          <a:noFill/>
        </p:spPr>
      </p:pic>
    </p:spTree>
  </p:cSld>
  <p:clrMapOvr>
    <a:masterClrMapping/>
  </p:clrMapOvr>
  <p:transition advClick="0"/>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4" name="مربع نص 3"/>
          <p:cNvSpPr txBox="1"/>
          <p:nvPr/>
        </p:nvSpPr>
        <p:spPr>
          <a:xfrm>
            <a:off x="0" y="2362200"/>
            <a:ext cx="9144000" cy="3785652"/>
          </a:xfrm>
          <a:prstGeom prst="rect">
            <a:avLst/>
          </a:prstGeom>
          <a:noFill/>
        </p:spPr>
        <p:txBody>
          <a:bodyPr wrap="square" rtlCol="1">
            <a:spAutoFit/>
          </a:bodyPr>
          <a:lstStyle/>
          <a:p>
            <a:r>
              <a:rPr lang="ar-SA" sz="4800" dirty="0" smtClean="0">
                <a:solidFill>
                  <a:srgbClr val="17375E"/>
                </a:solidFill>
                <a:cs typeface="DecoType Naskh Variants" pitchFamily="2" charset="-78"/>
              </a:rPr>
              <a:t>إن إدارة الجودة الشاملة :</a:t>
            </a:r>
          </a:p>
          <a:p>
            <a:pPr>
              <a:buFont typeface="Arial" pitchFamily="34" charset="0"/>
              <a:buChar char="•"/>
            </a:pPr>
            <a:r>
              <a:rPr lang="ar-SA" sz="4800" dirty="0" smtClean="0">
                <a:solidFill>
                  <a:srgbClr val="17375E"/>
                </a:solidFill>
                <a:cs typeface="DecoType Naskh Variants" pitchFamily="2" charset="-78"/>
              </a:rPr>
              <a:t>تحول السياسات الإستراتيجية للمؤسسة من منهجية اكتشاف وتصحيح الأخطاء إلى منهجية الوقاية من الخطاء باكتشاف الأسباب الجذرية له، وتصحيحها لمنع وقوع الخطأ مرة أخرى أو الوقاية منه.</a:t>
            </a:r>
          </a:p>
        </p:txBody>
      </p:sp>
      <p:sp>
        <p:nvSpPr>
          <p:cNvPr id="5" name="مربع نص 4"/>
          <p:cNvSpPr txBox="1"/>
          <p:nvPr/>
        </p:nvSpPr>
        <p:spPr>
          <a:xfrm>
            <a:off x="0" y="0"/>
            <a:ext cx="9144000" cy="1323439"/>
          </a:xfrm>
          <a:prstGeom prst="rect">
            <a:avLst/>
          </a:prstGeom>
          <a:noFill/>
        </p:spPr>
        <p:txBody>
          <a:bodyPr wrap="square" rtlCol="1">
            <a:spAutoFit/>
          </a:bodyPr>
          <a:lstStyle/>
          <a:p>
            <a:r>
              <a:rPr lang="ar-SA" sz="8000" dirty="0" smtClean="0">
                <a:solidFill>
                  <a:srgbClr val="90B6E4"/>
                </a:solidFill>
                <a:cs typeface="DecoType Naskh Variants" pitchFamily="2" charset="-78"/>
              </a:rPr>
              <a:t>ملامح إدارة الجودة الشاملة</a:t>
            </a:r>
          </a:p>
        </p:txBody>
      </p:sp>
      <p:pic>
        <p:nvPicPr>
          <p:cNvPr id="7" name="Picture 8" descr="http://keytothecity.co.uk/images/back-button.png">
            <a:hlinkClick r:id="rId2" action="ppaction://hlinksldjump"/>
          </p:cNvPr>
          <p:cNvPicPr>
            <a:picLocks noChangeAspect="1" noChangeArrowheads="1"/>
          </p:cNvPicPr>
          <p:nvPr/>
        </p:nvPicPr>
        <p:blipFill>
          <a:blip r:embed="rId3"/>
          <a:srcRect/>
          <a:stretch>
            <a:fillRect/>
          </a:stretch>
        </p:blipFill>
        <p:spPr bwMode="auto">
          <a:xfrm flipH="1">
            <a:off x="0" y="5410200"/>
            <a:ext cx="1447800" cy="1447800"/>
          </a:xfrm>
          <a:prstGeom prst="rect">
            <a:avLst/>
          </a:prstGeom>
          <a:noFill/>
        </p:spPr>
      </p:pic>
    </p:spTree>
  </p:cSld>
  <p:clrMapOvr>
    <a:masterClrMapping/>
  </p:clrMapOvr>
  <p:transition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solidFill>
              <a:srgbClr val="E4E2D9"/>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fontAlgn="base">
              <a:spcBef>
                <a:spcPct val="0"/>
              </a:spcBef>
              <a:spcAft>
                <a:spcPct val="0"/>
              </a:spcAft>
            </a:pPr>
            <a:endParaRPr kumimoji="0" lang="ar-SA" sz="1800" b="0" i="0" u="none" strike="noStrike" cap="none" normalizeH="0" baseline="0" dirty="0" smtClean="0">
              <a:ln>
                <a:noFill/>
              </a:ln>
              <a:solidFill>
                <a:srgbClr val="E4E2D9"/>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6" name="مربع نص 5"/>
          <p:cNvSpPr txBox="1"/>
          <p:nvPr/>
        </p:nvSpPr>
        <p:spPr>
          <a:xfrm>
            <a:off x="3673522" y="0"/>
            <a:ext cx="5388013" cy="2308324"/>
          </a:xfrm>
          <a:prstGeom prst="rect">
            <a:avLst/>
          </a:prstGeom>
          <a:noFill/>
        </p:spPr>
        <p:txBody>
          <a:bodyPr wrap="none" rtlCol="1">
            <a:spAutoFit/>
          </a:bodyPr>
          <a:lstStyle/>
          <a:p>
            <a:r>
              <a:rPr lang="ar-SA" sz="7200" dirty="0" smtClean="0">
                <a:solidFill>
                  <a:srgbClr val="17375E"/>
                </a:solidFill>
                <a:cs typeface="DecoType Naskh Variants" pitchFamily="2" charset="-78"/>
              </a:rPr>
              <a:t>الجودة هي :</a:t>
            </a:r>
          </a:p>
          <a:p>
            <a:r>
              <a:rPr lang="ar-SA" sz="7200" dirty="0" smtClean="0">
                <a:solidFill>
                  <a:srgbClr val="17375E"/>
                </a:solidFill>
                <a:cs typeface="DecoType Naskh Variants" pitchFamily="2" charset="-78"/>
              </a:rPr>
              <a:t>الرضاء التام للمستفيد</a:t>
            </a:r>
          </a:p>
        </p:txBody>
      </p:sp>
      <p:pic>
        <p:nvPicPr>
          <p:cNvPr id="16390" name="Picture 6" descr="http://www.industryweek.com/site-files/industryweek.com/files/uploads/2014/11/Feigenbaum-Cover.jpg"/>
          <p:cNvPicPr>
            <a:picLocks noChangeAspect="1" noChangeArrowheads="1"/>
          </p:cNvPicPr>
          <p:nvPr/>
        </p:nvPicPr>
        <p:blipFill>
          <a:blip r:embed="rId2"/>
          <a:srcRect/>
          <a:stretch>
            <a:fillRect/>
          </a:stretch>
        </p:blipFill>
        <p:spPr bwMode="auto">
          <a:xfrm>
            <a:off x="0" y="-24"/>
            <a:ext cx="3546317" cy="495302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9" name="Picture 10" descr="http://japanologie.arts.kuleuven.be/lab/sites/japanologie.arts.kuleuven.be.ijcm13/files/uploads/inline_images/glossy_3d_blue_arrow_left.png">
            <a:hlinkClick r:id="rId3" action="ppaction://hlinksldjump"/>
          </p:cNvPr>
          <p:cNvPicPr>
            <a:picLocks noChangeAspect="1" noChangeArrowheads="1"/>
          </p:cNvPicPr>
          <p:nvPr/>
        </p:nvPicPr>
        <p:blipFill>
          <a:blip r:embed="rId4"/>
          <a:srcRect/>
          <a:stretch>
            <a:fillRect/>
          </a:stretch>
        </p:blipFill>
        <p:spPr bwMode="auto">
          <a:xfrm>
            <a:off x="0" y="5943600"/>
            <a:ext cx="914400" cy="914400"/>
          </a:xfrm>
          <a:prstGeom prst="rect">
            <a:avLst/>
          </a:prstGeom>
          <a:noFill/>
        </p:spPr>
      </p:pic>
      <p:pic>
        <p:nvPicPr>
          <p:cNvPr id="3" name="صورة 2"/>
          <p:cNvPicPr>
            <a:picLocks noChangeAspect="1"/>
          </p:cNvPicPr>
          <p:nvPr/>
        </p:nvPicPr>
        <p:blipFill>
          <a:blip r:embed="rId5"/>
          <a:stretch>
            <a:fillRect/>
          </a:stretch>
        </p:blipFill>
        <p:spPr>
          <a:xfrm>
            <a:off x="5181517" y="2209800"/>
            <a:ext cx="3929411" cy="294150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2" name="مستطيل 1"/>
          <p:cNvSpPr/>
          <p:nvPr/>
        </p:nvSpPr>
        <p:spPr>
          <a:xfrm>
            <a:off x="762000" y="5410200"/>
            <a:ext cx="8306067" cy="945954"/>
          </a:xfrm>
          <a:prstGeom prst="rect">
            <a:avLst/>
          </a:prstGeom>
          <a:solidFill>
            <a:srgbClr val="E4E2D9"/>
          </a:solidFill>
          <a:ln>
            <a:solidFill>
              <a:srgbClr val="E4E2D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285750" indent="-285750">
              <a:buFont typeface="Arial" panose="020B0604020202020204" pitchFamily="34" charset="0"/>
              <a:buChar char="•"/>
            </a:pPr>
            <a:r>
              <a:rPr lang="ar-SA" sz="2400" dirty="0">
                <a:solidFill>
                  <a:srgbClr val="605B44"/>
                </a:solidFill>
                <a:cs typeface="DecoType Naskh Variants" pitchFamily="2" charset="-78"/>
              </a:rPr>
              <a:t>ابتكر مصطلح "مراقبة الجودة الشاملة" (1961)، التي أصبحت فيما بعد "إدارة الجودة الشاملة</a:t>
            </a:r>
            <a:r>
              <a:rPr lang="ar-SA" sz="2400" dirty="0" smtClean="0">
                <a:solidFill>
                  <a:srgbClr val="605B44"/>
                </a:solidFill>
                <a:cs typeface="DecoType Naskh Variants" pitchFamily="2" charset="-78"/>
              </a:rPr>
              <a:t>" </a:t>
            </a:r>
            <a:r>
              <a:rPr lang="en-US" sz="1600" b="1" dirty="0">
                <a:solidFill>
                  <a:srgbClr val="605B44"/>
                </a:solidFill>
                <a:cs typeface="DecoType Naskh Variants" pitchFamily="2" charset="-78"/>
              </a:rPr>
              <a:t>(TQM) </a:t>
            </a:r>
            <a:endParaRPr lang="ar-SA" sz="1600" b="1" dirty="0">
              <a:solidFill>
                <a:srgbClr val="605B44"/>
              </a:solidFill>
              <a:cs typeface="DecoType Naskh Variants" pitchFamily="2" charset="-78"/>
            </a:endParaRPr>
          </a:p>
          <a:p>
            <a:pPr marL="285750" indent="-285750">
              <a:buFont typeface="Arial" panose="020B0604020202020204" pitchFamily="34" charset="0"/>
              <a:buChar char="•"/>
            </a:pPr>
            <a:r>
              <a:rPr lang="ar-SA" sz="2400" dirty="0" smtClean="0">
                <a:solidFill>
                  <a:srgbClr val="605B44"/>
                </a:solidFill>
                <a:cs typeface="DecoType Naskh Variants" pitchFamily="2" charset="-78"/>
              </a:rPr>
              <a:t>أصبحت </a:t>
            </a:r>
            <a:r>
              <a:rPr lang="ar-SA" sz="2400" dirty="0">
                <a:solidFill>
                  <a:srgbClr val="605B44"/>
                </a:solidFill>
                <a:cs typeface="DecoType Naskh Variants" pitchFamily="2" charset="-78"/>
              </a:rPr>
              <a:t>أفكاره مع أفكار </a:t>
            </a:r>
            <a:r>
              <a:rPr lang="ar-SA" sz="2400" dirty="0" err="1">
                <a:solidFill>
                  <a:srgbClr val="605B44"/>
                </a:solidFill>
                <a:cs typeface="DecoType Naskh Variants" pitchFamily="2" charset="-78"/>
              </a:rPr>
              <a:t>دمينغ</a:t>
            </a:r>
            <a:r>
              <a:rPr lang="ar-SA" sz="2400" dirty="0">
                <a:solidFill>
                  <a:srgbClr val="605B44"/>
                </a:solidFill>
                <a:cs typeface="DecoType Naskh Variants" pitchFamily="2" charset="-78"/>
              </a:rPr>
              <a:t> وآخرين أساسًا لمعيار </a:t>
            </a:r>
            <a:r>
              <a:rPr lang="en-US" sz="2400" dirty="0">
                <a:solidFill>
                  <a:srgbClr val="605B44"/>
                </a:solidFill>
                <a:cs typeface="DecoType Naskh Variants" pitchFamily="2" charset="-78"/>
              </a:rPr>
              <a:t>ISO-9000</a:t>
            </a:r>
            <a:endParaRPr lang="ar-SA" sz="2400" dirty="0">
              <a:solidFill>
                <a:srgbClr val="605B44"/>
              </a:solidFill>
              <a:cs typeface="DecoType Naskh Variants" pitchFamily="2" charset="-78"/>
            </a:endParaRPr>
          </a:p>
        </p:txBody>
      </p:sp>
    </p:spTree>
    <p:extLst>
      <p:ext uri="{BB962C8B-B14F-4D97-AF65-F5344CB8AC3E}">
        <p14:creationId xmlns:p14="http://schemas.microsoft.com/office/powerpoint/2010/main" val="1137322907"/>
      </p:ext>
    </p:extLst>
  </p:cSld>
  <p:clrMapOvr>
    <a:masterClrMapping/>
  </p:clrMapOvr>
  <p:transition advClick="0"/>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endParaRPr lang="en-US" b="1" dirty="0" smtClean="0"/>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4" name="مربع نص 3"/>
          <p:cNvSpPr txBox="1"/>
          <p:nvPr/>
        </p:nvSpPr>
        <p:spPr>
          <a:xfrm>
            <a:off x="0" y="1295400"/>
            <a:ext cx="8458199" cy="4339650"/>
          </a:xfrm>
          <a:prstGeom prst="rect">
            <a:avLst/>
          </a:prstGeom>
          <a:noFill/>
        </p:spPr>
        <p:txBody>
          <a:bodyPr wrap="square" rtlCol="1">
            <a:spAutoFit/>
          </a:bodyPr>
          <a:lstStyle/>
          <a:p>
            <a:pPr algn="ctr"/>
            <a:r>
              <a:rPr lang="ar-SA" sz="6000" dirty="0" smtClean="0">
                <a:solidFill>
                  <a:srgbClr val="17375E"/>
                </a:solidFill>
                <a:cs typeface="DecoType Naskh Variants" pitchFamily="2" charset="-78"/>
              </a:rPr>
              <a:t>المحتوى</a:t>
            </a:r>
          </a:p>
          <a:p>
            <a:r>
              <a:rPr lang="ar-SA" sz="3600" dirty="0" smtClean="0">
                <a:solidFill>
                  <a:srgbClr val="17375E"/>
                </a:solidFill>
                <a:cs typeface="DecoType Naskh Variants" pitchFamily="2" charset="-78"/>
              </a:rPr>
              <a:t>	</a:t>
            </a:r>
          </a:p>
          <a:p>
            <a:r>
              <a:rPr lang="ar-SA" sz="3600" dirty="0" smtClean="0">
                <a:solidFill>
                  <a:srgbClr val="17375E"/>
                </a:solidFill>
                <a:cs typeface="DecoType Naskh Variants" pitchFamily="2" charset="-78"/>
              </a:rPr>
              <a:t>	</a:t>
            </a:r>
            <a:r>
              <a:rPr lang="ar-SA" sz="3600" dirty="0" smtClean="0">
                <a:solidFill>
                  <a:srgbClr val="17375E"/>
                </a:solidFill>
                <a:cs typeface="DecoType Naskh Variants" pitchFamily="2" charset="-78"/>
                <a:hlinkClick r:id="rId2" action="ppaction://hlinksldjump"/>
              </a:rPr>
              <a:t>المبادئ الأساسية لإدارة الجودة الشاملة</a:t>
            </a:r>
            <a:endParaRPr lang="ar-SA" sz="3600" dirty="0" smtClean="0">
              <a:solidFill>
                <a:srgbClr val="17375E"/>
              </a:solidFill>
              <a:cs typeface="DecoType Naskh Variants" pitchFamily="2" charset="-78"/>
            </a:endParaRPr>
          </a:p>
          <a:p>
            <a:r>
              <a:rPr lang="ar-SA" sz="3600" dirty="0" smtClean="0">
                <a:solidFill>
                  <a:srgbClr val="17375E"/>
                </a:solidFill>
                <a:cs typeface="DecoType Naskh Variants" pitchFamily="2" charset="-78"/>
              </a:rPr>
              <a:t>	</a:t>
            </a:r>
            <a:r>
              <a:rPr lang="ar-SA" sz="3600" dirty="0" smtClean="0">
                <a:solidFill>
                  <a:srgbClr val="17375E"/>
                </a:solidFill>
                <a:cs typeface="DecoType Naskh Variants" pitchFamily="2" charset="-78"/>
                <a:hlinkClick r:id="rId3" action="ppaction://hlinksldjump"/>
              </a:rPr>
              <a:t>فوائد إدارة الجودة الشاملة</a:t>
            </a:r>
            <a:endParaRPr lang="ar-SA" sz="3600" dirty="0" smtClean="0">
              <a:solidFill>
                <a:srgbClr val="17375E"/>
              </a:solidFill>
              <a:cs typeface="DecoType Naskh Variants" pitchFamily="2" charset="-78"/>
            </a:endParaRPr>
          </a:p>
          <a:p>
            <a:r>
              <a:rPr lang="ar-SA" sz="3600" dirty="0" smtClean="0">
                <a:solidFill>
                  <a:srgbClr val="17375E"/>
                </a:solidFill>
                <a:cs typeface="DecoType Naskh Variants" pitchFamily="2" charset="-78"/>
              </a:rPr>
              <a:t>	</a:t>
            </a:r>
            <a:r>
              <a:rPr lang="ar-SA" sz="3600" dirty="0" smtClean="0">
                <a:solidFill>
                  <a:srgbClr val="17375E"/>
                </a:solidFill>
                <a:cs typeface="DecoType Naskh Variants" pitchFamily="2" charset="-78"/>
                <a:hlinkClick r:id="rId4" action="ppaction://hlinksldjump"/>
              </a:rPr>
              <a:t>مراحل تطور  إدارة الجودة الشاملة</a:t>
            </a:r>
            <a:endParaRPr lang="ar-SA" sz="3600" dirty="0" smtClean="0">
              <a:solidFill>
                <a:srgbClr val="17375E"/>
              </a:solidFill>
              <a:cs typeface="DecoType Naskh Variants" pitchFamily="2" charset="-78"/>
            </a:endParaRPr>
          </a:p>
          <a:p>
            <a:r>
              <a:rPr lang="ar-SA" sz="3600" dirty="0" smtClean="0">
                <a:solidFill>
                  <a:srgbClr val="17375E"/>
                </a:solidFill>
                <a:cs typeface="DecoType Naskh Variants" pitchFamily="2" charset="-78"/>
              </a:rPr>
              <a:t>	</a:t>
            </a:r>
            <a:r>
              <a:rPr lang="ar-SA" sz="3600" dirty="0" smtClean="0">
                <a:solidFill>
                  <a:srgbClr val="17375E"/>
                </a:solidFill>
                <a:cs typeface="DecoType Naskh Variants" pitchFamily="2" charset="-78"/>
                <a:hlinkClick r:id="rId5" action="ppaction://hlinksldjump"/>
              </a:rPr>
              <a:t>الإدارة التقليدية وإدارة والجودة الشاملة</a:t>
            </a:r>
            <a:endParaRPr lang="ar-SA" sz="3600" dirty="0" smtClean="0">
              <a:solidFill>
                <a:srgbClr val="17375E"/>
              </a:solidFill>
              <a:cs typeface="DecoType Naskh Variants" pitchFamily="2" charset="-78"/>
            </a:endParaRPr>
          </a:p>
          <a:p>
            <a:r>
              <a:rPr lang="ar-SA" sz="3600" dirty="0" smtClean="0">
                <a:solidFill>
                  <a:srgbClr val="17375E"/>
                </a:solidFill>
                <a:cs typeface="DecoType Naskh Variants" pitchFamily="2" charset="-78"/>
              </a:rPr>
              <a:t>	</a:t>
            </a:r>
            <a:r>
              <a:rPr lang="ar-SA" sz="3600" dirty="0" smtClean="0">
                <a:solidFill>
                  <a:srgbClr val="17375E"/>
                </a:solidFill>
                <a:cs typeface="DecoType Naskh Variants" pitchFamily="2" charset="-78"/>
                <a:hlinkClick r:id="rId6" action="ppaction://hlinksldjump"/>
              </a:rPr>
              <a:t>مراحل تطبيق إدارة الجودة الشاملة</a:t>
            </a:r>
            <a:endParaRPr lang="ar-SA" sz="3600" dirty="0" smtClean="0">
              <a:solidFill>
                <a:srgbClr val="17375E"/>
              </a:solidFill>
              <a:cs typeface="DecoType Naskh Variants" pitchFamily="2" charset="-78"/>
            </a:endParaRPr>
          </a:p>
        </p:txBody>
      </p:sp>
    </p:spTree>
    <p:extLst>
      <p:ext uri="{BB962C8B-B14F-4D97-AF65-F5344CB8AC3E}">
        <p14:creationId xmlns:p14="http://schemas.microsoft.com/office/powerpoint/2010/main" val="411842709"/>
      </p:ext>
    </p:extLst>
  </p:cSld>
  <p:clrMapOvr>
    <a:masterClrMapping/>
  </p:clrMapOvr>
  <p:transition advClick="0"/>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4" name="مربع نص 3"/>
          <p:cNvSpPr txBox="1"/>
          <p:nvPr/>
        </p:nvSpPr>
        <p:spPr>
          <a:xfrm>
            <a:off x="0" y="2895600"/>
            <a:ext cx="9144000" cy="1200329"/>
          </a:xfrm>
          <a:prstGeom prst="rect">
            <a:avLst/>
          </a:prstGeom>
          <a:noFill/>
        </p:spPr>
        <p:txBody>
          <a:bodyPr wrap="square" rtlCol="1">
            <a:spAutoFit/>
          </a:bodyPr>
          <a:lstStyle/>
          <a:p>
            <a:r>
              <a:rPr lang="ar-SA" sz="7200" dirty="0" smtClean="0">
                <a:solidFill>
                  <a:srgbClr val="17375E"/>
                </a:solidFill>
                <a:cs typeface="DecoType Naskh Variants" pitchFamily="2" charset="-78"/>
              </a:rPr>
              <a:t>المبادئ الأساسية لإدارة الجودة الشاملة</a:t>
            </a:r>
          </a:p>
        </p:txBody>
      </p:sp>
      <p:pic>
        <p:nvPicPr>
          <p:cNvPr id="5"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4953000"/>
            <a:ext cx="1905000" cy="1905000"/>
          </a:xfrm>
          <a:prstGeom prst="rect">
            <a:avLst/>
          </a:prstGeom>
          <a:noFill/>
        </p:spPr>
      </p:pic>
    </p:spTree>
    <p:extLst>
      <p:ext uri="{BB962C8B-B14F-4D97-AF65-F5344CB8AC3E}">
        <p14:creationId xmlns:p14="http://schemas.microsoft.com/office/powerpoint/2010/main" val="236954093"/>
      </p:ext>
    </p:extLst>
  </p:cSld>
  <p:clrMapOvr>
    <a:masterClrMapping/>
  </p:clrMapOvr>
  <p:transition advClick="0"/>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4" name="مربع نص 3"/>
          <p:cNvSpPr txBox="1"/>
          <p:nvPr/>
        </p:nvSpPr>
        <p:spPr>
          <a:xfrm>
            <a:off x="0" y="0"/>
            <a:ext cx="9144000" cy="1107996"/>
          </a:xfrm>
          <a:prstGeom prst="rect">
            <a:avLst/>
          </a:prstGeom>
          <a:noFill/>
        </p:spPr>
        <p:txBody>
          <a:bodyPr wrap="square" rtlCol="1">
            <a:spAutoFit/>
          </a:bodyPr>
          <a:lstStyle/>
          <a:p>
            <a:r>
              <a:rPr lang="ar-SA" sz="6600" dirty="0" smtClean="0">
                <a:solidFill>
                  <a:srgbClr val="90B6E4"/>
                </a:solidFill>
                <a:cs typeface="DecoType Naskh Variants" pitchFamily="2" charset="-78"/>
              </a:rPr>
              <a:t>المبادئ الأساسية لإدارة الجودة الشاملة</a:t>
            </a:r>
          </a:p>
        </p:txBody>
      </p:sp>
      <p:sp>
        <p:nvSpPr>
          <p:cNvPr id="5" name="مربع نص 4"/>
          <p:cNvSpPr txBox="1"/>
          <p:nvPr/>
        </p:nvSpPr>
        <p:spPr>
          <a:xfrm>
            <a:off x="1981200" y="1295400"/>
            <a:ext cx="6781800" cy="4524315"/>
          </a:xfrm>
          <a:prstGeom prst="rect">
            <a:avLst/>
          </a:prstGeom>
          <a:noFill/>
        </p:spPr>
        <p:txBody>
          <a:bodyPr wrap="square" rtlCol="1">
            <a:spAutoFit/>
          </a:bodyPr>
          <a:lstStyle/>
          <a:p>
            <a:pPr>
              <a:buFont typeface="Wingdings" pitchFamily="2" charset="2"/>
              <a:buChar char=""/>
            </a:pPr>
            <a:r>
              <a:rPr lang="ar-SA" sz="4800" dirty="0" smtClean="0">
                <a:solidFill>
                  <a:srgbClr val="17375E"/>
                </a:solidFill>
                <a:cs typeface="DecoType Naskh Variants" pitchFamily="2" charset="-78"/>
              </a:rPr>
              <a:t>القيادة</a:t>
            </a:r>
          </a:p>
          <a:p>
            <a:pPr>
              <a:buFont typeface="Wingdings" pitchFamily="2" charset="2"/>
              <a:buChar char=""/>
            </a:pPr>
            <a:r>
              <a:rPr lang="ar-SA" sz="4800" dirty="0" smtClean="0">
                <a:solidFill>
                  <a:srgbClr val="17375E"/>
                </a:solidFill>
                <a:cs typeface="DecoType Naskh Variants" pitchFamily="2" charset="-78"/>
              </a:rPr>
              <a:t>التخطيط الإستراتيجي</a:t>
            </a:r>
          </a:p>
          <a:p>
            <a:pPr>
              <a:buFont typeface="Wingdings" pitchFamily="2" charset="2"/>
              <a:buChar char=""/>
            </a:pPr>
            <a:r>
              <a:rPr lang="ar-SA" sz="4800" dirty="0" smtClean="0">
                <a:solidFill>
                  <a:srgbClr val="17375E"/>
                </a:solidFill>
                <a:cs typeface="DecoType Naskh Variants" pitchFamily="2" charset="-78"/>
              </a:rPr>
              <a:t>التركيز على المستفيدين</a:t>
            </a:r>
          </a:p>
          <a:p>
            <a:pPr>
              <a:buFont typeface="Wingdings" pitchFamily="2" charset="2"/>
              <a:buChar char=""/>
            </a:pPr>
            <a:r>
              <a:rPr lang="ar-SA" sz="4800" dirty="0" smtClean="0">
                <a:solidFill>
                  <a:srgbClr val="17375E"/>
                </a:solidFill>
                <a:cs typeface="DecoType Naskh Variants" pitchFamily="2" charset="-78"/>
              </a:rPr>
              <a:t>التركيز على الموارد البشرية</a:t>
            </a:r>
          </a:p>
          <a:p>
            <a:pPr>
              <a:buFont typeface="Wingdings" pitchFamily="2" charset="2"/>
              <a:buChar char=""/>
            </a:pPr>
            <a:r>
              <a:rPr lang="ar-SA" sz="4800" dirty="0" smtClean="0">
                <a:solidFill>
                  <a:srgbClr val="17375E"/>
                </a:solidFill>
                <a:cs typeface="DecoType Naskh Variants" pitchFamily="2" charset="-78"/>
              </a:rPr>
              <a:t>التركيز على العلاقة مع الشركاء</a:t>
            </a:r>
          </a:p>
          <a:p>
            <a:pPr>
              <a:buFont typeface="Wingdings" pitchFamily="2" charset="2"/>
              <a:buChar char=""/>
            </a:pPr>
            <a:r>
              <a:rPr lang="ar-SA" sz="4800" dirty="0" smtClean="0">
                <a:solidFill>
                  <a:srgbClr val="17375E"/>
                </a:solidFill>
                <a:cs typeface="DecoType Naskh Variants" pitchFamily="2" charset="-78"/>
              </a:rPr>
              <a:t>التحسين المستمر</a:t>
            </a:r>
          </a:p>
        </p:txBody>
      </p:sp>
      <p:pic>
        <p:nvPicPr>
          <p:cNvPr id="7" name="Picture 8" descr="http://keytothecity.co.uk/images/back-button.png">
            <a:hlinkClick r:id="rId2" action="ppaction://hlinksldjump"/>
          </p:cNvPr>
          <p:cNvPicPr>
            <a:picLocks noChangeAspect="1" noChangeArrowheads="1"/>
          </p:cNvPicPr>
          <p:nvPr/>
        </p:nvPicPr>
        <p:blipFill>
          <a:blip r:embed="rId3"/>
          <a:srcRect/>
          <a:stretch>
            <a:fillRect/>
          </a:stretch>
        </p:blipFill>
        <p:spPr bwMode="auto">
          <a:xfrm flipH="1">
            <a:off x="0" y="5410200"/>
            <a:ext cx="1447800" cy="1447800"/>
          </a:xfrm>
          <a:prstGeom prst="rect">
            <a:avLst/>
          </a:prstGeom>
          <a:noFill/>
        </p:spPr>
      </p:pic>
      <p:sp>
        <p:nvSpPr>
          <p:cNvPr id="8" name="مربع نص 7"/>
          <p:cNvSpPr txBox="1"/>
          <p:nvPr/>
        </p:nvSpPr>
        <p:spPr>
          <a:xfrm>
            <a:off x="0" y="1676400"/>
            <a:ext cx="1937355" cy="1015663"/>
          </a:xfrm>
          <a:prstGeom prst="rect">
            <a:avLst/>
          </a:prstGeom>
          <a:noFill/>
        </p:spPr>
        <p:txBody>
          <a:bodyPr wrap="square" rtlCol="1">
            <a:spAutoFit/>
          </a:bodyPr>
          <a:lstStyle/>
          <a:p>
            <a:r>
              <a:rPr lang="ar-SA" sz="2000" dirty="0" smtClean="0">
                <a:solidFill>
                  <a:srgbClr val="17375E"/>
                </a:solidFill>
                <a:cs typeface="DecoType Naskh Variants" pitchFamily="2" charset="-78"/>
              </a:rPr>
              <a:t>سوف يتم استعراضها بشكل مفصل في الوحدة التدريبية الثالثة</a:t>
            </a:r>
          </a:p>
        </p:txBody>
      </p:sp>
    </p:spTree>
    <p:extLst>
      <p:ext uri="{BB962C8B-B14F-4D97-AF65-F5344CB8AC3E}">
        <p14:creationId xmlns:p14="http://schemas.microsoft.com/office/powerpoint/2010/main" val="404107456"/>
      </p:ext>
    </p:extLst>
  </p:cSld>
  <p:clrMapOvr>
    <a:masterClrMapping/>
  </p:clrMapOvr>
  <p:transition advClick="0"/>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4" name="مربع نص 3"/>
          <p:cNvSpPr txBox="1"/>
          <p:nvPr/>
        </p:nvSpPr>
        <p:spPr>
          <a:xfrm>
            <a:off x="0" y="2895600"/>
            <a:ext cx="9144000" cy="1200329"/>
          </a:xfrm>
          <a:prstGeom prst="rect">
            <a:avLst/>
          </a:prstGeom>
          <a:noFill/>
        </p:spPr>
        <p:txBody>
          <a:bodyPr wrap="square" rtlCol="1">
            <a:spAutoFit/>
          </a:bodyPr>
          <a:lstStyle/>
          <a:p>
            <a:pPr algn="ctr"/>
            <a:r>
              <a:rPr lang="ar-SA" sz="7200" dirty="0" smtClean="0">
                <a:solidFill>
                  <a:srgbClr val="17375E"/>
                </a:solidFill>
                <a:cs typeface="DecoType Naskh Variants" pitchFamily="2" charset="-78"/>
              </a:rPr>
              <a:t>فوائد إدارة الجودة الشاملة</a:t>
            </a:r>
          </a:p>
        </p:txBody>
      </p:sp>
      <p:pic>
        <p:nvPicPr>
          <p:cNvPr id="5"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4953000"/>
            <a:ext cx="1905000" cy="1905000"/>
          </a:xfrm>
          <a:prstGeom prst="rect">
            <a:avLst/>
          </a:prstGeom>
          <a:noFill/>
        </p:spPr>
      </p:pic>
    </p:spTree>
    <p:extLst>
      <p:ext uri="{BB962C8B-B14F-4D97-AF65-F5344CB8AC3E}">
        <p14:creationId xmlns:p14="http://schemas.microsoft.com/office/powerpoint/2010/main" val="1818854671"/>
      </p:ext>
    </p:extLst>
  </p:cSld>
  <p:clrMapOvr>
    <a:masterClrMapping/>
  </p:clrMapOvr>
  <p:transition advClick="0"/>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6" name="مربع نص 5"/>
          <p:cNvSpPr txBox="1"/>
          <p:nvPr/>
        </p:nvSpPr>
        <p:spPr>
          <a:xfrm>
            <a:off x="0" y="0"/>
            <a:ext cx="9144000" cy="1107996"/>
          </a:xfrm>
          <a:prstGeom prst="rect">
            <a:avLst/>
          </a:prstGeom>
          <a:noFill/>
        </p:spPr>
        <p:txBody>
          <a:bodyPr wrap="square" rtlCol="1">
            <a:spAutoFit/>
          </a:bodyPr>
          <a:lstStyle/>
          <a:p>
            <a:r>
              <a:rPr lang="ar-SA" sz="6600" dirty="0" smtClean="0">
                <a:solidFill>
                  <a:srgbClr val="90B6E4"/>
                </a:solidFill>
                <a:cs typeface="DecoType Naskh Variants" pitchFamily="2" charset="-78"/>
              </a:rPr>
              <a:t>فوائد إدارة الجودة الشاملة</a:t>
            </a:r>
          </a:p>
        </p:txBody>
      </p:sp>
      <p:sp>
        <p:nvSpPr>
          <p:cNvPr id="7" name="مربع نص 6"/>
          <p:cNvSpPr txBox="1"/>
          <p:nvPr/>
        </p:nvSpPr>
        <p:spPr>
          <a:xfrm>
            <a:off x="0" y="1676400"/>
            <a:ext cx="9144000" cy="4154984"/>
          </a:xfrm>
          <a:prstGeom prst="rect">
            <a:avLst/>
          </a:prstGeom>
          <a:noFill/>
        </p:spPr>
        <p:txBody>
          <a:bodyPr wrap="square" rtlCol="1">
            <a:spAutoFit/>
          </a:bodyPr>
          <a:lstStyle/>
          <a:p>
            <a:pPr>
              <a:buFont typeface="Wingdings" pitchFamily="2" charset="2"/>
              <a:buChar char=""/>
            </a:pPr>
            <a:r>
              <a:rPr lang="ar-SA" sz="4400" dirty="0" smtClean="0">
                <a:solidFill>
                  <a:srgbClr val="17375E"/>
                </a:solidFill>
                <a:cs typeface="DecoType Naskh Variants" pitchFamily="2" charset="-78"/>
              </a:rPr>
              <a:t>كسب رضاء المستفيدين وولائهم لمنتجات أو (و) خدمات المؤسسة؛</a:t>
            </a:r>
          </a:p>
          <a:p>
            <a:pPr>
              <a:buFont typeface="Wingdings" pitchFamily="2" charset="2"/>
              <a:buChar char=""/>
            </a:pPr>
            <a:r>
              <a:rPr lang="ar-SA" sz="4400" dirty="0" smtClean="0">
                <a:solidFill>
                  <a:srgbClr val="17375E"/>
                </a:solidFill>
                <a:cs typeface="DecoType Naskh Variants" pitchFamily="2" charset="-78"/>
              </a:rPr>
              <a:t>تحسين سمعة المؤسسة وصورتها في الداخل والخارج؛</a:t>
            </a:r>
          </a:p>
          <a:p>
            <a:pPr>
              <a:buFont typeface="Wingdings" pitchFamily="2" charset="2"/>
              <a:buChar char=""/>
            </a:pPr>
            <a:r>
              <a:rPr lang="ar-SA" sz="4400" dirty="0" smtClean="0">
                <a:solidFill>
                  <a:srgbClr val="17375E"/>
                </a:solidFill>
                <a:cs typeface="DecoType Naskh Variants" pitchFamily="2" charset="-78"/>
              </a:rPr>
              <a:t>زيادة الأرباح ورضا الشركاء؛</a:t>
            </a:r>
          </a:p>
          <a:p>
            <a:pPr>
              <a:buFont typeface="Wingdings" pitchFamily="2" charset="2"/>
              <a:buChar char=""/>
            </a:pPr>
            <a:r>
              <a:rPr lang="ar-SA" sz="4400" dirty="0" smtClean="0">
                <a:solidFill>
                  <a:srgbClr val="17375E"/>
                </a:solidFill>
                <a:cs typeface="DecoType Naskh Variants" pitchFamily="2" charset="-78"/>
              </a:rPr>
              <a:t>تقوية انتماء و ولاء العاملين؛</a:t>
            </a:r>
          </a:p>
          <a:p>
            <a:pPr>
              <a:buFont typeface="Wingdings" pitchFamily="2" charset="2"/>
              <a:buChar char=""/>
            </a:pPr>
            <a:r>
              <a:rPr lang="ar-SA" sz="4400" dirty="0" smtClean="0">
                <a:solidFill>
                  <a:srgbClr val="17375E"/>
                </a:solidFill>
                <a:cs typeface="DecoType Naskh Variants" pitchFamily="2" charset="-78"/>
              </a:rPr>
              <a:t>تحسين كفاءة وفعالية الأداء للعاملين.</a:t>
            </a:r>
          </a:p>
        </p:txBody>
      </p:sp>
      <p:pic>
        <p:nvPicPr>
          <p:cNvPr id="9" name="Picture 8" descr="http://keytothecity.co.uk/images/back-button.png">
            <a:hlinkClick r:id="rId2" action="ppaction://hlinksldjump"/>
          </p:cNvPr>
          <p:cNvPicPr>
            <a:picLocks noChangeAspect="1" noChangeArrowheads="1"/>
          </p:cNvPicPr>
          <p:nvPr/>
        </p:nvPicPr>
        <p:blipFill>
          <a:blip r:embed="rId3"/>
          <a:srcRect/>
          <a:stretch>
            <a:fillRect/>
          </a:stretch>
        </p:blipFill>
        <p:spPr bwMode="auto">
          <a:xfrm flipH="1">
            <a:off x="0" y="5410200"/>
            <a:ext cx="1447800" cy="1447800"/>
          </a:xfrm>
          <a:prstGeom prst="rect">
            <a:avLst/>
          </a:prstGeom>
          <a:noFill/>
        </p:spPr>
      </p:pic>
    </p:spTree>
    <p:extLst>
      <p:ext uri="{BB962C8B-B14F-4D97-AF65-F5344CB8AC3E}">
        <p14:creationId xmlns:p14="http://schemas.microsoft.com/office/powerpoint/2010/main" val="3360831300"/>
      </p:ext>
    </p:extLst>
  </p:cSld>
  <p:clrMapOvr>
    <a:masterClrMapping/>
  </p:clrMapOvr>
  <p:transition advClick="0"/>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4" name="مربع نص 3"/>
          <p:cNvSpPr txBox="1"/>
          <p:nvPr/>
        </p:nvSpPr>
        <p:spPr>
          <a:xfrm>
            <a:off x="0" y="2895600"/>
            <a:ext cx="9144000" cy="1200329"/>
          </a:xfrm>
          <a:prstGeom prst="rect">
            <a:avLst/>
          </a:prstGeom>
          <a:noFill/>
        </p:spPr>
        <p:txBody>
          <a:bodyPr wrap="square" rtlCol="1">
            <a:spAutoFit/>
          </a:bodyPr>
          <a:lstStyle/>
          <a:p>
            <a:pPr algn="ctr"/>
            <a:r>
              <a:rPr lang="ar-SA" sz="7200" dirty="0" smtClean="0">
                <a:solidFill>
                  <a:srgbClr val="17375E"/>
                </a:solidFill>
                <a:cs typeface="DecoType Naskh Variants" pitchFamily="2" charset="-78"/>
              </a:rPr>
              <a:t>مراحل تطور  إدارة الجودة الشاملة</a:t>
            </a:r>
          </a:p>
        </p:txBody>
      </p:sp>
      <p:pic>
        <p:nvPicPr>
          <p:cNvPr id="5"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4953000"/>
            <a:ext cx="1905000" cy="1905000"/>
          </a:xfrm>
          <a:prstGeom prst="rect">
            <a:avLst/>
          </a:prstGeom>
          <a:noFill/>
        </p:spPr>
      </p:pic>
    </p:spTree>
    <p:extLst>
      <p:ext uri="{BB962C8B-B14F-4D97-AF65-F5344CB8AC3E}">
        <p14:creationId xmlns:p14="http://schemas.microsoft.com/office/powerpoint/2010/main" val="3655174475"/>
      </p:ext>
    </p:extLst>
  </p:cSld>
  <p:clrMapOvr>
    <a:masterClrMapping/>
  </p:clrMapOvr>
  <p:transition advClick="0"/>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4" name="مربع نص 3"/>
          <p:cNvSpPr txBox="1"/>
          <p:nvPr/>
        </p:nvSpPr>
        <p:spPr>
          <a:xfrm>
            <a:off x="0" y="0"/>
            <a:ext cx="9144000" cy="1107996"/>
          </a:xfrm>
          <a:prstGeom prst="rect">
            <a:avLst/>
          </a:prstGeom>
          <a:noFill/>
        </p:spPr>
        <p:txBody>
          <a:bodyPr wrap="square" rtlCol="1">
            <a:spAutoFit/>
          </a:bodyPr>
          <a:lstStyle/>
          <a:p>
            <a:r>
              <a:rPr lang="ar-SA" sz="6600" dirty="0" smtClean="0">
                <a:solidFill>
                  <a:srgbClr val="90B6E4"/>
                </a:solidFill>
                <a:cs typeface="DecoType Naskh Variants" pitchFamily="2" charset="-78"/>
              </a:rPr>
              <a:t>مراحل تطور  إدارة الجودة الشاملة</a:t>
            </a:r>
          </a:p>
        </p:txBody>
      </p:sp>
      <p:sp>
        <p:nvSpPr>
          <p:cNvPr id="5" name="مربع نص 4"/>
          <p:cNvSpPr txBox="1"/>
          <p:nvPr/>
        </p:nvSpPr>
        <p:spPr>
          <a:xfrm>
            <a:off x="0" y="2209800"/>
            <a:ext cx="9144000" cy="2800767"/>
          </a:xfrm>
          <a:prstGeom prst="rect">
            <a:avLst/>
          </a:prstGeom>
          <a:noFill/>
        </p:spPr>
        <p:txBody>
          <a:bodyPr wrap="square" rtlCol="1">
            <a:spAutoFit/>
          </a:bodyPr>
          <a:lstStyle/>
          <a:p>
            <a:pPr algn="just"/>
            <a:r>
              <a:rPr lang="ar-SA" sz="4400" dirty="0" smtClean="0">
                <a:solidFill>
                  <a:srgbClr val="17375E"/>
                </a:solidFill>
                <a:cs typeface="DecoType Naskh Variants" pitchFamily="2" charset="-78"/>
              </a:rPr>
              <a:t>بدأت أولى تطبيقات الجودة في بداية القرن العشرين في القطاع الصناعي حيث كانت الجودة تتمثل في </a:t>
            </a:r>
            <a:r>
              <a:rPr lang="ar-SA" sz="4400" dirty="0" smtClean="0">
                <a:solidFill>
                  <a:srgbClr val="8E0000"/>
                </a:solidFill>
                <a:cs typeface="DecoType Naskh Variants" pitchFamily="2" charset="-78"/>
              </a:rPr>
              <a:t>فحص المنتج النهائي </a:t>
            </a:r>
            <a:r>
              <a:rPr lang="ar-SA" sz="4400" dirty="0" smtClean="0">
                <a:solidFill>
                  <a:srgbClr val="17375E"/>
                </a:solidFill>
                <a:cs typeface="DecoType Naskh Variants" pitchFamily="2" charset="-78"/>
              </a:rPr>
              <a:t>قبل بيعه للزبائن للتأكد من عدم وجود عيوب تصنيعية، ثم إتلاف المنتجات المعيبة أو إعادة إصلاحها إن أمكن.</a:t>
            </a:r>
          </a:p>
        </p:txBody>
      </p:sp>
      <p:pic>
        <p:nvPicPr>
          <p:cNvPr id="6"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4953000"/>
            <a:ext cx="1905000" cy="1905000"/>
          </a:xfrm>
          <a:prstGeom prst="rect">
            <a:avLst/>
          </a:prstGeom>
          <a:noFill/>
        </p:spPr>
      </p:pic>
    </p:spTree>
    <p:extLst>
      <p:ext uri="{BB962C8B-B14F-4D97-AF65-F5344CB8AC3E}">
        <p14:creationId xmlns:p14="http://schemas.microsoft.com/office/powerpoint/2010/main" val="521002209"/>
      </p:ext>
    </p:extLst>
  </p:cSld>
  <p:clrMapOvr>
    <a:masterClrMapping/>
  </p:clrMapOvr>
  <p:transition advClick="0"/>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4" name="مربع نص 3"/>
          <p:cNvSpPr txBox="1"/>
          <p:nvPr/>
        </p:nvSpPr>
        <p:spPr>
          <a:xfrm>
            <a:off x="0" y="0"/>
            <a:ext cx="9144000" cy="1107996"/>
          </a:xfrm>
          <a:prstGeom prst="rect">
            <a:avLst/>
          </a:prstGeom>
          <a:noFill/>
        </p:spPr>
        <p:txBody>
          <a:bodyPr wrap="square" rtlCol="1">
            <a:spAutoFit/>
          </a:bodyPr>
          <a:lstStyle/>
          <a:p>
            <a:r>
              <a:rPr lang="ar-SA" sz="6600" dirty="0" smtClean="0">
                <a:solidFill>
                  <a:srgbClr val="90B6E4"/>
                </a:solidFill>
                <a:cs typeface="DecoType Naskh Variants" pitchFamily="2" charset="-78"/>
              </a:rPr>
              <a:t>مراحل تطور  إدارة الجودة الشاملة</a:t>
            </a:r>
          </a:p>
        </p:txBody>
      </p:sp>
      <p:pic>
        <p:nvPicPr>
          <p:cNvPr id="57346" name="Picture 2" descr="http://www.managers-net.com/Biography/graphics/WalterShewhart.jpg"/>
          <p:cNvPicPr>
            <a:picLocks noChangeAspect="1" noChangeArrowheads="1"/>
          </p:cNvPicPr>
          <p:nvPr/>
        </p:nvPicPr>
        <p:blipFill>
          <a:blip r:embed="rId2" cstate="print"/>
          <a:srcRect/>
          <a:stretch>
            <a:fillRect/>
          </a:stretch>
        </p:blipFill>
        <p:spPr bwMode="auto">
          <a:xfrm>
            <a:off x="3352800" y="5605120"/>
            <a:ext cx="914400" cy="1252880"/>
          </a:xfrm>
          <a:prstGeom prst="rect">
            <a:avLst/>
          </a:prstGeom>
          <a:noFill/>
        </p:spPr>
      </p:pic>
      <p:sp>
        <p:nvSpPr>
          <p:cNvPr id="5" name="مربع نص 4"/>
          <p:cNvSpPr txBox="1"/>
          <p:nvPr/>
        </p:nvSpPr>
        <p:spPr>
          <a:xfrm>
            <a:off x="0" y="1143000"/>
            <a:ext cx="9144000" cy="4832092"/>
          </a:xfrm>
          <a:prstGeom prst="rect">
            <a:avLst/>
          </a:prstGeom>
          <a:noFill/>
        </p:spPr>
        <p:txBody>
          <a:bodyPr wrap="square" rtlCol="1">
            <a:spAutoFit/>
          </a:bodyPr>
          <a:lstStyle/>
          <a:p>
            <a:pPr algn="just"/>
            <a:r>
              <a:rPr lang="ar-SA" sz="4400" dirty="0" smtClean="0">
                <a:solidFill>
                  <a:srgbClr val="17375E"/>
                </a:solidFill>
                <a:cs typeface="DecoType Naskh Variants" pitchFamily="2" charset="-78"/>
              </a:rPr>
              <a:t>ظهرت أولى أدبيات الجودة في العشرينيات من القرن الماضي على يد العالم  </a:t>
            </a:r>
            <a:r>
              <a:rPr lang="ar-SA" sz="4400" dirty="0" err="1" smtClean="0">
                <a:solidFill>
                  <a:srgbClr val="17375E"/>
                </a:solidFill>
                <a:cs typeface="DecoType Naskh Variants" pitchFamily="2" charset="-78"/>
              </a:rPr>
              <a:t>والتر</a:t>
            </a:r>
            <a:r>
              <a:rPr lang="ar-SA" sz="4400" dirty="0" smtClean="0">
                <a:solidFill>
                  <a:srgbClr val="17375E"/>
                </a:solidFill>
                <a:cs typeface="DecoType Naskh Variants" pitchFamily="2" charset="-78"/>
              </a:rPr>
              <a:t> </a:t>
            </a:r>
            <a:r>
              <a:rPr lang="ar-SA" sz="4400" dirty="0" err="1" smtClean="0">
                <a:solidFill>
                  <a:srgbClr val="17375E"/>
                </a:solidFill>
                <a:cs typeface="DecoType Naskh Variants" pitchFamily="2" charset="-78"/>
              </a:rPr>
              <a:t>شويهارت</a:t>
            </a:r>
            <a:r>
              <a:rPr lang="ar-SA" sz="4400" dirty="0" smtClean="0">
                <a:solidFill>
                  <a:srgbClr val="17375E"/>
                </a:solidFill>
                <a:cs typeface="DecoType Naskh Variants" pitchFamily="2" charset="-78"/>
              </a:rPr>
              <a:t> (</a:t>
            </a:r>
            <a:r>
              <a:rPr lang="en-US" sz="4000" i="1" dirty="0" smtClean="0">
                <a:solidFill>
                  <a:srgbClr val="17375E"/>
                </a:solidFill>
                <a:latin typeface="Gabriola" pitchFamily="82" charset="0"/>
              </a:rPr>
              <a:t>Walter A.</a:t>
            </a:r>
            <a:r>
              <a:rPr lang="en-US" sz="4400" dirty="0" smtClean="0"/>
              <a:t> </a:t>
            </a:r>
            <a:r>
              <a:rPr lang="en-US" sz="4000" i="1" dirty="0" err="1" smtClean="0">
                <a:solidFill>
                  <a:srgbClr val="17375E"/>
                </a:solidFill>
                <a:latin typeface="Gabriola" pitchFamily="82" charset="0"/>
              </a:rPr>
              <a:t>Shewhart</a:t>
            </a:r>
            <a:r>
              <a:rPr lang="ar-SA" sz="4400" dirty="0" smtClean="0">
                <a:solidFill>
                  <a:srgbClr val="17375E"/>
                </a:solidFill>
                <a:cs typeface="DecoType Naskh Variants" pitchFamily="2" charset="-78"/>
              </a:rPr>
              <a:t>)بإصداره عددا من الكتب مثل“الضبط الاقتصادي لجودة المنتج الصناعي“ كما طور خرائط المراقبة (</a:t>
            </a:r>
            <a:r>
              <a:rPr lang="en-US" sz="4000" i="1" dirty="0" smtClean="0">
                <a:solidFill>
                  <a:srgbClr val="17375E"/>
                </a:solidFill>
                <a:latin typeface="Gabriola" pitchFamily="82" charset="0"/>
              </a:rPr>
              <a:t>Control Charts</a:t>
            </a:r>
            <a:r>
              <a:rPr lang="ar-SA" sz="4400" dirty="0" smtClean="0">
                <a:solidFill>
                  <a:srgbClr val="17375E"/>
                </a:solidFill>
                <a:cs typeface="DecoType Naskh Variants" pitchFamily="2" charset="-78"/>
              </a:rPr>
              <a:t>) والتي تستخدم أثناء عملية الإنتاج للتأكد من سلامة المنتجات والتنبؤ بمشاكل الإنتاج قبل استفحالها وخروجها كمنتجات معيبة وهو ما يسمى ”ضبط الجودة“. </a:t>
            </a:r>
          </a:p>
        </p:txBody>
      </p:sp>
      <p:pic>
        <p:nvPicPr>
          <p:cNvPr id="57348" name="Picture 4" descr="https://media.licdn.com/mpr/mpr/AAEAAQAAAAAAAAMVAAAAJDYzYmNjNjYyLTcyZDQtNGZjMC1iYWNiLWM1ZGEyOTMwYTRiZA.jpg"/>
          <p:cNvPicPr>
            <a:picLocks noChangeAspect="1" noChangeArrowheads="1"/>
          </p:cNvPicPr>
          <p:nvPr/>
        </p:nvPicPr>
        <p:blipFill>
          <a:blip r:embed="rId3" cstate="print"/>
          <a:srcRect/>
          <a:stretch>
            <a:fillRect/>
          </a:stretch>
        </p:blipFill>
        <p:spPr bwMode="auto">
          <a:xfrm>
            <a:off x="0" y="0"/>
            <a:ext cx="1726896" cy="990600"/>
          </a:xfrm>
          <a:prstGeom prst="rect">
            <a:avLst/>
          </a:prstGeom>
          <a:noFill/>
        </p:spPr>
      </p:pic>
      <p:pic>
        <p:nvPicPr>
          <p:cNvPr id="8" name="Picture 10" descr="http://japanologie.arts.kuleuven.be/lab/sites/japanologie.arts.kuleuven.be.ijcm13/files/uploads/inline_images/glossy_3d_blue_arrow_left.png">
            <a:hlinkClick r:id="rId4" action="ppaction://hlinksldjump"/>
          </p:cNvPr>
          <p:cNvPicPr>
            <a:picLocks noChangeAspect="1" noChangeArrowheads="1"/>
          </p:cNvPicPr>
          <p:nvPr/>
        </p:nvPicPr>
        <p:blipFill>
          <a:blip r:embed="rId5"/>
          <a:srcRect/>
          <a:stretch>
            <a:fillRect/>
          </a:stretch>
        </p:blipFill>
        <p:spPr bwMode="auto">
          <a:xfrm>
            <a:off x="0" y="4953000"/>
            <a:ext cx="1905000" cy="1905000"/>
          </a:xfrm>
          <a:prstGeom prst="rect">
            <a:avLst/>
          </a:prstGeom>
          <a:noFill/>
        </p:spPr>
      </p:pic>
    </p:spTree>
    <p:extLst>
      <p:ext uri="{BB962C8B-B14F-4D97-AF65-F5344CB8AC3E}">
        <p14:creationId xmlns:p14="http://schemas.microsoft.com/office/powerpoint/2010/main" val="2826102906"/>
      </p:ext>
    </p:extLst>
  </p:cSld>
  <p:clrMapOvr>
    <a:masterClrMapping/>
  </p:clrMapOvr>
  <p:transition advClick="0"/>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4" name="مربع نص 3"/>
          <p:cNvSpPr txBox="1"/>
          <p:nvPr/>
        </p:nvSpPr>
        <p:spPr>
          <a:xfrm>
            <a:off x="0" y="0"/>
            <a:ext cx="9144000" cy="1107996"/>
          </a:xfrm>
          <a:prstGeom prst="rect">
            <a:avLst/>
          </a:prstGeom>
          <a:noFill/>
        </p:spPr>
        <p:txBody>
          <a:bodyPr wrap="square" rtlCol="1">
            <a:spAutoFit/>
          </a:bodyPr>
          <a:lstStyle/>
          <a:p>
            <a:r>
              <a:rPr lang="ar-SA" sz="6600" dirty="0" smtClean="0">
                <a:solidFill>
                  <a:srgbClr val="90B6E4"/>
                </a:solidFill>
                <a:cs typeface="DecoType Naskh Variants" pitchFamily="2" charset="-78"/>
              </a:rPr>
              <a:t>مراحل تطور  إدارة الجودة الشاملة</a:t>
            </a:r>
          </a:p>
        </p:txBody>
      </p:sp>
      <p:sp>
        <p:nvSpPr>
          <p:cNvPr id="5" name="مربع نص 4"/>
          <p:cNvSpPr txBox="1"/>
          <p:nvPr/>
        </p:nvSpPr>
        <p:spPr>
          <a:xfrm>
            <a:off x="0" y="2209800"/>
            <a:ext cx="9144000" cy="2800767"/>
          </a:xfrm>
          <a:prstGeom prst="rect">
            <a:avLst/>
          </a:prstGeom>
          <a:noFill/>
        </p:spPr>
        <p:txBody>
          <a:bodyPr wrap="square" rtlCol="1">
            <a:spAutoFit/>
          </a:bodyPr>
          <a:lstStyle/>
          <a:p>
            <a:pPr algn="just"/>
            <a:r>
              <a:rPr lang="ar-SA" sz="4400" dirty="0" smtClean="0">
                <a:solidFill>
                  <a:srgbClr val="17375E"/>
                </a:solidFill>
                <a:cs typeface="DecoType Naskh Variants" pitchFamily="2" charset="-78"/>
              </a:rPr>
              <a:t>وفي الخمسينيات من القرن الماضي نادى العالم الإحصائي ويليام </a:t>
            </a:r>
            <a:r>
              <a:rPr lang="ar-SA" sz="4400" dirty="0" err="1" smtClean="0">
                <a:solidFill>
                  <a:srgbClr val="17375E"/>
                </a:solidFill>
                <a:cs typeface="DecoType Naskh Variants" pitchFamily="2" charset="-78"/>
              </a:rPr>
              <a:t>ديمنغ</a:t>
            </a:r>
            <a:r>
              <a:rPr lang="ar-SA" sz="4400" dirty="0" smtClean="0">
                <a:solidFill>
                  <a:srgbClr val="17375E"/>
                </a:solidFill>
                <a:cs typeface="DecoType Naskh Variants" pitchFamily="2" charset="-78"/>
              </a:rPr>
              <a:t>  (</a:t>
            </a:r>
            <a:r>
              <a:rPr lang="en-US" sz="4000" i="1" dirty="0" smtClean="0">
                <a:solidFill>
                  <a:srgbClr val="17375E"/>
                </a:solidFill>
                <a:latin typeface="Gabriola" pitchFamily="82" charset="0"/>
              </a:rPr>
              <a:t>William Edwards Deming</a:t>
            </a:r>
            <a:r>
              <a:rPr lang="ar-SA" sz="4400" dirty="0" smtClean="0">
                <a:solidFill>
                  <a:srgbClr val="17375E"/>
                </a:solidFill>
                <a:cs typeface="DecoType Naskh Variants" pitchFamily="2" charset="-78"/>
              </a:rPr>
              <a:t>) باستخدام المراقبة الإحصائية للعمليات الإنتاجية للتحقق من جودة الإنتاج ، وعرض أفكاره ومقترحاته لتحسين وضمان الجودة.</a:t>
            </a:r>
          </a:p>
        </p:txBody>
      </p:sp>
      <p:pic>
        <p:nvPicPr>
          <p:cNvPr id="70658" name="Picture 2" descr="https://upload.wikimedia.org/wikipedia/commons/7/73/W._Edwards_Deming.jpg"/>
          <p:cNvPicPr>
            <a:picLocks noChangeAspect="1" noChangeArrowheads="1"/>
          </p:cNvPicPr>
          <p:nvPr/>
        </p:nvPicPr>
        <p:blipFill>
          <a:blip r:embed="rId2"/>
          <a:srcRect/>
          <a:stretch>
            <a:fillRect/>
          </a:stretch>
        </p:blipFill>
        <p:spPr bwMode="auto">
          <a:xfrm>
            <a:off x="1905000" y="5795465"/>
            <a:ext cx="1524000" cy="1062535"/>
          </a:xfrm>
          <a:prstGeom prst="rect">
            <a:avLst/>
          </a:prstGeom>
          <a:noFill/>
        </p:spPr>
      </p:pic>
      <p:pic>
        <p:nvPicPr>
          <p:cNvPr id="7" name="Picture 10" descr="http://japanologie.arts.kuleuven.be/lab/sites/japanologie.arts.kuleuven.be.ijcm13/files/uploads/inline_images/glossy_3d_blue_arrow_left.png">
            <a:hlinkClick r:id="rId3" action="ppaction://hlinksldjump"/>
          </p:cNvPr>
          <p:cNvPicPr>
            <a:picLocks noChangeAspect="1" noChangeArrowheads="1"/>
          </p:cNvPicPr>
          <p:nvPr/>
        </p:nvPicPr>
        <p:blipFill>
          <a:blip r:embed="rId4"/>
          <a:srcRect/>
          <a:stretch>
            <a:fillRect/>
          </a:stretch>
        </p:blipFill>
        <p:spPr bwMode="auto">
          <a:xfrm>
            <a:off x="0" y="4953000"/>
            <a:ext cx="1905000" cy="1905000"/>
          </a:xfrm>
          <a:prstGeom prst="rect">
            <a:avLst/>
          </a:prstGeom>
          <a:noFill/>
        </p:spPr>
      </p:pic>
    </p:spTree>
    <p:extLst>
      <p:ext uri="{BB962C8B-B14F-4D97-AF65-F5344CB8AC3E}">
        <p14:creationId xmlns:p14="http://schemas.microsoft.com/office/powerpoint/2010/main" val="2035271942"/>
      </p:ext>
    </p:extLst>
  </p:cSld>
  <p:clrMapOvr>
    <a:masterClrMapping/>
  </p:clrMapOvr>
  <p:transition advClick="0"/>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4" name="مربع نص 3"/>
          <p:cNvSpPr txBox="1"/>
          <p:nvPr/>
        </p:nvSpPr>
        <p:spPr>
          <a:xfrm>
            <a:off x="0" y="0"/>
            <a:ext cx="9144000" cy="1107996"/>
          </a:xfrm>
          <a:prstGeom prst="rect">
            <a:avLst/>
          </a:prstGeom>
          <a:noFill/>
        </p:spPr>
        <p:txBody>
          <a:bodyPr wrap="square" rtlCol="1">
            <a:spAutoFit/>
          </a:bodyPr>
          <a:lstStyle/>
          <a:p>
            <a:r>
              <a:rPr lang="ar-SA" sz="6600" dirty="0" smtClean="0">
                <a:solidFill>
                  <a:srgbClr val="90B6E4"/>
                </a:solidFill>
                <a:cs typeface="DecoType Naskh Variants" pitchFamily="2" charset="-78"/>
              </a:rPr>
              <a:t>مراحل تطور  إدارة الجودة الشاملة</a:t>
            </a:r>
          </a:p>
        </p:txBody>
      </p:sp>
      <p:sp>
        <p:nvSpPr>
          <p:cNvPr id="5" name="مربع نص 4"/>
          <p:cNvSpPr txBox="1"/>
          <p:nvPr/>
        </p:nvSpPr>
        <p:spPr>
          <a:xfrm>
            <a:off x="0" y="990600"/>
            <a:ext cx="9144000" cy="5509200"/>
          </a:xfrm>
          <a:prstGeom prst="rect">
            <a:avLst/>
          </a:prstGeom>
          <a:noFill/>
        </p:spPr>
        <p:txBody>
          <a:bodyPr wrap="square" rtlCol="1">
            <a:spAutoFit/>
          </a:bodyPr>
          <a:lstStyle/>
          <a:p>
            <a:pPr algn="just"/>
            <a:r>
              <a:rPr lang="ar-SA" sz="4400" dirty="0" smtClean="0">
                <a:solidFill>
                  <a:srgbClr val="17375E"/>
                </a:solidFill>
                <a:cs typeface="DecoType Naskh Variants" pitchFamily="2" charset="-78"/>
              </a:rPr>
              <a:t>تبنت الشركات اليابانية نظريات </a:t>
            </a:r>
            <a:r>
              <a:rPr lang="ar-SA" sz="4400" dirty="0" err="1" smtClean="0">
                <a:solidFill>
                  <a:srgbClr val="17375E"/>
                </a:solidFill>
                <a:cs typeface="DecoType Naskh Variants" pitchFamily="2" charset="-78"/>
              </a:rPr>
              <a:t>ديمنغ</a:t>
            </a:r>
            <a:r>
              <a:rPr lang="ar-SA" sz="4400" dirty="0" smtClean="0">
                <a:solidFill>
                  <a:srgbClr val="17375E"/>
                </a:solidFill>
                <a:cs typeface="DecoType Naskh Variants" pitchFamily="2" charset="-78"/>
              </a:rPr>
              <a:t> (</a:t>
            </a:r>
            <a:r>
              <a:rPr lang="en-US" sz="4000" i="1" dirty="0" smtClean="0">
                <a:solidFill>
                  <a:srgbClr val="17375E"/>
                </a:solidFill>
                <a:latin typeface="Gabriola" pitchFamily="82" charset="0"/>
              </a:rPr>
              <a:t>Deming</a:t>
            </a:r>
            <a:r>
              <a:rPr lang="ar-SA" sz="4400" dirty="0" smtClean="0">
                <a:solidFill>
                  <a:srgbClr val="17375E"/>
                </a:solidFill>
                <a:cs typeface="DecoType Naskh Variants" pitchFamily="2" charset="-78"/>
              </a:rPr>
              <a:t> ) وتتلمذ على يديه بعض علماء الجودة اليابانيين، كما استقطبت اليابان علماء جودة أمريكيين آخرين مثل  الدكتور جوزيف موسى </a:t>
            </a:r>
            <a:r>
              <a:rPr lang="ar-SA" sz="4400" dirty="0" err="1" smtClean="0">
                <a:solidFill>
                  <a:srgbClr val="17375E"/>
                </a:solidFill>
                <a:cs typeface="DecoType Naskh Variants" pitchFamily="2" charset="-78"/>
              </a:rPr>
              <a:t>جوران</a:t>
            </a:r>
            <a:r>
              <a:rPr lang="ar-SA" sz="4400" dirty="0" smtClean="0">
                <a:solidFill>
                  <a:srgbClr val="17375E"/>
                </a:solidFill>
                <a:cs typeface="DecoType Naskh Variants" pitchFamily="2" charset="-78"/>
              </a:rPr>
              <a:t>  </a:t>
            </a:r>
            <a:r>
              <a:rPr lang="en-US" sz="4000" i="1" dirty="0" smtClean="0">
                <a:solidFill>
                  <a:srgbClr val="17375E"/>
                </a:solidFill>
                <a:latin typeface="Gabriola" pitchFamily="82" charset="0"/>
              </a:rPr>
              <a:t>Joseph Moses </a:t>
            </a:r>
            <a:r>
              <a:rPr lang="en-US" sz="4000" i="1" dirty="0" err="1" smtClean="0">
                <a:solidFill>
                  <a:srgbClr val="17375E"/>
                </a:solidFill>
                <a:latin typeface="Gabriola" pitchFamily="82" charset="0"/>
              </a:rPr>
              <a:t>Juran</a:t>
            </a:r>
            <a:r>
              <a:rPr lang="ar-SA" sz="4000" i="1" dirty="0" smtClean="0">
                <a:solidFill>
                  <a:srgbClr val="17375E"/>
                </a:solidFill>
                <a:latin typeface="Gabriola" pitchFamily="82" charset="0"/>
              </a:rPr>
              <a:t> </a:t>
            </a:r>
            <a:r>
              <a:rPr lang="en-US" sz="4000" i="1" dirty="0" smtClean="0">
                <a:solidFill>
                  <a:srgbClr val="17375E"/>
                </a:solidFill>
                <a:latin typeface="Gabriola" pitchFamily="82" charset="0"/>
              </a:rPr>
              <a:t> </a:t>
            </a:r>
            <a:r>
              <a:rPr lang="ar-SA" sz="4000" i="1" dirty="0" smtClean="0">
                <a:solidFill>
                  <a:srgbClr val="17375E"/>
                </a:solidFill>
                <a:latin typeface="Gabriola" pitchFamily="82" charset="0"/>
              </a:rPr>
              <a:t>و</a:t>
            </a:r>
            <a:r>
              <a:rPr lang="en-US" sz="4000" i="1" dirty="0" smtClean="0">
                <a:solidFill>
                  <a:srgbClr val="17375E"/>
                </a:solidFill>
                <a:latin typeface="Gabriola" pitchFamily="82" charset="0"/>
              </a:rPr>
              <a:t>Dr.</a:t>
            </a:r>
            <a:r>
              <a:rPr lang="ar-SA" sz="4000" i="1" dirty="0" smtClean="0">
                <a:solidFill>
                  <a:srgbClr val="17375E"/>
                </a:solidFill>
                <a:latin typeface="Gabriola" pitchFamily="82" charset="0"/>
              </a:rPr>
              <a:t> </a:t>
            </a:r>
            <a:r>
              <a:rPr lang="ar-SA" sz="4400" dirty="0" smtClean="0">
                <a:solidFill>
                  <a:srgbClr val="17375E"/>
                </a:solidFill>
                <a:cs typeface="DecoType Naskh Variants" pitchFamily="2" charset="-78"/>
              </a:rPr>
              <a:t>والدكتور </a:t>
            </a:r>
            <a:r>
              <a:rPr lang="ar-SA" sz="4400" dirty="0" err="1" smtClean="0">
                <a:solidFill>
                  <a:srgbClr val="17375E"/>
                </a:solidFill>
                <a:cs typeface="DecoType Naskh Variants" pitchFamily="2" charset="-78"/>
              </a:rPr>
              <a:t>ارماند</a:t>
            </a:r>
            <a:r>
              <a:rPr lang="ar-SA" sz="4400" dirty="0" smtClean="0">
                <a:solidFill>
                  <a:srgbClr val="17375E"/>
                </a:solidFill>
                <a:cs typeface="DecoType Naskh Variants" pitchFamily="2" charset="-78"/>
              </a:rPr>
              <a:t> </a:t>
            </a:r>
            <a:r>
              <a:rPr lang="ar-SA" sz="4400" dirty="0" err="1" smtClean="0">
                <a:solidFill>
                  <a:srgbClr val="17375E"/>
                </a:solidFill>
                <a:cs typeface="DecoType Naskh Variants" pitchFamily="2" charset="-78"/>
              </a:rPr>
              <a:t>فايكن</a:t>
            </a:r>
            <a:r>
              <a:rPr lang="ar-SA" sz="4400" dirty="0" smtClean="0">
                <a:solidFill>
                  <a:srgbClr val="17375E"/>
                </a:solidFill>
                <a:cs typeface="DecoType Naskh Variants" pitchFamily="2" charset="-78"/>
              </a:rPr>
              <a:t> </a:t>
            </a:r>
            <a:r>
              <a:rPr lang="ar-SA" sz="4400" dirty="0" err="1" smtClean="0">
                <a:solidFill>
                  <a:srgbClr val="17375E"/>
                </a:solidFill>
                <a:cs typeface="DecoType Naskh Variants" pitchFamily="2" charset="-78"/>
              </a:rPr>
              <a:t>باوم</a:t>
            </a:r>
            <a:r>
              <a:rPr lang="ar-SA" sz="4400" dirty="0" smtClean="0">
                <a:solidFill>
                  <a:srgbClr val="17375E"/>
                </a:solidFill>
                <a:cs typeface="DecoType Naskh Variants" pitchFamily="2" charset="-78"/>
              </a:rPr>
              <a:t> </a:t>
            </a:r>
            <a:r>
              <a:rPr lang="en-US" sz="4000" i="1" dirty="0" smtClean="0">
                <a:solidFill>
                  <a:srgbClr val="17375E"/>
                </a:solidFill>
                <a:latin typeface="Gabriola" pitchFamily="82" charset="0"/>
              </a:rPr>
              <a:t>Armand V. </a:t>
            </a:r>
            <a:r>
              <a:rPr lang="en-US" sz="4000" i="1" dirty="0" err="1" smtClean="0">
                <a:solidFill>
                  <a:srgbClr val="17375E"/>
                </a:solidFill>
                <a:latin typeface="Gabriola" pitchFamily="82" charset="0"/>
              </a:rPr>
              <a:t>Feigenbaum</a:t>
            </a:r>
            <a:r>
              <a:rPr lang="ar-SA" sz="4000" i="1" dirty="0" smtClean="0">
                <a:solidFill>
                  <a:srgbClr val="17375E"/>
                </a:solidFill>
                <a:latin typeface="Gabriola" pitchFamily="82" charset="0"/>
              </a:rPr>
              <a:t>، </a:t>
            </a:r>
            <a:r>
              <a:rPr lang="ar-SA" sz="4400" dirty="0" smtClean="0">
                <a:solidFill>
                  <a:srgbClr val="17375E"/>
                </a:solidFill>
                <a:cs typeface="DecoType Naskh Variants" pitchFamily="2" charset="-78"/>
              </a:rPr>
              <a:t>حيث نشأت بعض تطبيقات إدارة الجودة عبر التحسن المستمر للعمليات  وفرق العمل والتأكيد على أن رضاء المستفيد هو العامل الأهم في عمليات تحسين الجودة.</a:t>
            </a:r>
          </a:p>
        </p:txBody>
      </p:sp>
      <p:pic>
        <p:nvPicPr>
          <p:cNvPr id="6"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5791200"/>
            <a:ext cx="1066800" cy="1066800"/>
          </a:xfrm>
          <a:prstGeom prst="rect">
            <a:avLst/>
          </a:prstGeom>
          <a:noFill/>
        </p:spPr>
      </p:pic>
    </p:spTree>
    <p:extLst>
      <p:ext uri="{BB962C8B-B14F-4D97-AF65-F5344CB8AC3E}">
        <p14:creationId xmlns:p14="http://schemas.microsoft.com/office/powerpoint/2010/main" val="1342618936"/>
      </p:ext>
    </p:extLst>
  </p:cSld>
  <p:clrMapOvr>
    <a:masterClrMapping/>
  </p:clrMapOvr>
  <p:transition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fontAlgn="base">
              <a:spcBef>
                <a:spcPct val="0"/>
              </a:spcBef>
              <a:spcAft>
                <a:spcPct val="0"/>
              </a:spcAf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pic>
        <p:nvPicPr>
          <p:cNvPr id="16386" name="Picture 2" descr="http://images.slideplayer.com/19/5924890/slides/slide_23.jpg"/>
          <p:cNvPicPr>
            <a:picLocks noChangeAspect="1" noChangeArrowheads="1"/>
          </p:cNvPicPr>
          <p:nvPr/>
        </p:nvPicPr>
        <p:blipFill>
          <a:blip r:embed="rId2" cstate="print">
            <a:duotone>
              <a:prstClr val="black"/>
              <a:srgbClr val="D9C3A5">
                <a:tint val="50000"/>
                <a:satMod val="180000"/>
              </a:srgbClr>
            </a:duotone>
          </a:blip>
          <a:srcRect/>
          <a:stretch>
            <a:fillRect/>
          </a:stretch>
        </p:blipFill>
        <p:spPr bwMode="auto">
          <a:xfrm>
            <a:off x="381000" y="2286000"/>
            <a:ext cx="6093096" cy="456982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9" name="Picture 10" descr="http://japanologie.arts.kuleuven.be/lab/sites/japanologie.arts.kuleuven.be.ijcm13/files/uploads/inline_images/glossy_3d_blue_arrow_left.png">
            <a:hlinkClick r:id="rId3" action="ppaction://hlinksldjump"/>
          </p:cNvPr>
          <p:cNvPicPr>
            <a:picLocks noChangeAspect="1" noChangeArrowheads="1"/>
          </p:cNvPicPr>
          <p:nvPr/>
        </p:nvPicPr>
        <p:blipFill>
          <a:blip r:embed="rId4"/>
          <a:srcRect/>
          <a:stretch>
            <a:fillRect/>
          </a:stretch>
        </p:blipFill>
        <p:spPr bwMode="auto">
          <a:xfrm>
            <a:off x="0" y="4953000"/>
            <a:ext cx="1905000" cy="1905000"/>
          </a:xfrm>
          <a:prstGeom prst="rect">
            <a:avLst/>
          </a:prstGeom>
          <a:noFill/>
        </p:spPr>
      </p:pic>
      <p:sp>
        <p:nvSpPr>
          <p:cNvPr id="2" name="مربع نص 1"/>
          <p:cNvSpPr txBox="1"/>
          <p:nvPr/>
        </p:nvSpPr>
        <p:spPr>
          <a:xfrm>
            <a:off x="381000" y="89637"/>
            <a:ext cx="8800692" cy="3046988"/>
          </a:xfrm>
          <a:prstGeom prst="rect">
            <a:avLst/>
          </a:prstGeom>
          <a:noFill/>
        </p:spPr>
        <p:txBody>
          <a:bodyPr wrap="square" rtlCol="1">
            <a:spAutoFit/>
          </a:bodyPr>
          <a:lstStyle/>
          <a:p>
            <a:pPr algn="just"/>
            <a:r>
              <a:rPr lang="ar-SA" sz="2400" dirty="0" smtClean="0">
                <a:solidFill>
                  <a:srgbClr val="17375E"/>
                </a:solidFill>
                <a:cs typeface="DecoType Naskh Variants" pitchFamily="2" charset="-78"/>
              </a:rPr>
              <a:t>كان العالم </a:t>
            </a:r>
            <a:r>
              <a:rPr lang="en-US" sz="2400" dirty="0">
                <a:solidFill>
                  <a:srgbClr val="17375E"/>
                </a:solidFill>
                <a:cs typeface="DecoType Naskh Variants" pitchFamily="2" charset="-78"/>
              </a:rPr>
              <a:t>Armand V Feigenbaum </a:t>
            </a:r>
            <a:r>
              <a:rPr lang="ar-SA" sz="2400" dirty="0">
                <a:solidFill>
                  <a:srgbClr val="17375E"/>
                </a:solidFill>
                <a:cs typeface="DecoType Naskh Variants" pitchFamily="2" charset="-78"/>
              </a:rPr>
              <a:t> </a:t>
            </a:r>
            <a:r>
              <a:rPr lang="ar-SA" sz="2400" dirty="0" smtClean="0">
                <a:solidFill>
                  <a:srgbClr val="17375E"/>
                </a:solidFill>
                <a:cs typeface="DecoType Naskh Variants" pitchFamily="2" charset="-78"/>
              </a:rPr>
              <a:t> هو من أنشئ </a:t>
            </a:r>
            <a:r>
              <a:rPr lang="ar-SA" sz="2400" dirty="0">
                <a:solidFill>
                  <a:srgbClr val="17375E"/>
                </a:solidFill>
                <a:cs typeface="DecoType Naskh Variants" pitchFamily="2" charset="-78"/>
              </a:rPr>
              <a:t>"مراقبة الجودة الشاملة</a:t>
            </a:r>
            <a:r>
              <a:rPr lang="ar-SA" sz="2400" dirty="0" smtClean="0">
                <a:solidFill>
                  <a:srgbClr val="17375E"/>
                </a:solidFill>
                <a:cs typeface="DecoType Naskh Variants" pitchFamily="2" charset="-78"/>
              </a:rPr>
              <a:t>"، </a:t>
            </a:r>
            <a:r>
              <a:rPr lang="ar-SA" sz="2400" dirty="0">
                <a:solidFill>
                  <a:srgbClr val="17375E"/>
                </a:solidFill>
                <a:cs typeface="DecoType Naskh Variants" pitchFamily="2" charset="-78"/>
              </a:rPr>
              <a:t>والتي يشار إليها غالبًا بالجودة الشاملة.</a:t>
            </a:r>
          </a:p>
          <a:p>
            <a:pPr algn="just"/>
            <a:r>
              <a:rPr lang="ar-SA" sz="2400" dirty="0">
                <a:solidFill>
                  <a:srgbClr val="17375E"/>
                </a:solidFill>
                <a:cs typeface="DecoType Naskh Variants" pitchFamily="2" charset="-78"/>
              </a:rPr>
              <a:t>عرّفها بأنها : "نظام فعّال لدمج جهود تطوير الجودة وصيانة الجودة وتحسين الجودة للمجموعات المختلفة داخل المؤسسة، وذلك لتمكين الإنتاج والخدمة على أكثر المستويات الاقتصادية التي تسمح </a:t>
            </a:r>
            <a:r>
              <a:rPr lang="ar-SA" sz="2400" dirty="0" smtClean="0">
                <a:solidFill>
                  <a:srgbClr val="17375E"/>
                </a:solidFill>
                <a:cs typeface="DecoType Naskh Variants" pitchFamily="2" charset="-78"/>
              </a:rPr>
              <a:t>بالرضاء التام للمستفيد ".</a:t>
            </a:r>
            <a:endParaRPr lang="ar-SA" sz="2400" dirty="0">
              <a:solidFill>
                <a:srgbClr val="17375E"/>
              </a:solidFill>
              <a:cs typeface="DecoType Naskh Variants" pitchFamily="2" charset="-78"/>
            </a:endParaRPr>
          </a:p>
          <a:p>
            <a:pPr algn="just"/>
            <a:r>
              <a:rPr lang="ar-SA" sz="2400" dirty="0">
                <a:solidFill>
                  <a:srgbClr val="17375E"/>
                </a:solidFill>
                <a:cs typeface="DecoType Naskh Variants" pitchFamily="2" charset="-78"/>
              </a:rPr>
              <a:t>لقد رآها كطريقة عمل واقترح ثلاث خطوات للجودة :</a:t>
            </a:r>
          </a:p>
          <a:p>
            <a:pPr marL="285750" indent="-285750" algn="just">
              <a:buFont typeface="Courier New" panose="02070309020205020404" pitchFamily="49" charset="0"/>
              <a:buChar char="o"/>
            </a:pPr>
            <a:r>
              <a:rPr lang="ar-SA" sz="2400" dirty="0">
                <a:solidFill>
                  <a:srgbClr val="17375E"/>
                </a:solidFill>
                <a:cs typeface="DecoType Naskh Variants" pitchFamily="2" charset="-78"/>
              </a:rPr>
              <a:t> قيادة الجودة</a:t>
            </a:r>
          </a:p>
          <a:p>
            <a:pPr marL="285750" indent="-285750" algn="just">
              <a:buFont typeface="Courier New" panose="02070309020205020404" pitchFamily="49" charset="0"/>
              <a:buChar char="o"/>
            </a:pPr>
            <a:r>
              <a:rPr lang="ar-SA" sz="2400" dirty="0" smtClean="0">
                <a:solidFill>
                  <a:srgbClr val="17375E"/>
                </a:solidFill>
                <a:cs typeface="DecoType Naskh Variants" pitchFamily="2" charset="-78"/>
              </a:rPr>
              <a:t>تقنية  </a:t>
            </a:r>
            <a:r>
              <a:rPr lang="ar-SA" sz="2400" dirty="0">
                <a:solidFill>
                  <a:srgbClr val="17375E"/>
                </a:solidFill>
                <a:cs typeface="DecoType Naskh Variants" pitchFamily="2" charset="-78"/>
              </a:rPr>
              <a:t>الجودة الحديثة</a:t>
            </a:r>
          </a:p>
          <a:p>
            <a:pPr marL="285750" indent="-285750" algn="just">
              <a:buFont typeface="Courier New" panose="02070309020205020404" pitchFamily="49" charset="0"/>
              <a:buChar char="o"/>
            </a:pPr>
            <a:r>
              <a:rPr lang="ar-SA" sz="2400" dirty="0">
                <a:solidFill>
                  <a:srgbClr val="17375E"/>
                </a:solidFill>
                <a:cs typeface="DecoType Naskh Variants" pitchFamily="2" charset="-78"/>
              </a:rPr>
              <a:t> الالتزام التنظيمي</a:t>
            </a:r>
          </a:p>
        </p:txBody>
      </p:sp>
    </p:spTree>
    <p:extLst>
      <p:ext uri="{BB962C8B-B14F-4D97-AF65-F5344CB8AC3E}">
        <p14:creationId xmlns:p14="http://schemas.microsoft.com/office/powerpoint/2010/main" val="4237436466"/>
      </p:ext>
    </p:extLst>
  </p:cSld>
  <p:clrMapOvr>
    <a:masterClrMapping/>
  </p:clrMapOvr>
  <p:transition advClick="0"/>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4" name="مربع نص 3"/>
          <p:cNvSpPr txBox="1"/>
          <p:nvPr/>
        </p:nvSpPr>
        <p:spPr>
          <a:xfrm>
            <a:off x="0" y="0"/>
            <a:ext cx="9144000" cy="1107996"/>
          </a:xfrm>
          <a:prstGeom prst="rect">
            <a:avLst/>
          </a:prstGeom>
          <a:noFill/>
        </p:spPr>
        <p:txBody>
          <a:bodyPr wrap="square" rtlCol="1">
            <a:spAutoFit/>
          </a:bodyPr>
          <a:lstStyle/>
          <a:p>
            <a:r>
              <a:rPr lang="ar-SA" sz="6600" dirty="0" smtClean="0">
                <a:solidFill>
                  <a:srgbClr val="90B6E4"/>
                </a:solidFill>
                <a:cs typeface="DecoType Naskh Variants" pitchFamily="2" charset="-78"/>
              </a:rPr>
              <a:t>مراحل تطور  إدارة الجودة الشاملة</a:t>
            </a:r>
          </a:p>
        </p:txBody>
      </p:sp>
      <p:sp>
        <p:nvSpPr>
          <p:cNvPr id="5" name="مربع نص 4"/>
          <p:cNvSpPr txBox="1"/>
          <p:nvPr/>
        </p:nvSpPr>
        <p:spPr>
          <a:xfrm>
            <a:off x="0" y="1828800"/>
            <a:ext cx="9144000" cy="2800767"/>
          </a:xfrm>
          <a:prstGeom prst="rect">
            <a:avLst/>
          </a:prstGeom>
          <a:noFill/>
        </p:spPr>
        <p:txBody>
          <a:bodyPr wrap="square" rtlCol="1">
            <a:spAutoFit/>
          </a:bodyPr>
          <a:lstStyle/>
          <a:p>
            <a:pPr algn="just"/>
            <a:r>
              <a:rPr lang="ar-SA" sz="4400" dirty="0" smtClean="0">
                <a:solidFill>
                  <a:srgbClr val="17375E"/>
                </a:solidFill>
                <a:cs typeface="DecoType Naskh Variants" pitchFamily="2" charset="-78"/>
              </a:rPr>
              <a:t>وعبر هذا الحراك تبلورت نظرية  إدارة الجودة الشاملة  كفلسفة ومنهجية للتحسين المستمر  كبوصلة لتطوير أداء  المؤسسات والعمليات التي تجري فيها وتطوير أداء العاملين لتصبح ثقافة تصبغ </a:t>
            </a:r>
            <a:r>
              <a:rPr lang="ar-SA" sz="4400" dirty="0" err="1" smtClean="0">
                <a:solidFill>
                  <a:srgbClr val="17375E"/>
                </a:solidFill>
                <a:cs typeface="DecoType Naskh Variants" pitchFamily="2" charset="-78"/>
              </a:rPr>
              <a:t>بها</a:t>
            </a:r>
            <a:r>
              <a:rPr lang="ar-SA" sz="4400" dirty="0" smtClean="0">
                <a:solidFill>
                  <a:srgbClr val="17375E"/>
                </a:solidFill>
                <a:cs typeface="DecoType Naskh Variants" pitchFamily="2" charset="-78"/>
              </a:rPr>
              <a:t> المؤسسة وتنعكس على أنظمتها الداخلية.</a:t>
            </a:r>
          </a:p>
        </p:txBody>
      </p:sp>
      <p:pic>
        <p:nvPicPr>
          <p:cNvPr id="6"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4953000"/>
            <a:ext cx="1905000" cy="1905000"/>
          </a:xfrm>
          <a:prstGeom prst="rect">
            <a:avLst/>
          </a:prstGeom>
          <a:noFill/>
        </p:spPr>
      </p:pic>
    </p:spTree>
    <p:extLst>
      <p:ext uri="{BB962C8B-B14F-4D97-AF65-F5344CB8AC3E}">
        <p14:creationId xmlns:p14="http://schemas.microsoft.com/office/powerpoint/2010/main" val="3940610209"/>
      </p:ext>
    </p:extLst>
  </p:cSld>
  <p:clrMapOvr>
    <a:masterClrMapping/>
  </p:clrMapOvr>
  <p:transition advClick="0"/>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4" name="مربع نص 3"/>
          <p:cNvSpPr txBox="1"/>
          <p:nvPr/>
        </p:nvSpPr>
        <p:spPr>
          <a:xfrm>
            <a:off x="0" y="0"/>
            <a:ext cx="9144000" cy="1107996"/>
          </a:xfrm>
          <a:prstGeom prst="rect">
            <a:avLst/>
          </a:prstGeom>
          <a:noFill/>
        </p:spPr>
        <p:txBody>
          <a:bodyPr wrap="square" rtlCol="1">
            <a:spAutoFit/>
          </a:bodyPr>
          <a:lstStyle/>
          <a:p>
            <a:r>
              <a:rPr lang="ar-SA" sz="6600" dirty="0" smtClean="0">
                <a:solidFill>
                  <a:srgbClr val="90B6E4"/>
                </a:solidFill>
                <a:cs typeface="DecoType Naskh Variants" pitchFamily="2" charset="-78"/>
              </a:rPr>
              <a:t>مراحل تطور  إدارة الجودة الشاملة</a:t>
            </a:r>
          </a:p>
        </p:txBody>
      </p:sp>
      <p:sp>
        <p:nvSpPr>
          <p:cNvPr id="5" name="مربع نص 4"/>
          <p:cNvSpPr txBox="1"/>
          <p:nvPr/>
        </p:nvSpPr>
        <p:spPr>
          <a:xfrm>
            <a:off x="0" y="1828800"/>
            <a:ext cx="9144000" cy="1446550"/>
          </a:xfrm>
          <a:prstGeom prst="rect">
            <a:avLst/>
          </a:prstGeom>
          <a:noFill/>
        </p:spPr>
        <p:txBody>
          <a:bodyPr wrap="square" rtlCol="1">
            <a:spAutoFit/>
          </a:bodyPr>
          <a:lstStyle/>
          <a:p>
            <a:pPr algn="just"/>
            <a:r>
              <a:rPr lang="ar-SA" sz="4400" dirty="0" smtClean="0">
                <a:solidFill>
                  <a:srgbClr val="17375E"/>
                </a:solidFill>
                <a:cs typeface="DecoType Naskh Variants" pitchFamily="2" charset="-78"/>
              </a:rPr>
              <a:t>وعبر التطبيق الناجح لفلسفة إدارة الجودة الشاملة استطاعت المنتجات اليابانية التفوق .</a:t>
            </a:r>
          </a:p>
        </p:txBody>
      </p:sp>
      <p:pic>
        <p:nvPicPr>
          <p:cNvPr id="7" name="Picture 8" descr="http://keytothecity.co.uk/images/back-button.png">
            <a:hlinkClick r:id="rId2" action="ppaction://hlinksldjump"/>
          </p:cNvPr>
          <p:cNvPicPr>
            <a:picLocks noChangeAspect="1" noChangeArrowheads="1"/>
          </p:cNvPicPr>
          <p:nvPr/>
        </p:nvPicPr>
        <p:blipFill>
          <a:blip r:embed="rId3"/>
          <a:srcRect/>
          <a:stretch>
            <a:fillRect/>
          </a:stretch>
        </p:blipFill>
        <p:spPr bwMode="auto">
          <a:xfrm flipH="1">
            <a:off x="0" y="5410200"/>
            <a:ext cx="1447800" cy="1447800"/>
          </a:xfrm>
          <a:prstGeom prst="rect">
            <a:avLst/>
          </a:prstGeom>
          <a:noFill/>
        </p:spPr>
      </p:pic>
    </p:spTree>
    <p:extLst>
      <p:ext uri="{BB962C8B-B14F-4D97-AF65-F5344CB8AC3E}">
        <p14:creationId xmlns:p14="http://schemas.microsoft.com/office/powerpoint/2010/main" val="2713009816"/>
      </p:ext>
    </p:extLst>
  </p:cSld>
  <p:clrMapOvr>
    <a:masterClrMapping/>
  </p:clrMapOvr>
  <p:transition advClick="0"/>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4" name="مربع نص 3"/>
          <p:cNvSpPr txBox="1"/>
          <p:nvPr/>
        </p:nvSpPr>
        <p:spPr>
          <a:xfrm>
            <a:off x="0" y="2057400"/>
            <a:ext cx="9144000" cy="1169551"/>
          </a:xfrm>
          <a:prstGeom prst="rect">
            <a:avLst/>
          </a:prstGeom>
          <a:noFill/>
        </p:spPr>
        <p:txBody>
          <a:bodyPr wrap="square" rtlCol="1">
            <a:spAutoFit/>
          </a:bodyPr>
          <a:lstStyle/>
          <a:p>
            <a:pPr algn="ctr"/>
            <a:r>
              <a:rPr lang="ar-SA" sz="7000" dirty="0" smtClean="0">
                <a:solidFill>
                  <a:srgbClr val="17375E"/>
                </a:solidFill>
                <a:cs typeface="DecoType Naskh Variants" pitchFamily="2" charset="-78"/>
              </a:rPr>
              <a:t>الإدارة التقليدية وإدارة والجودة الشاملة</a:t>
            </a:r>
          </a:p>
        </p:txBody>
      </p:sp>
      <p:sp>
        <p:nvSpPr>
          <p:cNvPr id="5" name="مربع نص 4"/>
          <p:cNvSpPr txBox="1"/>
          <p:nvPr/>
        </p:nvSpPr>
        <p:spPr>
          <a:xfrm>
            <a:off x="0" y="3761839"/>
            <a:ext cx="9144000" cy="1938992"/>
          </a:xfrm>
          <a:prstGeom prst="rect">
            <a:avLst/>
          </a:prstGeom>
          <a:noFill/>
        </p:spPr>
        <p:txBody>
          <a:bodyPr wrap="square" rtlCol="1">
            <a:spAutoFit/>
          </a:bodyPr>
          <a:lstStyle/>
          <a:p>
            <a:pPr algn="ctr" rtl="0"/>
            <a:r>
              <a:rPr lang="en-US" sz="6000" i="1" dirty="0" smtClean="0">
                <a:solidFill>
                  <a:srgbClr val="17375E"/>
                </a:solidFill>
                <a:latin typeface="Gabriola" pitchFamily="82" charset="0"/>
              </a:rPr>
              <a:t>Traditional management  and Total Quality Management</a:t>
            </a:r>
          </a:p>
        </p:txBody>
      </p:sp>
      <p:pic>
        <p:nvPicPr>
          <p:cNvPr id="6"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4953000"/>
            <a:ext cx="1905000" cy="1905000"/>
          </a:xfrm>
          <a:prstGeom prst="rect">
            <a:avLst/>
          </a:prstGeom>
          <a:noFill/>
        </p:spPr>
      </p:pic>
    </p:spTree>
    <p:extLst>
      <p:ext uri="{BB962C8B-B14F-4D97-AF65-F5344CB8AC3E}">
        <p14:creationId xmlns:p14="http://schemas.microsoft.com/office/powerpoint/2010/main" val="7618636"/>
      </p:ext>
    </p:extLst>
  </p:cSld>
  <p:clrMapOvr>
    <a:masterClrMapping/>
  </p:clrMapOvr>
  <p:transition advClick="0"/>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4" name="مربع نص 3"/>
          <p:cNvSpPr txBox="1"/>
          <p:nvPr/>
        </p:nvSpPr>
        <p:spPr>
          <a:xfrm>
            <a:off x="0" y="1828800"/>
            <a:ext cx="9144000" cy="2123658"/>
          </a:xfrm>
          <a:prstGeom prst="rect">
            <a:avLst/>
          </a:prstGeom>
          <a:noFill/>
        </p:spPr>
        <p:txBody>
          <a:bodyPr wrap="square" rtlCol="1">
            <a:spAutoFit/>
          </a:bodyPr>
          <a:lstStyle/>
          <a:p>
            <a:pPr algn="just"/>
            <a:r>
              <a:rPr lang="ar-SA" sz="4400" dirty="0" smtClean="0">
                <a:solidFill>
                  <a:srgbClr val="17375E"/>
                </a:solidFill>
                <a:cs typeface="DecoType Naskh Variants" pitchFamily="2" charset="-78"/>
              </a:rPr>
              <a:t>تتصف الإدارة التقليدية بالبيروقراطية والمركزية في اتخاذ القرارات بينما تركز إدارة الجودة الشاملة على العمليات والإجراءات </a:t>
            </a:r>
            <a:r>
              <a:rPr lang="ar-SA" sz="4400" smtClean="0">
                <a:solidFill>
                  <a:srgbClr val="17375E"/>
                </a:solidFill>
                <a:cs typeface="DecoType Naskh Variants" pitchFamily="2" charset="-78"/>
              </a:rPr>
              <a:t>بمسؤوليات وصلاحيات محددة </a:t>
            </a:r>
            <a:r>
              <a:rPr lang="ar-SA" sz="4400" dirty="0" smtClean="0">
                <a:solidFill>
                  <a:srgbClr val="17375E"/>
                </a:solidFill>
                <a:cs typeface="DecoType Naskh Variants" pitchFamily="2" charset="-78"/>
              </a:rPr>
              <a:t>وموثقة للعاملين   .</a:t>
            </a:r>
          </a:p>
        </p:txBody>
      </p:sp>
      <p:pic>
        <p:nvPicPr>
          <p:cNvPr id="5"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4953000"/>
            <a:ext cx="1905000" cy="1905000"/>
          </a:xfrm>
          <a:prstGeom prst="rect">
            <a:avLst/>
          </a:prstGeom>
          <a:noFill/>
        </p:spPr>
      </p:pic>
    </p:spTree>
    <p:extLst>
      <p:ext uri="{BB962C8B-B14F-4D97-AF65-F5344CB8AC3E}">
        <p14:creationId xmlns:p14="http://schemas.microsoft.com/office/powerpoint/2010/main" val="33857870"/>
      </p:ext>
    </p:extLst>
  </p:cSld>
  <p:clrMapOvr>
    <a:masterClrMapping/>
  </p:clrMapOvr>
  <p:transition advClick="0"/>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pic>
        <p:nvPicPr>
          <p:cNvPr id="6" name="Picture 8" descr="http://keytothecity.co.uk/images/back-button.png">
            <a:hlinkClick r:id="rId2" action="ppaction://hlinksldjump"/>
          </p:cNvPr>
          <p:cNvPicPr>
            <a:picLocks noChangeAspect="1" noChangeArrowheads="1"/>
          </p:cNvPicPr>
          <p:nvPr/>
        </p:nvPicPr>
        <p:blipFill>
          <a:blip r:embed="rId3"/>
          <a:srcRect/>
          <a:stretch>
            <a:fillRect/>
          </a:stretch>
        </p:blipFill>
        <p:spPr bwMode="auto">
          <a:xfrm flipH="1">
            <a:off x="0" y="5410200"/>
            <a:ext cx="1447800" cy="1447800"/>
          </a:xfrm>
          <a:prstGeom prst="rect">
            <a:avLst/>
          </a:prstGeom>
          <a:noFill/>
        </p:spPr>
      </p:pic>
      <p:graphicFrame>
        <p:nvGraphicFramePr>
          <p:cNvPr id="7" name="جدول 6"/>
          <p:cNvGraphicFramePr>
            <a:graphicFrameLocks noGrp="1"/>
          </p:cNvGraphicFramePr>
          <p:nvPr>
            <p:extLst>
              <p:ext uri="{D42A27DB-BD31-4B8C-83A1-F6EECF244321}">
                <p14:modId xmlns:p14="http://schemas.microsoft.com/office/powerpoint/2010/main" val="3705843453"/>
              </p:ext>
            </p:extLst>
          </p:nvPr>
        </p:nvGraphicFramePr>
        <p:xfrm>
          <a:off x="437197" y="381000"/>
          <a:ext cx="8269605" cy="5151120"/>
        </p:xfrm>
        <a:graphic>
          <a:graphicData uri="http://schemas.openxmlformats.org/drawingml/2006/table">
            <a:tbl>
              <a:tblPr rtl="1" firstRow="1" bandRow="1">
                <a:tableStyleId>{5C22544A-7EE6-4342-B048-85BDC9FD1C3A}</a:tableStyleId>
              </a:tblPr>
              <a:tblGrid>
                <a:gridCol w="3868644">
                  <a:extLst>
                    <a:ext uri="{9D8B030D-6E8A-4147-A177-3AD203B41FA5}">
                      <a16:colId xmlns:a16="http://schemas.microsoft.com/office/drawing/2014/main" val="2939857768"/>
                    </a:ext>
                  </a:extLst>
                </a:gridCol>
                <a:gridCol w="4400961">
                  <a:extLst>
                    <a:ext uri="{9D8B030D-6E8A-4147-A177-3AD203B41FA5}">
                      <a16:colId xmlns:a16="http://schemas.microsoft.com/office/drawing/2014/main" val="3264482609"/>
                    </a:ext>
                  </a:extLst>
                </a:gridCol>
              </a:tblGrid>
              <a:tr h="211455">
                <a:tc>
                  <a:txBody>
                    <a:bodyPr/>
                    <a:lstStyle/>
                    <a:p>
                      <a:pPr indent="330835" algn="ctr" rtl="1">
                        <a:spcAft>
                          <a:spcPts val="0"/>
                        </a:spcAft>
                      </a:pPr>
                      <a:r>
                        <a:rPr lang="ar-SA" sz="3200" b="0" kern="1200" dirty="0">
                          <a:solidFill>
                            <a:schemeClr val="bg1"/>
                          </a:solidFill>
                          <a:latin typeface="+mn-lt"/>
                          <a:ea typeface="+mn-ea"/>
                          <a:cs typeface="DecoType Naskh Variants" pitchFamily="2" charset="-78"/>
                        </a:rPr>
                        <a:t>الإدارة التقليدية</a:t>
                      </a:r>
                      <a:endParaRPr lang="en-US" sz="3200" b="0" kern="1200" dirty="0">
                        <a:solidFill>
                          <a:schemeClr val="bg1"/>
                        </a:solidFill>
                        <a:latin typeface="+mn-lt"/>
                        <a:ea typeface="+mn-ea"/>
                        <a:cs typeface="DecoType Naskh Variants" pitchFamily="2" charset="-78"/>
                      </a:endParaRPr>
                    </a:p>
                  </a:txBody>
                  <a:tcPr/>
                </a:tc>
                <a:tc>
                  <a:txBody>
                    <a:bodyPr/>
                    <a:lstStyle/>
                    <a:p>
                      <a:pPr indent="330835" algn="ctr" rtl="1">
                        <a:spcAft>
                          <a:spcPts val="0"/>
                        </a:spcAft>
                      </a:pPr>
                      <a:r>
                        <a:rPr lang="ar-SA" sz="3200" b="0" kern="1200" dirty="0">
                          <a:solidFill>
                            <a:schemeClr val="bg1"/>
                          </a:solidFill>
                          <a:latin typeface="+mn-lt"/>
                          <a:ea typeface="+mn-ea"/>
                          <a:cs typeface="DecoType Naskh Variants" pitchFamily="2" charset="-78"/>
                        </a:rPr>
                        <a:t>إدارة الجودة الشاملة</a:t>
                      </a:r>
                      <a:endParaRPr lang="en-US" sz="3200" b="0" kern="1200" dirty="0">
                        <a:solidFill>
                          <a:schemeClr val="bg1"/>
                        </a:solidFill>
                        <a:latin typeface="+mn-lt"/>
                        <a:ea typeface="+mn-ea"/>
                        <a:cs typeface="DecoType Naskh Variants" pitchFamily="2" charset="-78"/>
                      </a:endParaRPr>
                    </a:p>
                  </a:txBody>
                  <a:tcPr/>
                </a:tc>
                <a:extLst>
                  <a:ext uri="{0D108BD9-81ED-4DB2-BD59-A6C34878D82A}">
                    <a16:rowId xmlns:a16="http://schemas.microsoft.com/office/drawing/2014/main" val="854144490"/>
                  </a:ext>
                </a:extLst>
              </a:tr>
              <a:tr h="226695">
                <a:tc>
                  <a:txBody>
                    <a:bodyPr/>
                    <a:lstStyle/>
                    <a:p>
                      <a:pPr algn="just" rtl="1">
                        <a:spcAft>
                          <a:spcPts val="0"/>
                        </a:spcAft>
                      </a:pPr>
                      <a:r>
                        <a:rPr lang="ar-SA" sz="2400" kern="1200" dirty="0">
                          <a:solidFill>
                            <a:srgbClr val="17375E"/>
                          </a:solidFill>
                          <a:latin typeface="+mn-lt"/>
                          <a:ea typeface="+mn-ea"/>
                          <a:cs typeface="DecoType Naskh Variants" pitchFamily="2" charset="-78"/>
                        </a:rPr>
                        <a:t>المشكلة تكمن في العاملين</a:t>
                      </a:r>
                      <a:endParaRPr lang="en-US" sz="2400" kern="1200" dirty="0">
                        <a:solidFill>
                          <a:srgbClr val="17375E"/>
                        </a:solidFill>
                        <a:latin typeface="+mn-lt"/>
                        <a:ea typeface="+mn-ea"/>
                        <a:cs typeface="DecoType Naskh Variants" pitchFamily="2" charset="-78"/>
                      </a:endParaRPr>
                    </a:p>
                  </a:txBody>
                  <a:tcPr/>
                </a:tc>
                <a:tc>
                  <a:txBody>
                    <a:bodyPr/>
                    <a:lstStyle/>
                    <a:p>
                      <a:pPr algn="just" rtl="1">
                        <a:spcAft>
                          <a:spcPts val="0"/>
                        </a:spcAft>
                      </a:pPr>
                      <a:r>
                        <a:rPr lang="ar-SA" sz="2400" kern="1200">
                          <a:solidFill>
                            <a:srgbClr val="17375E"/>
                          </a:solidFill>
                          <a:latin typeface="+mn-lt"/>
                          <a:ea typeface="+mn-ea"/>
                          <a:cs typeface="DecoType Naskh Variants" pitchFamily="2" charset="-78"/>
                        </a:rPr>
                        <a:t>المشكلة تكمن في العمليات</a:t>
                      </a:r>
                      <a:endParaRPr lang="en-US" sz="2400" kern="1200">
                        <a:solidFill>
                          <a:srgbClr val="17375E"/>
                        </a:solidFill>
                        <a:latin typeface="+mn-lt"/>
                        <a:ea typeface="+mn-ea"/>
                        <a:cs typeface="DecoType Naskh Variants" pitchFamily="2" charset="-78"/>
                      </a:endParaRPr>
                    </a:p>
                  </a:txBody>
                  <a:tcPr/>
                </a:tc>
                <a:extLst>
                  <a:ext uri="{0D108BD9-81ED-4DB2-BD59-A6C34878D82A}">
                    <a16:rowId xmlns:a16="http://schemas.microsoft.com/office/drawing/2014/main" val="3484931721"/>
                  </a:ext>
                </a:extLst>
              </a:tr>
              <a:tr h="167005">
                <a:tc>
                  <a:txBody>
                    <a:bodyPr/>
                    <a:lstStyle/>
                    <a:p>
                      <a:pPr algn="just" rtl="1">
                        <a:spcAft>
                          <a:spcPts val="0"/>
                        </a:spcAft>
                      </a:pPr>
                      <a:r>
                        <a:rPr lang="ar-SA" sz="2400" kern="1200" smtClean="0">
                          <a:solidFill>
                            <a:srgbClr val="17375E"/>
                          </a:solidFill>
                          <a:latin typeface="+mn-lt"/>
                          <a:ea typeface="+mn-ea"/>
                          <a:cs typeface="DecoType Naskh Variants" pitchFamily="2" charset="-78"/>
                        </a:rPr>
                        <a:t>أصحح  </a:t>
                      </a:r>
                      <a:r>
                        <a:rPr lang="ar-SA" sz="2400" kern="1200" dirty="0">
                          <a:solidFill>
                            <a:srgbClr val="17375E"/>
                          </a:solidFill>
                          <a:latin typeface="+mn-lt"/>
                          <a:ea typeface="+mn-ea"/>
                          <a:cs typeface="DecoType Naskh Variants" pitchFamily="2" charset="-78"/>
                        </a:rPr>
                        <a:t>الأخطاء</a:t>
                      </a:r>
                      <a:endParaRPr lang="en-US" sz="2400" kern="1200" dirty="0">
                        <a:solidFill>
                          <a:srgbClr val="17375E"/>
                        </a:solidFill>
                        <a:latin typeface="+mn-lt"/>
                        <a:ea typeface="+mn-ea"/>
                        <a:cs typeface="DecoType Naskh Variants" pitchFamily="2" charset="-78"/>
                      </a:endParaRPr>
                    </a:p>
                  </a:txBody>
                  <a:tcPr/>
                </a:tc>
                <a:tc>
                  <a:txBody>
                    <a:bodyPr/>
                    <a:lstStyle/>
                    <a:p>
                      <a:pPr algn="just" rtl="1">
                        <a:spcAft>
                          <a:spcPts val="0"/>
                        </a:spcAft>
                      </a:pPr>
                      <a:r>
                        <a:rPr lang="ar-SA" sz="2400" kern="1200" dirty="0">
                          <a:solidFill>
                            <a:srgbClr val="17375E"/>
                          </a:solidFill>
                          <a:latin typeface="+mn-lt"/>
                          <a:ea typeface="+mn-ea"/>
                          <a:cs typeface="DecoType Naskh Variants" pitchFamily="2" charset="-78"/>
                        </a:rPr>
                        <a:t>أتعرف على الأسباب التي أدت إلى حدوث الأخطاء</a:t>
                      </a:r>
                      <a:endParaRPr lang="en-US" sz="2400" kern="1200" dirty="0">
                        <a:solidFill>
                          <a:srgbClr val="17375E"/>
                        </a:solidFill>
                        <a:latin typeface="+mn-lt"/>
                        <a:ea typeface="+mn-ea"/>
                        <a:cs typeface="DecoType Naskh Variants" pitchFamily="2" charset="-78"/>
                      </a:endParaRPr>
                    </a:p>
                  </a:txBody>
                  <a:tcPr/>
                </a:tc>
                <a:extLst>
                  <a:ext uri="{0D108BD9-81ED-4DB2-BD59-A6C34878D82A}">
                    <a16:rowId xmlns:a16="http://schemas.microsoft.com/office/drawing/2014/main" val="3278040226"/>
                  </a:ext>
                </a:extLst>
              </a:tr>
              <a:tr h="216535">
                <a:tc>
                  <a:txBody>
                    <a:bodyPr/>
                    <a:lstStyle/>
                    <a:p>
                      <a:pPr algn="just" rtl="1">
                        <a:spcAft>
                          <a:spcPts val="0"/>
                        </a:spcAft>
                      </a:pPr>
                      <a:r>
                        <a:rPr lang="ar-SA" sz="2400" kern="1200">
                          <a:solidFill>
                            <a:srgbClr val="17375E"/>
                          </a:solidFill>
                          <a:latin typeface="+mn-lt"/>
                          <a:ea typeface="+mn-ea"/>
                          <a:cs typeface="DecoType Naskh Variants" pitchFamily="2" charset="-78"/>
                        </a:rPr>
                        <a:t>أركز على أداء عملي</a:t>
                      </a:r>
                      <a:endParaRPr lang="en-US" sz="2400" kern="1200">
                        <a:solidFill>
                          <a:srgbClr val="17375E"/>
                        </a:solidFill>
                        <a:latin typeface="+mn-lt"/>
                        <a:ea typeface="+mn-ea"/>
                        <a:cs typeface="DecoType Naskh Variants" pitchFamily="2" charset="-78"/>
                      </a:endParaRPr>
                    </a:p>
                  </a:txBody>
                  <a:tcPr/>
                </a:tc>
                <a:tc>
                  <a:txBody>
                    <a:bodyPr/>
                    <a:lstStyle/>
                    <a:p>
                      <a:pPr algn="just" rtl="1">
                        <a:spcAft>
                          <a:spcPts val="0"/>
                        </a:spcAft>
                      </a:pPr>
                      <a:r>
                        <a:rPr lang="ar-SA" sz="2400" kern="1200" dirty="0">
                          <a:solidFill>
                            <a:srgbClr val="17375E"/>
                          </a:solidFill>
                          <a:latin typeface="+mn-lt"/>
                          <a:ea typeface="+mn-ea"/>
                          <a:cs typeface="DecoType Naskh Variants" pitchFamily="2" charset="-78"/>
                        </a:rPr>
                        <a:t>أتعاون في إنهاء الأعمال مع كافة الإدارات المعنية</a:t>
                      </a:r>
                      <a:endParaRPr lang="en-US" sz="2400" kern="1200" dirty="0">
                        <a:solidFill>
                          <a:srgbClr val="17375E"/>
                        </a:solidFill>
                        <a:latin typeface="+mn-lt"/>
                        <a:ea typeface="+mn-ea"/>
                        <a:cs typeface="DecoType Naskh Variants" pitchFamily="2" charset="-78"/>
                      </a:endParaRPr>
                    </a:p>
                  </a:txBody>
                  <a:tcPr/>
                </a:tc>
                <a:extLst>
                  <a:ext uri="{0D108BD9-81ED-4DB2-BD59-A6C34878D82A}">
                    <a16:rowId xmlns:a16="http://schemas.microsoft.com/office/drawing/2014/main" val="3650271399"/>
                  </a:ext>
                </a:extLst>
              </a:tr>
              <a:tr h="257175">
                <a:tc>
                  <a:txBody>
                    <a:bodyPr/>
                    <a:lstStyle/>
                    <a:p>
                      <a:pPr algn="just" rtl="1">
                        <a:spcAft>
                          <a:spcPts val="0"/>
                        </a:spcAft>
                      </a:pPr>
                      <a:r>
                        <a:rPr lang="ar-SA" sz="2400" kern="1200">
                          <a:solidFill>
                            <a:srgbClr val="17375E"/>
                          </a:solidFill>
                          <a:latin typeface="+mn-lt"/>
                          <a:ea typeface="+mn-ea"/>
                          <a:cs typeface="DecoType Naskh Variants" pitchFamily="2" charset="-78"/>
                        </a:rPr>
                        <a:t>أتعرف على طبيعة عملي</a:t>
                      </a:r>
                      <a:endParaRPr lang="en-US" sz="2400" kern="1200">
                        <a:solidFill>
                          <a:srgbClr val="17375E"/>
                        </a:solidFill>
                        <a:latin typeface="+mn-lt"/>
                        <a:ea typeface="+mn-ea"/>
                        <a:cs typeface="DecoType Naskh Variants" pitchFamily="2" charset="-78"/>
                      </a:endParaRPr>
                    </a:p>
                  </a:txBody>
                  <a:tcPr/>
                </a:tc>
                <a:tc>
                  <a:txBody>
                    <a:bodyPr/>
                    <a:lstStyle/>
                    <a:p>
                      <a:pPr algn="just" rtl="1">
                        <a:spcAft>
                          <a:spcPts val="0"/>
                        </a:spcAft>
                      </a:pPr>
                      <a:r>
                        <a:rPr lang="ar-SA" sz="2400" kern="1200" dirty="0">
                          <a:solidFill>
                            <a:srgbClr val="17375E"/>
                          </a:solidFill>
                          <a:latin typeface="+mn-lt"/>
                          <a:ea typeface="+mn-ea"/>
                          <a:cs typeface="DecoType Naskh Variants" pitchFamily="2" charset="-78"/>
                        </a:rPr>
                        <a:t>أتعرف على أثر عملي على مجموع العمليات</a:t>
                      </a:r>
                      <a:endParaRPr lang="en-US" sz="2400" kern="1200" dirty="0">
                        <a:solidFill>
                          <a:srgbClr val="17375E"/>
                        </a:solidFill>
                        <a:latin typeface="+mn-lt"/>
                        <a:ea typeface="+mn-ea"/>
                        <a:cs typeface="DecoType Naskh Variants" pitchFamily="2" charset="-78"/>
                      </a:endParaRPr>
                    </a:p>
                  </a:txBody>
                  <a:tcPr/>
                </a:tc>
                <a:extLst>
                  <a:ext uri="{0D108BD9-81ED-4DB2-BD59-A6C34878D82A}">
                    <a16:rowId xmlns:a16="http://schemas.microsoft.com/office/drawing/2014/main" val="2028567800"/>
                  </a:ext>
                </a:extLst>
              </a:tr>
              <a:tr h="253365">
                <a:tc>
                  <a:txBody>
                    <a:bodyPr/>
                    <a:lstStyle/>
                    <a:p>
                      <a:pPr algn="just" rtl="1">
                        <a:spcAft>
                          <a:spcPts val="0"/>
                        </a:spcAft>
                      </a:pPr>
                      <a:r>
                        <a:rPr lang="ar-SA" sz="2400" kern="1200">
                          <a:solidFill>
                            <a:srgbClr val="17375E"/>
                          </a:solidFill>
                          <a:latin typeface="+mn-lt"/>
                          <a:ea typeface="+mn-ea"/>
                          <a:cs typeface="DecoType Naskh Variants" pitchFamily="2" charset="-78"/>
                        </a:rPr>
                        <a:t>أقيم العاملين</a:t>
                      </a:r>
                      <a:endParaRPr lang="en-US" sz="2400" kern="1200">
                        <a:solidFill>
                          <a:srgbClr val="17375E"/>
                        </a:solidFill>
                        <a:latin typeface="+mn-lt"/>
                        <a:ea typeface="+mn-ea"/>
                        <a:cs typeface="DecoType Naskh Variants" pitchFamily="2" charset="-78"/>
                      </a:endParaRPr>
                    </a:p>
                  </a:txBody>
                  <a:tcPr/>
                </a:tc>
                <a:tc>
                  <a:txBody>
                    <a:bodyPr/>
                    <a:lstStyle/>
                    <a:p>
                      <a:pPr algn="just" rtl="1">
                        <a:spcAft>
                          <a:spcPts val="0"/>
                        </a:spcAft>
                      </a:pPr>
                      <a:r>
                        <a:rPr lang="ar-SA" sz="2400" kern="1200" dirty="0">
                          <a:solidFill>
                            <a:srgbClr val="17375E"/>
                          </a:solidFill>
                          <a:latin typeface="+mn-lt"/>
                          <a:ea typeface="+mn-ea"/>
                          <a:cs typeface="DecoType Naskh Variants" pitchFamily="2" charset="-78"/>
                        </a:rPr>
                        <a:t>أقيم العمليات</a:t>
                      </a:r>
                      <a:endParaRPr lang="en-US" sz="2400" kern="1200" dirty="0">
                        <a:solidFill>
                          <a:srgbClr val="17375E"/>
                        </a:solidFill>
                        <a:latin typeface="+mn-lt"/>
                        <a:ea typeface="+mn-ea"/>
                        <a:cs typeface="DecoType Naskh Variants" pitchFamily="2" charset="-78"/>
                      </a:endParaRPr>
                    </a:p>
                  </a:txBody>
                  <a:tcPr/>
                </a:tc>
                <a:extLst>
                  <a:ext uri="{0D108BD9-81ED-4DB2-BD59-A6C34878D82A}">
                    <a16:rowId xmlns:a16="http://schemas.microsoft.com/office/drawing/2014/main" val="3550321402"/>
                  </a:ext>
                </a:extLst>
              </a:tr>
              <a:tr h="258445">
                <a:tc>
                  <a:txBody>
                    <a:bodyPr/>
                    <a:lstStyle/>
                    <a:p>
                      <a:pPr algn="just" rtl="1">
                        <a:spcAft>
                          <a:spcPts val="0"/>
                        </a:spcAft>
                      </a:pPr>
                      <a:r>
                        <a:rPr lang="ar-SA" sz="2400" kern="1200" dirty="0">
                          <a:solidFill>
                            <a:srgbClr val="17375E"/>
                          </a:solidFill>
                          <a:latin typeface="+mn-lt"/>
                          <a:ea typeface="+mn-ea"/>
                          <a:cs typeface="DecoType Naskh Variants" pitchFamily="2" charset="-78"/>
                        </a:rPr>
                        <a:t>أغير الأشخاص لتحسين العمل</a:t>
                      </a:r>
                      <a:endParaRPr lang="en-US" sz="2400" kern="1200" dirty="0">
                        <a:solidFill>
                          <a:srgbClr val="17375E"/>
                        </a:solidFill>
                        <a:latin typeface="+mn-lt"/>
                        <a:ea typeface="+mn-ea"/>
                        <a:cs typeface="DecoType Naskh Variants" pitchFamily="2" charset="-78"/>
                      </a:endParaRPr>
                    </a:p>
                  </a:txBody>
                  <a:tcPr/>
                </a:tc>
                <a:tc>
                  <a:txBody>
                    <a:bodyPr/>
                    <a:lstStyle/>
                    <a:p>
                      <a:pPr algn="just" rtl="1">
                        <a:spcAft>
                          <a:spcPts val="0"/>
                        </a:spcAft>
                      </a:pPr>
                      <a:r>
                        <a:rPr lang="ar-SA" sz="2400" kern="1200" dirty="0">
                          <a:solidFill>
                            <a:srgbClr val="17375E"/>
                          </a:solidFill>
                          <a:latin typeface="+mn-lt"/>
                          <a:ea typeface="+mn-ea"/>
                          <a:cs typeface="DecoType Naskh Variants" pitchFamily="2" charset="-78"/>
                        </a:rPr>
                        <a:t>أغير العمليات لتحسين العمل</a:t>
                      </a:r>
                      <a:endParaRPr lang="en-US" sz="2400" kern="1200" dirty="0">
                        <a:solidFill>
                          <a:srgbClr val="17375E"/>
                        </a:solidFill>
                        <a:latin typeface="+mn-lt"/>
                        <a:ea typeface="+mn-ea"/>
                        <a:cs typeface="DecoType Naskh Variants" pitchFamily="2" charset="-78"/>
                      </a:endParaRPr>
                    </a:p>
                  </a:txBody>
                  <a:tcPr/>
                </a:tc>
                <a:extLst>
                  <a:ext uri="{0D108BD9-81ED-4DB2-BD59-A6C34878D82A}">
                    <a16:rowId xmlns:a16="http://schemas.microsoft.com/office/drawing/2014/main" val="3714476841"/>
                  </a:ext>
                </a:extLst>
              </a:tr>
              <a:tr h="254635">
                <a:tc>
                  <a:txBody>
                    <a:bodyPr/>
                    <a:lstStyle/>
                    <a:p>
                      <a:pPr algn="just" rtl="1">
                        <a:spcAft>
                          <a:spcPts val="0"/>
                        </a:spcAft>
                      </a:pPr>
                      <a:r>
                        <a:rPr lang="ar-SA" sz="2400" kern="1200">
                          <a:solidFill>
                            <a:srgbClr val="17375E"/>
                          </a:solidFill>
                          <a:latin typeface="+mn-lt"/>
                          <a:ea typeface="+mn-ea"/>
                          <a:cs typeface="DecoType Naskh Variants" pitchFamily="2" charset="-78"/>
                        </a:rPr>
                        <a:t>أستطيع دوماً أن </a:t>
                      </a:r>
                      <a:r>
                        <a:rPr lang="ar-SA" sz="2400" kern="1200" smtClean="0">
                          <a:solidFill>
                            <a:srgbClr val="17375E"/>
                          </a:solidFill>
                          <a:latin typeface="+mn-lt"/>
                          <a:ea typeface="+mn-ea"/>
                          <a:cs typeface="DecoType Naskh Variants" pitchFamily="2" charset="-78"/>
                        </a:rPr>
                        <a:t>أجد </a:t>
                      </a:r>
                      <a:r>
                        <a:rPr lang="ar-SA" sz="2400" kern="1200">
                          <a:solidFill>
                            <a:srgbClr val="17375E"/>
                          </a:solidFill>
                          <a:latin typeface="+mn-lt"/>
                          <a:ea typeface="+mn-ea"/>
                          <a:cs typeface="DecoType Naskh Variants" pitchFamily="2" charset="-78"/>
                        </a:rPr>
                        <a:t>عاملاً أفضل</a:t>
                      </a:r>
                      <a:endParaRPr lang="en-US" sz="2400" kern="1200" dirty="0">
                        <a:solidFill>
                          <a:srgbClr val="17375E"/>
                        </a:solidFill>
                        <a:latin typeface="+mn-lt"/>
                        <a:ea typeface="+mn-ea"/>
                        <a:cs typeface="DecoType Naskh Variants" pitchFamily="2" charset="-78"/>
                      </a:endParaRPr>
                    </a:p>
                  </a:txBody>
                  <a:tcPr/>
                </a:tc>
                <a:tc>
                  <a:txBody>
                    <a:bodyPr/>
                    <a:lstStyle/>
                    <a:p>
                      <a:pPr algn="just" rtl="1">
                        <a:spcAft>
                          <a:spcPts val="0"/>
                        </a:spcAft>
                      </a:pPr>
                      <a:r>
                        <a:rPr lang="ar-SA" sz="2400" kern="1200" dirty="0">
                          <a:solidFill>
                            <a:srgbClr val="17375E"/>
                          </a:solidFill>
                          <a:latin typeface="+mn-lt"/>
                          <a:ea typeface="+mn-ea"/>
                          <a:cs typeface="DecoType Naskh Variants" pitchFamily="2" charset="-78"/>
                        </a:rPr>
                        <a:t>أستطيع دوماً أن أحسن العملية</a:t>
                      </a:r>
                      <a:endParaRPr lang="en-US" sz="2400" kern="1200" dirty="0">
                        <a:solidFill>
                          <a:srgbClr val="17375E"/>
                        </a:solidFill>
                        <a:latin typeface="+mn-lt"/>
                        <a:ea typeface="+mn-ea"/>
                        <a:cs typeface="DecoType Naskh Variants" pitchFamily="2" charset="-78"/>
                      </a:endParaRPr>
                    </a:p>
                  </a:txBody>
                  <a:tcPr/>
                </a:tc>
                <a:extLst>
                  <a:ext uri="{0D108BD9-81ED-4DB2-BD59-A6C34878D82A}">
                    <a16:rowId xmlns:a16="http://schemas.microsoft.com/office/drawing/2014/main" val="4080102459"/>
                  </a:ext>
                </a:extLst>
              </a:tr>
              <a:tr h="250825">
                <a:tc>
                  <a:txBody>
                    <a:bodyPr/>
                    <a:lstStyle/>
                    <a:p>
                      <a:pPr algn="just" rtl="1">
                        <a:spcAft>
                          <a:spcPts val="0"/>
                        </a:spcAft>
                      </a:pPr>
                      <a:r>
                        <a:rPr lang="ar-SA" sz="2400" kern="1200">
                          <a:solidFill>
                            <a:srgbClr val="17375E"/>
                          </a:solidFill>
                          <a:latin typeface="+mn-lt"/>
                          <a:ea typeface="+mn-ea"/>
                          <a:cs typeface="DecoType Naskh Variants" pitchFamily="2" charset="-78"/>
                        </a:rPr>
                        <a:t>أحفز العاملين لإنجاز العمل</a:t>
                      </a:r>
                      <a:endParaRPr lang="en-US" sz="2400" kern="1200">
                        <a:solidFill>
                          <a:srgbClr val="17375E"/>
                        </a:solidFill>
                        <a:latin typeface="+mn-lt"/>
                        <a:ea typeface="+mn-ea"/>
                        <a:cs typeface="DecoType Naskh Variants" pitchFamily="2" charset="-78"/>
                      </a:endParaRPr>
                    </a:p>
                  </a:txBody>
                  <a:tcPr/>
                </a:tc>
                <a:tc>
                  <a:txBody>
                    <a:bodyPr/>
                    <a:lstStyle/>
                    <a:p>
                      <a:pPr algn="just" rtl="1">
                        <a:spcAft>
                          <a:spcPts val="0"/>
                        </a:spcAft>
                      </a:pPr>
                      <a:r>
                        <a:rPr lang="ar-SA" sz="2400" kern="1200" dirty="0">
                          <a:solidFill>
                            <a:srgbClr val="17375E"/>
                          </a:solidFill>
                          <a:latin typeface="+mn-lt"/>
                          <a:ea typeface="+mn-ea"/>
                          <a:cs typeface="DecoType Naskh Variants" pitchFamily="2" charset="-78"/>
                        </a:rPr>
                        <a:t>أزيل العقبات والعراقيل من أمام العاملين</a:t>
                      </a:r>
                      <a:endParaRPr lang="en-US" sz="2400" kern="1200" dirty="0">
                        <a:solidFill>
                          <a:srgbClr val="17375E"/>
                        </a:solidFill>
                        <a:latin typeface="+mn-lt"/>
                        <a:ea typeface="+mn-ea"/>
                        <a:cs typeface="DecoType Naskh Variants" pitchFamily="2" charset="-78"/>
                      </a:endParaRPr>
                    </a:p>
                  </a:txBody>
                  <a:tcPr/>
                </a:tc>
                <a:extLst>
                  <a:ext uri="{0D108BD9-81ED-4DB2-BD59-A6C34878D82A}">
                    <a16:rowId xmlns:a16="http://schemas.microsoft.com/office/drawing/2014/main" val="321754367"/>
                  </a:ext>
                </a:extLst>
              </a:tr>
              <a:tr h="255905">
                <a:tc>
                  <a:txBody>
                    <a:bodyPr/>
                    <a:lstStyle/>
                    <a:p>
                      <a:pPr algn="just" rtl="1">
                        <a:spcAft>
                          <a:spcPts val="0"/>
                        </a:spcAft>
                      </a:pPr>
                      <a:r>
                        <a:rPr lang="ar-SA" sz="2400" kern="1200">
                          <a:solidFill>
                            <a:srgbClr val="17375E"/>
                          </a:solidFill>
                          <a:latin typeface="+mn-lt"/>
                          <a:ea typeface="+mn-ea"/>
                          <a:cs typeface="DecoType Naskh Variants" pitchFamily="2" charset="-78"/>
                        </a:rPr>
                        <a:t>أراقب وأضبط العاملين</a:t>
                      </a:r>
                      <a:endParaRPr lang="en-US" sz="2400" kern="1200">
                        <a:solidFill>
                          <a:srgbClr val="17375E"/>
                        </a:solidFill>
                        <a:latin typeface="+mn-lt"/>
                        <a:ea typeface="+mn-ea"/>
                        <a:cs typeface="DecoType Naskh Variants" pitchFamily="2" charset="-78"/>
                      </a:endParaRPr>
                    </a:p>
                  </a:txBody>
                  <a:tcPr/>
                </a:tc>
                <a:tc>
                  <a:txBody>
                    <a:bodyPr/>
                    <a:lstStyle/>
                    <a:p>
                      <a:pPr algn="just" rtl="1">
                        <a:spcAft>
                          <a:spcPts val="0"/>
                        </a:spcAft>
                      </a:pPr>
                      <a:r>
                        <a:rPr lang="ar-SA" sz="2400" kern="1200" dirty="0">
                          <a:solidFill>
                            <a:srgbClr val="17375E"/>
                          </a:solidFill>
                          <a:latin typeface="+mn-lt"/>
                          <a:ea typeface="+mn-ea"/>
                          <a:cs typeface="DecoType Naskh Variants" pitchFamily="2" charset="-78"/>
                        </a:rPr>
                        <a:t>أطور وأمكّن العاملين</a:t>
                      </a:r>
                      <a:endParaRPr lang="en-US" sz="2400" kern="1200" dirty="0">
                        <a:solidFill>
                          <a:srgbClr val="17375E"/>
                        </a:solidFill>
                        <a:latin typeface="+mn-lt"/>
                        <a:ea typeface="+mn-ea"/>
                        <a:cs typeface="DecoType Naskh Variants" pitchFamily="2" charset="-78"/>
                      </a:endParaRPr>
                    </a:p>
                  </a:txBody>
                  <a:tcPr/>
                </a:tc>
                <a:extLst>
                  <a:ext uri="{0D108BD9-81ED-4DB2-BD59-A6C34878D82A}">
                    <a16:rowId xmlns:a16="http://schemas.microsoft.com/office/drawing/2014/main" val="2022682884"/>
                  </a:ext>
                </a:extLst>
              </a:tr>
              <a:tr h="170815">
                <a:tc>
                  <a:txBody>
                    <a:bodyPr/>
                    <a:lstStyle/>
                    <a:p>
                      <a:pPr algn="just" rtl="1">
                        <a:spcAft>
                          <a:spcPts val="0"/>
                        </a:spcAft>
                      </a:pPr>
                      <a:r>
                        <a:rPr lang="ar-SA" sz="2400" kern="1200">
                          <a:solidFill>
                            <a:srgbClr val="17375E"/>
                          </a:solidFill>
                          <a:latin typeface="+mn-lt"/>
                          <a:ea typeface="+mn-ea"/>
                          <a:cs typeface="DecoType Naskh Variants" pitchFamily="2" charset="-78"/>
                        </a:rPr>
                        <a:t>أركز على إنجاز الأعمال</a:t>
                      </a:r>
                      <a:endParaRPr lang="en-US" sz="2400" kern="1200">
                        <a:solidFill>
                          <a:srgbClr val="17375E"/>
                        </a:solidFill>
                        <a:latin typeface="+mn-lt"/>
                        <a:ea typeface="+mn-ea"/>
                        <a:cs typeface="DecoType Naskh Variants" pitchFamily="2" charset="-78"/>
                      </a:endParaRPr>
                    </a:p>
                  </a:txBody>
                  <a:tcPr/>
                </a:tc>
                <a:tc>
                  <a:txBody>
                    <a:bodyPr/>
                    <a:lstStyle/>
                    <a:p>
                      <a:pPr algn="just" rtl="1">
                        <a:spcAft>
                          <a:spcPts val="0"/>
                        </a:spcAft>
                      </a:pPr>
                      <a:r>
                        <a:rPr lang="ar-SA" sz="2400" kern="1200" dirty="0">
                          <a:solidFill>
                            <a:srgbClr val="17375E"/>
                          </a:solidFill>
                          <a:latin typeface="+mn-lt"/>
                          <a:ea typeface="+mn-ea"/>
                          <a:cs typeface="DecoType Naskh Variants" pitchFamily="2" charset="-78"/>
                        </a:rPr>
                        <a:t>أركز على إرضاء المستفيدين</a:t>
                      </a:r>
                      <a:endParaRPr lang="en-US" sz="2400" kern="1200" dirty="0">
                        <a:solidFill>
                          <a:srgbClr val="17375E"/>
                        </a:solidFill>
                        <a:latin typeface="+mn-lt"/>
                        <a:ea typeface="+mn-ea"/>
                        <a:cs typeface="DecoType Naskh Variants" pitchFamily="2" charset="-78"/>
                      </a:endParaRPr>
                    </a:p>
                  </a:txBody>
                  <a:tcPr/>
                </a:tc>
                <a:extLst>
                  <a:ext uri="{0D108BD9-81ED-4DB2-BD59-A6C34878D82A}">
                    <a16:rowId xmlns:a16="http://schemas.microsoft.com/office/drawing/2014/main" val="4143922862"/>
                  </a:ext>
                </a:extLst>
              </a:tr>
            </a:tbl>
          </a:graphicData>
        </a:graphic>
      </p:graphicFrame>
    </p:spTree>
    <p:extLst>
      <p:ext uri="{BB962C8B-B14F-4D97-AF65-F5344CB8AC3E}">
        <p14:creationId xmlns:p14="http://schemas.microsoft.com/office/powerpoint/2010/main" val="1901609452"/>
      </p:ext>
    </p:extLst>
  </p:cSld>
  <p:clrMapOvr>
    <a:masterClrMapping/>
  </p:clrMapOvr>
  <p:transition advClick="0"/>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4" name="مربع نص 3"/>
          <p:cNvSpPr txBox="1"/>
          <p:nvPr/>
        </p:nvSpPr>
        <p:spPr>
          <a:xfrm>
            <a:off x="0" y="2057400"/>
            <a:ext cx="9144000" cy="1169551"/>
          </a:xfrm>
          <a:prstGeom prst="rect">
            <a:avLst/>
          </a:prstGeom>
          <a:noFill/>
        </p:spPr>
        <p:txBody>
          <a:bodyPr wrap="square" rtlCol="1">
            <a:spAutoFit/>
          </a:bodyPr>
          <a:lstStyle/>
          <a:p>
            <a:pPr algn="ctr"/>
            <a:r>
              <a:rPr lang="ar-SA" sz="7000" dirty="0" smtClean="0">
                <a:solidFill>
                  <a:srgbClr val="17375E"/>
                </a:solidFill>
                <a:cs typeface="DecoType Naskh Variants" pitchFamily="2" charset="-78"/>
              </a:rPr>
              <a:t>مراحل تطبيق إدارة الجودة الشاملة</a:t>
            </a:r>
          </a:p>
        </p:txBody>
      </p:sp>
      <p:sp>
        <p:nvSpPr>
          <p:cNvPr id="5" name="مربع نص 4"/>
          <p:cNvSpPr txBox="1"/>
          <p:nvPr/>
        </p:nvSpPr>
        <p:spPr>
          <a:xfrm>
            <a:off x="0" y="3761839"/>
            <a:ext cx="9144000" cy="1938992"/>
          </a:xfrm>
          <a:prstGeom prst="rect">
            <a:avLst/>
          </a:prstGeom>
          <a:noFill/>
        </p:spPr>
        <p:txBody>
          <a:bodyPr wrap="square" rtlCol="1">
            <a:spAutoFit/>
          </a:bodyPr>
          <a:lstStyle/>
          <a:p>
            <a:pPr algn="ctr" rtl="0"/>
            <a:r>
              <a:rPr lang="en-US" sz="6000" i="1" dirty="0" smtClean="0">
                <a:solidFill>
                  <a:srgbClr val="17375E"/>
                </a:solidFill>
                <a:latin typeface="Gabriola" pitchFamily="82" charset="0"/>
              </a:rPr>
              <a:t>Stages Implementation of Total Quality Management</a:t>
            </a:r>
          </a:p>
        </p:txBody>
      </p:sp>
      <p:pic>
        <p:nvPicPr>
          <p:cNvPr id="6"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4953000"/>
            <a:ext cx="1905000" cy="1905000"/>
          </a:xfrm>
          <a:prstGeom prst="rect">
            <a:avLst/>
          </a:prstGeom>
          <a:noFill/>
        </p:spPr>
      </p:pic>
    </p:spTree>
    <p:extLst>
      <p:ext uri="{BB962C8B-B14F-4D97-AF65-F5344CB8AC3E}">
        <p14:creationId xmlns:p14="http://schemas.microsoft.com/office/powerpoint/2010/main" val="2951522021"/>
      </p:ext>
    </p:extLst>
  </p:cSld>
  <p:clrMapOvr>
    <a:masterClrMapping/>
  </p:clrMapOvr>
  <p:transition advClick="0"/>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4" name="مربع نص 3"/>
          <p:cNvSpPr txBox="1"/>
          <p:nvPr/>
        </p:nvSpPr>
        <p:spPr>
          <a:xfrm>
            <a:off x="0" y="762000"/>
            <a:ext cx="9144000" cy="5632311"/>
          </a:xfrm>
          <a:prstGeom prst="rect">
            <a:avLst/>
          </a:prstGeom>
          <a:noFill/>
        </p:spPr>
        <p:txBody>
          <a:bodyPr wrap="square" rtlCol="1">
            <a:spAutoFit/>
          </a:bodyPr>
          <a:lstStyle/>
          <a:p>
            <a:pPr marL="742950" indent="-742950" algn="just">
              <a:buFont typeface="+mj-lt"/>
              <a:buAutoNum type="arabicParenR"/>
              <a:tabLst>
                <a:tab pos="1828800" algn="l"/>
              </a:tabLst>
            </a:pPr>
            <a:r>
              <a:rPr lang="ar-SA" sz="3600" dirty="0" smtClean="0">
                <a:solidFill>
                  <a:srgbClr val="17375E"/>
                </a:solidFill>
                <a:cs typeface="DecoType Naskh Variants" pitchFamily="2" charset="-78"/>
              </a:rPr>
              <a:t>التزام الإدارة العليا للمؤسسة بتطبيق إدارة الجودة الشاملة ودعمها        	ومشاركتها الكاملة</a:t>
            </a:r>
          </a:p>
          <a:p>
            <a:pPr marL="742950" indent="-742950" algn="just">
              <a:buFont typeface="+mj-lt"/>
              <a:buAutoNum type="arabicParenR"/>
            </a:pPr>
            <a:r>
              <a:rPr lang="ar-SA" sz="3600" dirty="0" smtClean="0">
                <a:solidFill>
                  <a:srgbClr val="17375E"/>
                </a:solidFill>
                <a:cs typeface="DecoType Naskh Variants" pitchFamily="2" charset="-78"/>
              </a:rPr>
              <a:t>إنشاء مجلس أعلى للجودة بالمؤسسة ليشرف على التخطيط لمشروع تطبيق إدارة الجودة الشاملة ومتابعة التنفيذ وتسهيل أعمال فرق التحسين وتذليل العقبات</a:t>
            </a:r>
          </a:p>
          <a:p>
            <a:pPr marL="742950" indent="-742950" algn="just">
              <a:buFont typeface="+mj-lt"/>
              <a:buAutoNum type="arabicParenR"/>
            </a:pPr>
            <a:r>
              <a:rPr lang="ar-SA" sz="3600" dirty="0" smtClean="0">
                <a:solidFill>
                  <a:srgbClr val="17375E"/>
                </a:solidFill>
                <a:cs typeface="DecoType Naskh Variants" pitchFamily="2" charset="-78"/>
              </a:rPr>
              <a:t>تعيين مدير الجودة المسئول عن إدارة المشروع</a:t>
            </a:r>
          </a:p>
          <a:p>
            <a:pPr marL="742950" indent="-742950" algn="just">
              <a:buFont typeface="+mj-lt"/>
              <a:buAutoNum type="arabicParenR"/>
            </a:pPr>
            <a:r>
              <a:rPr lang="ar-SA" sz="3600" dirty="0" smtClean="0">
                <a:solidFill>
                  <a:srgbClr val="17375E"/>
                </a:solidFill>
                <a:cs typeface="DecoType Naskh Variants" pitchFamily="2" charset="-78"/>
              </a:rPr>
              <a:t>نشر ثقافة الجودة والتوعية بمنهجيات ومبادئ الجودة الشاملة</a:t>
            </a:r>
          </a:p>
          <a:p>
            <a:pPr marL="742950" indent="-742950" algn="just">
              <a:buFont typeface="+mj-lt"/>
              <a:buAutoNum type="arabicParenR"/>
            </a:pPr>
            <a:r>
              <a:rPr lang="ar-SA" sz="3600" dirty="0" smtClean="0">
                <a:solidFill>
                  <a:srgbClr val="17375E"/>
                </a:solidFill>
                <a:cs typeface="DecoType Naskh Variants" pitchFamily="2" charset="-78"/>
              </a:rPr>
              <a:t>دراسة </a:t>
            </a:r>
            <a:r>
              <a:rPr lang="ar-SA" sz="3600" dirty="0" smtClean="0">
                <a:solidFill>
                  <a:srgbClr val="17375E"/>
                </a:solidFill>
                <a:cs typeface="DecoType Naskh Variants" pitchFamily="2" charset="-78"/>
              </a:rPr>
              <a:t>واقع المؤسسة</a:t>
            </a:r>
            <a:r>
              <a:rPr lang="ar-SA" sz="3600" dirty="0" smtClean="0">
                <a:solidFill>
                  <a:srgbClr val="17375E"/>
                </a:solidFill>
                <a:cs typeface="DecoType Naskh Variants" pitchFamily="2" charset="-78"/>
              </a:rPr>
              <a:t> </a:t>
            </a:r>
            <a:r>
              <a:rPr lang="ar-SA" sz="3600" dirty="0" smtClean="0">
                <a:solidFill>
                  <a:srgbClr val="17375E"/>
                </a:solidFill>
                <a:cs typeface="DecoType Naskh Variants" pitchFamily="2" charset="-78"/>
              </a:rPr>
              <a:t>وتحليل الفجوة والقصور في أنظمتها</a:t>
            </a:r>
          </a:p>
          <a:p>
            <a:pPr marL="742950" indent="-742950" algn="just">
              <a:buFont typeface="+mj-lt"/>
              <a:buAutoNum type="arabicParenR"/>
            </a:pPr>
            <a:r>
              <a:rPr lang="ar-SA" sz="3600" dirty="0" smtClean="0">
                <a:solidFill>
                  <a:srgbClr val="17375E"/>
                </a:solidFill>
                <a:cs typeface="DecoType Naskh Variants" pitchFamily="2" charset="-78"/>
              </a:rPr>
              <a:t>اختيار فرق التحسين وتدريبها على أدوات الجودة</a:t>
            </a:r>
          </a:p>
          <a:p>
            <a:pPr marL="742950" indent="-742950" algn="just">
              <a:buFont typeface="+mj-lt"/>
              <a:buAutoNum type="arabicParenR"/>
            </a:pPr>
            <a:r>
              <a:rPr lang="ar-SA" sz="3600" dirty="0" smtClean="0">
                <a:solidFill>
                  <a:srgbClr val="17375E"/>
                </a:solidFill>
                <a:cs typeface="DecoType Naskh Variants" pitchFamily="2" charset="-78"/>
              </a:rPr>
              <a:t>البدء في تطبيق نظام التحسين المستمر للعمليات</a:t>
            </a:r>
          </a:p>
        </p:txBody>
      </p:sp>
      <p:sp>
        <p:nvSpPr>
          <p:cNvPr id="5" name="مربع نص 4"/>
          <p:cNvSpPr txBox="1"/>
          <p:nvPr/>
        </p:nvSpPr>
        <p:spPr>
          <a:xfrm>
            <a:off x="0" y="0"/>
            <a:ext cx="9144000" cy="830997"/>
          </a:xfrm>
          <a:prstGeom prst="rect">
            <a:avLst/>
          </a:prstGeom>
          <a:noFill/>
        </p:spPr>
        <p:txBody>
          <a:bodyPr wrap="square" rtlCol="1">
            <a:spAutoFit/>
          </a:bodyPr>
          <a:lstStyle/>
          <a:p>
            <a:r>
              <a:rPr lang="ar-SA" sz="4800" dirty="0" smtClean="0">
                <a:solidFill>
                  <a:srgbClr val="90B6E4"/>
                </a:solidFill>
                <a:cs typeface="DecoType Naskh Variants" pitchFamily="2" charset="-78"/>
              </a:rPr>
              <a:t>مراحل تطبيق إدارة الجودة الشاملة</a:t>
            </a:r>
          </a:p>
        </p:txBody>
      </p:sp>
      <p:pic>
        <p:nvPicPr>
          <p:cNvPr id="6" name="Picture 8" descr="http://keytothecity.co.uk/images/back-button.png">
            <a:hlinkClick r:id="rId2" action="ppaction://hlinksldjump"/>
          </p:cNvPr>
          <p:cNvPicPr>
            <a:picLocks noChangeAspect="1" noChangeArrowheads="1"/>
          </p:cNvPicPr>
          <p:nvPr/>
        </p:nvPicPr>
        <p:blipFill>
          <a:blip r:embed="rId3"/>
          <a:srcRect/>
          <a:stretch>
            <a:fillRect/>
          </a:stretch>
        </p:blipFill>
        <p:spPr bwMode="auto">
          <a:xfrm flipH="1">
            <a:off x="0" y="5410200"/>
            <a:ext cx="1447800" cy="1447800"/>
          </a:xfrm>
          <a:prstGeom prst="rect">
            <a:avLst/>
          </a:prstGeom>
          <a:noFill/>
        </p:spPr>
      </p:pic>
    </p:spTree>
    <p:extLst>
      <p:ext uri="{BB962C8B-B14F-4D97-AF65-F5344CB8AC3E}">
        <p14:creationId xmlns:p14="http://schemas.microsoft.com/office/powerpoint/2010/main" val="1611089531"/>
      </p:ext>
    </p:extLst>
  </p:cSld>
  <p:clrMapOvr>
    <a:masterClrMapping/>
  </p:clrMapOvr>
  <p:transition advClick="0"/>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endParaRPr lang="en-US" b="1" dirty="0" smtClean="0"/>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4" name="مربع نص 3"/>
          <p:cNvSpPr txBox="1"/>
          <p:nvPr/>
        </p:nvSpPr>
        <p:spPr>
          <a:xfrm>
            <a:off x="0" y="0"/>
            <a:ext cx="8458199" cy="7725192"/>
          </a:xfrm>
          <a:prstGeom prst="rect">
            <a:avLst/>
          </a:prstGeom>
          <a:noFill/>
        </p:spPr>
        <p:txBody>
          <a:bodyPr wrap="square" rtlCol="1">
            <a:spAutoFit/>
          </a:bodyPr>
          <a:lstStyle/>
          <a:p>
            <a:pPr algn="ctr"/>
            <a:r>
              <a:rPr lang="ar-SA" sz="6000" dirty="0" smtClean="0">
                <a:solidFill>
                  <a:srgbClr val="17375E"/>
                </a:solidFill>
                <a:cs typeface="DecoType Naskh Variants" pitchFamily="2" charset="-78"/>
              </a:rPr>
              <a:t>المحتوى</a:t>
            </a:r>
            <a:endParaRPr lang="ar-SA" sz="4000" dirty="0" smtClean="0">
              <a:solidFill>
                <a:srgbClr val="17375E"/>
              </a:solidFill>
              <a:cs typeface="DecoType Naskh Variants" pitchFamily="2" charset="-78"/>
            </a:endParaRPr>
          </a:p>
          <a:p>
            <a:endParaRPr lang="ar-SA" sz="2400" dirty="0" smtClean="0">
              <a:solidFill>
                <a:srgbClr val="17375E"/>
              </a:solidFill>
              <a:cs typeface="DecoType Naskh Variants" pitchFamily="2" charset="-78"/>
            </a:endParaRPr>
          </a:p>
          <a:p>
            <a:r>
              <a:rPr lang="ar-SA" sz="4000" dirty="0" smtClean="0">
                <a:solidFill>
                  <a:srgbClr val="17375E"/>
                </a:solidFill>
                <a:cs typeface="DecoType Naskh Variants" pitchFamily="2" charset="-78"/>
              </a:rPr>
              <a:t>	</a:t>
            </a:r>
            <a:r>
              <a:rPr lang="ar-SA" sz="4000" dirty="0" smtClean="0">
                <a:solidFill>
                  <a:srgbClr val="17375E"/>
                </a:solidFill>
                <a:cs typeface="DecoType Naskh Variants" pitchFamily="2" charset="-78"/>
                <a:hlinkClick r:id="rId2" action="ppaction://hlinksldjump"/>
              </a:rPr>
              <a:t>مفاهيم أساسية</a:t>
            </a:r>
            <a:endParaRPr lang="ar-SA" sz="4000" dirty="0" smtClean="0">
              <a:solidFill>
                <a:srgbClr val="17375E"/>
              </a:solidFill>
              <a:cs typeface="DecoType Naskh Variants" pitchFamily="2" charset="-78"/>
            </a:endParaRPr>
          </a:p>
          <a:p>
            <a:r>
              <a:rPr lang="ar-SA" sz="4000" dirty="0" smtClean="0">
                <a:solidFill>
                  <a:srgbClr val="17375E"/>
                </a:solidFill>
                <a:cs typeface="DecoType Naskh Variants" pitchFamily="2" charset="-78"/>
              </a:rPr>
              <a:t>	مبادئ إدارة الجودة الشاملة</a:t>
            </a:r>
          </a:p>
          <a:p>
            <a:pPr lvl="3">
              <a:buFont typeface="Wingdings" pitchFamily="2" charset="2"/>
              <a:buChar char=""/>
            </a:pPr>
            <a:r>
              <a:rPr lang="ar-SA" sz="4000" dirty="0" smtClean="0">
                <a:solidFill>
                  <a:srgbClr val="17375E"/>
                </a:solidFill>
                <a:cs typeface="DecoType Naskh Variants" pitchFamily="2" charset="-78"/>
                <a:hlinkClick r:id="rId3" action="ppaction://hlinksldjump"/>
              </a:rPr>
              <a:t>القيادة</a:t>
            </a:r>
            <a:endParaRPr lang="ar-SA" sz="4000" dirty="0" smtClean="0">
              <a:solidFill>
                <a:srgbClr val="17375E"/>
              </a:solidFill>
              <a:cs typeface="DecoType Naskh Variants" pitchFamily="2" charset="-78"/>
            </a:endParaRPr>
          </a:p>
          <a:p>
            <a:pPr lvl="3">
              <a:buFont typeface="Wingdings" pitchFamily="2" charset="2"/>
              <a:buChar char=""/>
            </a:pPr>
            <a:r>
              <a:rPr lang="ar-SA" sz="4000" dirty="0" smtClean="0">
                <a:solidFill>
                  <a:srgbClr val="17375E"/>
                </a:solidFill>
                <a:cs typeface="DecoType Naskh Variants" pitchFamily="2" charset="-78"/>
                <a:hlinkClick r:id="rId4" action="ppaction://hlinksldjump"/>
              </a:rPr>
              <a:t>التخطيط الإستراتيجي</a:t>
            </a:r>
            <a:endParaRPr lang="ar-SA" sz="4000" dirty="0" smtClean="0">
              <a:solidFill>
                <a:srgbClr val="17375E"/>
              </a:solidFill>
              <a:cs typeface="DecoType Naskh Variants" pitchFamily="2" charset="-78"/>
            </a:endParaRPr>
          </a:p>
          <a:p>
            <a:pPr lvl="3">
              <a:buFont typeface="Wingdings" pitchFamily="2" charset="2"/>
              <a:buChar char=""/>
            </a:pPr>
            <a:r>
              <a:rPr lang="ar-SA" sz="4000" dirty="0" smtClean="0">
                <a:solidFill>
                  <a:srgbClr val="90B6E4"/>
                </a:solidFill>
                <a:cs typeface="DecoType Naskh Variants" pitchFamily="2" charset="-78"/>
              </a:rPr>
              <a:t>التركيز على المستفيدين</a:t>
            </a:r>
          </a:p>
          <a:p>
            <a:pPr lvl="3">
              <a:buFont typeface="Wingdings" pitchFamily="2" charset="2"/>
              <a:buChar char=""/>
            </a:pPr>
            <a:r>
              <a:rPr lang="ar-SA" sz="4000" dirty="0" smtClean="0">
                <a:solidFill>
                  <a:srgbClr val="90B6E4"/>
                </a:solidFill>
                <a:cs typeface="DecoType Naskh Variants" pitchFamily="2" charset="-78"/>
              </a:rPr>
              <a:t>الاهتمام بالموارد البشرية</a:t>
            </a:r>
          </a:p>
          <a:p>
            <a:pPr lvl="3">
              <a:buFont typeface="Wingdings" pitchFamily="2" charset="2"/>
              <a:buChar char=""/>
            </a:pPr>
            <a:r>
              <a:rPr lang="ar-SA" sz="4000" dirty="0" smtClean="0">
                <a:solidFill>
                  <a:srgbClr val="90B6E4"/>
                </a:solidFill>
                <a:cs typeface="DecoType Naskh Variants" pitchFamily="2" charset="-78"/>
              </a:rPr>
              <a:t>العلاقة مع الموردين</a:t>
            </a:r>
          </a:p>
          <a:p>
            <a:pPr lvl="3">
              <a:buFont typeface="Wingdings" pitchFamily="2" charset="2"/>
              <a:buChar char=""/>
            </a:pPr>
            <a:r>
              <a:rPr lang="ar-SA" sz="4000" dirty="0" smtClean="0">
                <a:solidFill>
                  <a:srgbClr val="90B6E4"/>
                </a:solidFill>
                <a:cs typeface="DecoType Naskh Variants" pitchFamily="2" charset="-78"/>
              </a:rPr>
              <a:t>التحسين المستمر</a:t>
            </a:r>
          </a:p>
          <a:p>
            <a:endParaRPr lang="ar-SA" sz="4000" dirty="0" smtClean="0">
              <a:solidFill>
                <a:srgbClr val="17375E"/>
              </a:solidFill>
              <a:cs typeface="DecoType Naskh Variants" pitchFamily="2" charset="-78"/>
            </a:endParaRPr>
          </a:p>
          <a:p>
            <a:endParaRPr lang="ar-SA" sz="3600" dirty="0" smtClean="0">
              <a:solidFill>
                <a:srgbClr val="17375E"/>
              </a:solidFill>
              <a:cs typeface="DecoType Naskh Variants" pitchFamily="2" charset="-78"/>
            </a:endParaRPr>
          </a:p>
        </p:txBody>
      </p:sp>
    </p:spTree>
    <p:extLst>
      <p:ext uri="{BB962C8B-B14F-4D97-AF65-F5344CB8AC3E}">
        <p14:creationId xmlns:p14="http://schemas.microsoft.com/office/powerpoint/2010/main" val="1208549419"/>
      </p:ext>
    </p:extLst>
  </p:cSld>
  <p:clrMapOvr>
    <a:masterClrMapping/>
  </p:clrMapOvr>
  <p:transition advClick="0"/>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4" name="مربع نص 3"/>
          <p:cNvSpPr txBox="1"/>
          <p:nvPr/>
        </p:nvSpPr>
        <p:spPr>
          <a:xfrm>
            <a:off x="2362200" y="2590800"/>
            <a:ext cx="4581703" cy="1323439"/>
          </a:xfrm>
          <a:prstGeom prst="rect">
            <a:avLst/>
          </a:prstGeom>
          <a:noFill/>
        </p:spPr>
        <p:txBody>
          <a:bodyPr wrap="none" rtlCol="1">
            <a:spAutoFit/>
          </a:bodyPr>
          <a:lstStyle/>
          <a:p>
            <a:r>
              <a:rPr lang="ar-SA" sz="8000" dirty="0" smtClean="0">
                <a:solidFill>
                  <a:srgbClr val="17375E"/>
                </a:solidFill>
                <a:cs typeface="DecoType Naskh Variants" pitchFamily="2" charset="-78"/>
              </a:rPr>
              <a:t>مفاهيم أساسية</a:t>
            </a:r>
          </a:p>
        </p:txBody>
      </p:sp>
      <p:pic>
        <p:nvPicPr>
          <p:cNvPr id="5"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4953000"/>
            <a:ext cx="1905000" cy="1905000"/>
          </a:xfrm>
          <a:prstGeom prst="rect">
            <a:avLst/>
          </a:prstGeom>
          <a:noFill/>
        </p:spPr>
      </p:pic>
    </p:spTree>
    <p:extLst>
      <p:ext uri="{BB962C8B-B14F-4D97-AF65-F5344CB8AC3E}">
        <p14:creationId xmlns:p14="http://schemas.microsoft.com/office/powerpoint/2010/main" val="4261649773"/>
      </p:ext>
    </p:extLst>
  </p:cSld>
  <p:clrMapOvr>
    <a:masterClrMapping/>
  </p:clrMapOvr>
  <p:transition advClick="0"/>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مستطيل 7"/>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endParaRPr lang="en-US" b="1" dirty="0" smtClean="0"/>
          </a:p>
        </p:txBody>
      </p:sp>
      <p:sp>
        <p:nvSpPr>
          <p:cNvPr id="3" name="مستطيل 2"/>
          <p:cNvSpPr/>
          <p:nvPr/>
        </p:nvSpPr>
        <p:spPr>
          <a:xfrm>
            <a:off x="304800" y="457200"/>
            <a:ext cx="8686801" cy="2677656"/>
          </a:xfrm>
          <a:prstGeom prst="rect">
            <a:avLst/>
          </a:prstGeom>
        </p:spPr>
        <p:txBody>
          <a:bodyPr wrap="square">
            <a:spAutoFit/>
          </a:bodyPr>
          <a:lstStyle/>
          <a:p>
            <a:pPr algn="ctr"/>
            <a:r>
              <a:rPr lang="ar-SA" sz="7200" dirty="0" smtClean="0">
                <a:solidFill>
                  <a:srgbClr val="C00000"/>
                </a:solidFill>
                <a:cs typeface="DecoType Naskh Variants" pitchFamily="2" charset="-78"/>
              </a:rPr>
              <a:t> </a:t>
            </a:r>
            <a:r>
              <a:rPr lang="ar-SA" sz="9600" dirty="0" smtClean="0">
                <a:solidFill>
                  <a:srgbClr val="17375E"/>
                </a:solidFill>
                <a:cs typeface="DecoType Naskh Variants" pitchFamily="2" charset="-78"/>
              </a:rPr>
              <a:t>الرسالة والرؤية والقيم</a:t>
            </a:r>
          </a:p>
          <a:p>
            <a:pPr algn="ctr"/>
            <a:r>
              <a:rPr lang="ar-SA" sz="7200" i="1" dirty="0" smtClean="0">
                <a:solidFill>
                  <a:schemeClr val="tx2">
                    <a:lumMod val="75000"/>
                  </a:schemeClr>
                </a:solidFill>
                <a:latin typeface="Gabriola" pitchFamily="82" charset="0"/>
              </a:rPr>
              <a:t> </a:t>
            </a:r>
            <a:r>
              <a:rPr lang="en-US" sz="7200" i="1" dirty="0" smtClean="0">
                <a:solidFill>
                  <a:schemeClr val="tx2">
                    <a:lumMod val="75000"/>
                  </a:schemeClr>
                </a:solidFill>
                <a:latin typeface="Gabriola" pitchFamily="82" charset="0"/>
              </a:rPr>
              <a:t>Values</a:t>
            </a:r>
            <a:r>
              <a:rPr lang="en-US" sz="4800" dirty="0" smtClean="0">
                <a:solidFill>
                  <a:srgbClr val="17375E"/>
                </a:solidFill>
                <a:cs typeface="DecoType Naskh Variants" pitchFamily="2" charset="-78"/>
              </a:rPr>
              <a:t> </a:t>
            </a:r>
            <a:r>
              <a:rPr lang="en-US" sz="7200" i="1" dirty="0" smtClean="0">
                <a:solidFill>
                  <a:schemeClr val="tx2">
                    <a:lumMod val="75000"/>
                  </a:schemeClr>
                </a:solidFill>
                <a:latin typeface="Gabriola" pitchFamily="82" charset="0"/>
              </a:rPr>
              <a:t>, Vision</a:t>
            </a:r>
            <a:r>
              <a:rPr lang="en-US" sz="4800" b="1" dirty="0" smtClean="0"/>
              <a:t> </a:t>
            </a:r>
            <a:r>
              <a:rPr lang="en-US" sz="7200" i="1" dirty="0" smtClean="0">
                <a:solidFill>
                  <a:schemeClr val="tx2">
                    <a:lumMod val="75000"/>
                  </a:schemeClr>
                </a:solidFill>
                <a:latin typeface="Gabriola" pitchFamily="82" charset="0"/>
              </a:rPr>
              <a:t>and Mission</a:t>
            </a:r>
            <a:endParaRPr lang="ar-SA" sz="7200" dirty="0" smtClean="0">
              <a:solidFill>
                <a:srgbClr val="C00000"/>
              </a:solidFill>
              <a:cs typeface="DecoType Naskh Variants" pitchFamily="2" charset="-78"/>
            </a:endParaRPr>
          </a:p>
        </p:txBody>
      </p:sp>
      <p:pic>
        <p:nvPicPr>
          <p:cNvPr id="6" name="Picture 2" descr="alt"/>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5257800" y="3429000"/>
            <a:ext cx="3465575" cy="2590800"/>
          </a:xfrm>
          <a:prstGeom prst="rect">
            <a:avLst/>
          </a:prstGeom>
          <a:noFill/>
        </p:spPr>
      </p:pic>
      <p:sp>
        <p:nvSpPr>
          <p:cNvPr id="7" name="مربع نص 6"/>
          <p:cNvSpPr txBox="1"/>
          <p:nvPr/>
        </p:nvSpPr>
        <p:spPr>
          <a:xfrm>
            <a:off x="5692414" y="6273225"/>
            <a:ext cx="3451586" cy="584775"/>
          </a:xfrm>
          <a:prstGeom prst="rect">
            <a:avLst/>
          </a:prstGeom>
          <a:noFill/>
        </p:spPr>
        <p:txBody>
          <a:bodyPr wrap="none" rtlCol="1">
            <a:spAutoFit/>
          </a:bodyPr>
          <a:lstStyle/>
          <a:p>
            <a:r>
              <a:rPr lang="ar-SA" sz="3200" b="1" dirty="0" smtClean="0">
                <a:solidFill>
                  <a:srgbClr val="7030A0"/>
                </a:solidFill>
                <a:cs typeface="DecoType Naskh Variants" pitchFamily="2" charset="-78"/>
              </a:rPr>
              <a:t>الدكتور هشام عادل </a:t>
            </a:r>
            <a:r>
              <a:rPr lang="ar-SA" sz="3200" b="1" dirty="0" err="1" smtClean="0">
                <a:solidFill>
                  <a:srgbClr val="7030A0"/>
                </a:solidFill>
                <a:cs typeface="DecoType Naskh Variants" pitchFamily="2" charset="-78"/>
              </a:rPr>
              <a:t>عبهري</a:t>
            </a:r>
            <a:endParaRPr lang="ar-SA" sz="3200" b="1" dirty="0" smtClean="0">
              <a:solidFill>
                <a:srgbClr val="7030A0"/>
              </a:solidFill>
              <a:cs typeface="DecoType Naskh Variants" pitchFamily="2" charset="-78"/>
            </a:endParaRPr>
          </a:p>
        </p:txBody>
      </p:sp>
      <p:pic>
        <p:nvPicPr>
          <p:cNvPr id="9" name="Picture 2" descr="http://4.bp.blogspot.com/-XBvJq_VfTzU/TddSomLsnJI/AAAAAAAAAFs/6iHLqdPfFvs/s1600/3dimen_14%255B3%255D.jpg"/>
          <p:cNvPicPr>
            <a:picLocks noChangeAspect="1" noChangeArrowheads="1"/>
          </p:cNvPicPr>
          <p:nvPr/>
        </p:nvPicPr>
        <p:blipFill>
          <a:blip r:embed="rId3"/>
          <a:srcRect/>
          <a:stretch>
            <a:fillRect/>
          </a:stretch>
        </p:blipFill>
        <p:spPr bwMode="auto">
          <a:xfrm>
            <a:off x="1524000" y="3429000"/>
            <a:ext cx="3505200" cy="2571750"/>
          </a:xfrm>
          <a:prstGeom prst="rect">
            <a:avLst/>
          </a:prstGeom>
          <a:noFill/>
        </p:spPr>
      </p:pic>
      <p:pic>
        <p:nvPicPr>
          <p:cNvPr id="10" name="Picture 10" descr="http://japanologie.arts.kuleuven.be/lab/sites/japanologie.arts.kuleuven.be.ijcm13/files/uploads/inline_images/glossy_3d_blue_arrow_left.png">
            <a:hlinkClick r:id="rId4" action="ppaction://hlinksldjump"/>
          </p:cNvPr>
          <p:cNvPicPr>
            <a:picLocks noChangeAspect="1" noChangeArrowheads="1"/>
          </p:cNvPicPr>
          <p:nvPr/>
        </p:nvPicPr>
        <p:blipFill>
          <a:blip r:embed="rId5"/>
          <a:srcRect/>
          <a:stretch>
            <a:fillRect/>
          </a:stretch>
        </p:blipFill>
        <p:spPr bwMode="auto">
          <a:xfrm>
            <a:off x="0" y="4953000"/>
            <a:ext cx="1905000" cy="1905000"/>
          </a:xfrm>
          <a:prstGeom prst="rect">
            <a:avLst/>
          </a:prstGeom>
          <a:noFill/>
        </p:spPr>
      </p:pic>
    </p:spTree>
    <p:extLst>
      <p:ext uri="{BB962C8B-B14F-4D97-AF65-F5344CB8AC3E}">
        <p14:creationId xmlns:p14="http://schemas.microsoft.com/office/powerpoint/2010/main" val="194975240"/>
      </p:ext>
    </p:extLst>
  </p:cSld>
  <p:clrMapOvr>
    <a:masterClrMapping/>
  </p:clrMapOvr>
  <p:transition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7" name="مربع نص 6"/>
          <p:cNvSpPr txBox="1"/>
          <p:nvPr/>
        </p:nvSpPr>
        <p:spPr>
          <a:xfrm>
            <a:off x="533400" y="2644652"/>
            <a:ext cx="4038600" cy="2308324"/>
          </a:xfrm>
          <a:prstGeom prst="rect">
            <a:avLst/>
          </a:prstGeom>
          <a:noFill/>
        </p:spPr>
        <p:txBody>
          <a:bodyPr wrap="square" rtlCol="1">
            <a:spAutoFit/>
          </a:bodyPr>
          <a:lstStyle/>
          <a:p>
            <a:r>
              <a:rPr lang="ar-SA" sz="7200" dirty="0" smtClean="0">
                <a:solidFill>
                  <a:srgbClr val="17375E"/>
                </a:solidFill>
                <a:cs typeface="DecoType Naskh Variants" pitchFamily="2" charset="-78"/>
              </a:rPr>
              <a:t>الجودة هي :</a:t>
            </a:r>
          </a:p>
          <a:p>
            <a:r>
              <a:rPr lang="ar-SA" sz="7200" dirty="0" smtClean="0">
                <a:solidFill>
                  <a:srgbClr val="17375E"/>
                </a:solidFill>
                <a:cs typeface="DecoType Naskh Variants" pitchFamily="2" charset="-78"/>
              </a:rPr>
              <a:t>مطابقة المتطلبات</a:t>
            </a:r>
          </a:p>
        </p:txBody>
      </p:sp>
      <p:pic>
        <p:nvPicPr>
          <p:cNvPr id="8"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4953000"/>
            <a:ext cx="1905000" cy="1905000"/>
          </a:xfrm>
          <a:prstGeom prst="rect">
            <a:avLst/>
          </a:prstGeom>
          <a:noFill/>
        </p:spPr>
      </p:pic>
      <p:pic>
        <p:nvPicPr>
          <p:cNvPr id="3" name="صورة 2"/>
          <p:cNvPicPr>
            <a:picLocks noChangeAspect="1"/>
          </p:cNvPicPr>
          <p:nvPr/>
        </p:nvPicPr>
        <p:blipFill rotWithShape="1">
          <a:blip r:embed="rId4"/>
          <a:srcRect l="4348" t="5568" r="8696" b="5337"/>
          <a:stretch/>
        </p:blipFill>
        <p:spPr>
          <a:xfrm>
            <a:off x="5562600" y="380999"/>
            <a:ext cx="3048000" cy="3657601"/>
          </a:xfrm>
          <a:prstGeom prst="rect">
            <a:avLst/>
          </a:prstGeom>
          <a:ln>
            <a:noFill/>
          </a:ln>
          <a:effectLst>
            <a:softEdge rad="112500"/>
          </a:effectLst>
        </p:spPr>
      </p:pic>
      <p:sp>
        <p:nvSpPr>
          <p:cNvPr id="4" name="مستطيل 3"/>
          <p:cNvSpPr/>
          <p:nvPr/>
        </p:nvSpPr>
        <p:spPr>
          <a:xfrm>
            <a:off x="6144230" y="4406536"/>
            <a:ext cx="1633782" cy="461665"/>
          </a:xfrm>
          <a:prstGeom prst="rect">
            <a:avLst/>
          </a:prstGeom>
        </p:spPr>
        <p:txBody>
          <a:bodyPr wrap="none">
            <a:spAutoFit/>
          </a:bodyPr>
          <a:lstStyle/>
          <a:p>
            <a:pPr algn="just"/>
            <a:r>
              <a:rPr lang="en-US" sz="2400" i="1" dirty="0" err="1">
                <a:solidFill>
                  <a:srgbClr val="17375E"/>
                </a:solidFill>
                <a:cs typeface="DecoType Naskh Variants" pitchFamily="2" charset="-78"/>
              </a:rPr>
              <a:t>Phill</a:t>
            </a:r>
            <a:r>
              <a:rPr lang="en-US" sz="2400" i="1" dirty="0">
                <a:solidFill>
                  <a:srgbClr val="17375E"/>
                </a:solidFill>
                <a:cs typeface="DecoType Naskh Variants" pitchFamily="2" charset="-78"/>
              </a:rPr>
              <a:t> Crosby</a:t>
            </a:r>
            <a:endParaRPr lang="ar-SA" sz="2400" i="1" dirty="0">
              <a:solidFill>
                <a:srgbClr val="17375E"/>
              </a:solidFill>
              <a:cs typeface="DecoType Naskh Variants" pitchFamily="2" charset="-78"/>
            </a:endParaRPr>
          </a:p>
        </p:txBody>
      </p:sp>
    </p:spTree>
  </p:cSld>
  <p:clrMapOvr>
    <a:masterClrMapping/>
  </p:clrMapOvr>
  <p:transition advClick="0"/>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مستطيل 12"/>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endParaRPr lang="en-US" b="1" dirty="0" smtClean="0"/>
          </a:p>
        </p:txBody>
      </p:sp>
      <p:sp>
        <p:nvSpPr>
          <p:cNvPr id="3" name="مربع نص 2"/>
          <p:cNvSpPr txBox="1"/>
          <p:nvPr/>
        </p:nvSpPr>
        <p:spPr>
          <a:xfrm>
            <a:off x="5692414" y="6273225"/>
            <a:ext cx="3451586" cy="584775"/>
          </a:xfrm>
          <a:prstGeom prst="rect">
            <a:avLst/>
          </a:prstGeom>
          <a:noFill/>
        </p:spPr>
        <p:txBody>
          <a:bodyPr wrap="none" rtlCol="1">
            <a:spAutoFit/>
          </a:bodyPr>
          <a:lstStyle/>
          <a:p>
            <a:r>
              <a:rPr lang="ar-SA" sz="3200" b="1" dirty="0" smtClean="0">
                <a:solidFill>
                  <a:srgbClr val="7030A0"/>
                </a:solidFill>
                <a:cs typeface="DecoType Naskh Variants" pitchFamily="2" charset="-78"/>
              </a:rPr>
              <a:t>الدكتور هشام عادل </a:t>
            </a:r>
            <a:r>
              <a:rPr lang="ar-SA" sz="3200" b="1" dirty="0" err="1" smtClean="0">
                <a:solidFill>
                  <a:srgbClr val="7030A0"/>
                </a:solidFill>
                <a:cs typeface="DecoType Naskh Variants" pitchFamily="2" charset="-78"/>
              </a:rPr>
              <a:t>عبهري</a:t>
            </a:r>
            <a:endParaRPr lang="ar-SA" sz="3200" b="1" dirty="0" smtClean="0">
              <a:solidFill>
                <a:srgbClr val="7030A0"/>
              </a:solidFill>
              <a:cs typeface="DecoType Naskh Variants" pitchFamily="2" charset="-78"/>
            </a:endParaRPr>
          </a:p>
        </p:txBody>
      </p:sp>
      <p:sp>
        <p:nvSpPr>
          <p:cNvPr id="5" name="مستطيل 4"/>
          <p:cNvSpPr/>
          <p:nvPr/>
        </p:nvSpPr>
        <p:spPr>
          <a:xfrm>
            <a:off x="228600" y="381000"/>
            <a:ext cx="8686801" cy="6401753"/>
          </a:xfrm>
          <a:prstGeom prst="rect">
            <a:avLst/>
          </a:prstGeom>
        </p:spPr>
        <p:txBody>
          <a:bodyPr wrap="square">
            <a:spAutoFit/>
          </a:bodyPr>
          <a:lstStyle/>
          <a:p>
            <a:pPr algn="ctr"/>
            <a:r>
              <a:rPr lang="ar-SA" sz="4400" dirty="0" smtClean="0">
                <a:solidFill>
                  <a:srgbClr val="17375E"/>
                </a:solidFill>
                <a:cs typeface="DecoType Naskh Variants" pitchFamily="2" charset="-78"/>
              </a:rPr>
              <a:t>الرسالة  </a:t>
            </a:r>
            <a:r>
              <a:rPr lang="en-US" sz="6600" i="1" dirty="0" smtClean="0">
                <a:solidFill>
                  <a:schemeClr val="tx2">
                    <a:lumMod val="75000"/>
                  </a:schemeClr>
                </a:solidFill>
                <a:latin typeface="Gabriola" pitchFamily="82" charset="0"/>
              </a:rPr>
              <a:t>Mission</a:t>
            </a:r>
            <a:endParaRPr lang="ar-SA" sz="6600" i="1" dirty="0" smtClean="0">
              <a:solidFill>
                <a:schemeClr val="tx2">
                  <a:lumMod val="75000"/>
                </a:schemeClr>
              </a:solidFill>
              <a:latin typeface="Gabriola" pitchFamily="82" charset="0"/>
            </a:endParaRPr>
          </a:p>
          <a:p>
            <a:pPr algn="ctr"/>
            <a:endParaRPr lang="ar-SA" sz="1600" dirty="0" smtClean="0">
              <a:solidFill>
                <a:srgbClr val="C00000"/>
              </a:solidFill>
              <a:cs typeface="DecoType Naskh Variants" pitchFamily="2" charset="-78"/>
            </a:endParaRPr>
          </a:p>
          <a:p>
            <a:pPr marL="4763" indent="4763" algn="just"/>
            <a:r>
              <a:rPr lang="ar-SA" sz="4000" dirty="0" smtClean="0">
                <a:solidFill>
                  <a:srgbClr val="17375E"/>
                </a:solidFill>
                <a:cs typeface="DecoType Naskh Variants" pitchFamily="2" charset="-78"/>
              </a:rPr>
              <a:t>تحدد الغرض الأساسي لمنظمة أو مشروع ما، أو بالأساس تصف لماذا هي موجودة وماذا تفعل لتحقق رؤيتها. وهناك رسائل مشتركه يمكن أن تبقى لعده سنوات، أو طوال حياة المنظمة.</a:t>
            </a:r>
          </a:p>
          <a:p>
            <a:pPr marL="4763" indent="4763"/>
            <a:endParaRPr lang="ar-SA" sz="3600" dirty="0" smtClean="0">
              <a:solidFill>
                <a:srgbClr val="C00000"/>
              </a:solidFill>
              <a:cs typeface="DecoType Naskh Variants" pitchFamily="2" charset="-78"/>
            </a:endParaRPr>
          </a:p>
          <a:p>
            <a:r>
              <a:rPr lang="ar-SA" sz="4000" dirty="0" smtClean="0">
                <a:solidFill>
                  <a:srgbClr val="17375E"/>
                </a:solidFill>
                <a:cs typeface="DecoType Naskh Variants" pitchFamily="2" charset="-78"/>
              </a:rPr>
              <a:t>الرسالة</a:t>
            </a:r>
            <a:r>
              <a:rPr lang="ar-SA" sz="3600" dirty="0" smtClean="0">
                <a:solidFill>
                  <a:srgbClr val="C00000"/>
                </a:solidFill>
                <a:cs typeface="DecoType Naskh Variants" pitchFamily="2" charset="-78"/>
              </a:rPr>
              <a:t>               </a:t>
            </a:r>
            <a:r>
              <a:rPr lang="ar-SA" sz="3600" dirty="0" smtClean="0">
                <a:solidFill>
                  <a:srgbClr val="17375E"/>
                </a:solidFill>
                <a:cs typeface="DecoType Naskh Variants" pitchFamily="2" charset="-78"/>
              </a:rPr>
              <a:t>ما تود أن تسير عليه في الحياة</a:t>
            </a:r>
          </a:p>
          <a:p>
            <a:pPr indent="1031875"/>
            <a:r>
              <a:rPr lang="ar-SA" sz="3600" dirty="0" smtClean="0">
                <a:solidFill>
                  <a:srgbClr val="17375E"/>
                </a:solidFill>
                <a:cs typeface="DecoType Naskh Variants" pitchFamily="2" charset="-78"/>
              </a:rPr>
              <a:t>            أهدافًا عامة يمكن تحقيقها في ظل الموارد الحالية.</a:t>
            </a:r>
          </a:p>
          <a:p>
            <a:pPr indent="1139825"/>
            <a:r>
              <a:rPr lang="ar-SA" sz="3600" dirty="0" smtClean="0">
                <a:solidFill>
                  <a:srgbClr val="17375E"/>
                </a:solidFill>
                <a:cs typeface="DecoType Naskh Variants" pitchFamily="2" charset="-78"/>
              </a:rPr>
              <a:t>          المهمة أو الدور العام والدائم، وتمثل الغاية</a:t>
            </a:r>
          </a:p>
          <a:p>
            <a:pPr indent="1139825"/>
            <a:r>
              <a:rPr lang="ar-SA" sz="3600" dirty="0" smtClean="0">
                <a:solidFill>
                  <a:srgbClr val="17375E"/>
                </a:solidFill>
                <a:cs typeface="DecoType Naskh Variants" pitchFamily="2" charset="-78"/>
              </a:rPr>
              <a:t>           هي الهدف العام للمؤسسة </a:t>
            </a:r>
          </a:p>
          <a:p>
            <a:r>
              <a:rPr lang="ar-SA" sz="2400" dirty="0" smtClean="0">
                <a:solidFill>
                  <a:schemeClr val="accent5">
                    <a:lumMod val="60000"/>
                    <a:lumOff val="40000"/>
                  </a:schemeClr>
                </a:solidFill>
                <a:cs typeface="DecoType Naskh Variants" pitchFamily="2" charset="-78"/>
              </a:rPr>
              <a:t>الرسالة = جملة تشرح سبب وجود المنظمة أو الجماعة أو الجهة وهي نتيجة للرؤية</a:t>
            </a:r>
          </a:p>
        </p:txBody>
      </p:sp>
      <p:sp>
        <p:nvSpPr>
          <p:cNvPr id="8" name="انفجار 1 7"/>
          <p:cNvSpPr/>
          <p:nvPr/>
        </p:nvSpPr>
        <p:spPr>
          <a:xfrm>
            <a:off x="7543800" y="3810000"/>
            <a:ext cx="304800" cy="304800"/>
          </a:xfrm>
          <a:prstGeom prst="irregularSeal1">
            <a:avLst/>
          </a:prstGeom>
          <a:solidFill>
            <a:schemeClr val="accent1">
              <a:lumMod val="75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0" name="انفجار 1 9"/>
          <p:cNvSpPr/>
          <p:nvPr/>
        </p:nvSpPr>
        <p:spPr>
          <a:xfrm>
            <a:off x="7543800" y="4267200"/>
            <a:ext cx="304800" cy="304800"/>
          </a:xfrm>
          <a:prstGeom prst="irregularSeal1">
            <a:avLst/>
          </a:prstGeom>
          <a:solidFill>
            <a:schemeClr val="accent1">
              <a:lumMod val="75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1" name="انفجار 1 10"/>
          <p:cNvSpPr/>
          <p:nvPr/>
        </p:nvSpPr>
        <p:spPr>
          <a:xfrm>
            <a:off x="7543800" y="4876800"/>
            <a:ext cx="304800" cy="304800"/>
          </a:xfrm>
          <a:prstGeom prst="irregularSeal1">
            <a:avLst/>
          </a:prstGeom>
          <a:solidFill>
            <a:schemeClr val="accent1">
              <a:lumMod val="75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2" name="انفجار 1 11"/>
          <p:cNvSpPr/>
          <p:nvPr/>
        </p:nvSpPr>
        <p:spPr>
          <a:xfrm>
            <a:off x="7543800" y="5486400"/>
            <a:ext cx="304800" cy="304800"/>
          </a:xfrm>
          <a:prstGeom prst="irregularSeal1">
            <a:avLst/>
          </a:prstGeom>
          <a:solidFill>
            <a:schemeClr val="accent1">
              <a:lumMod val="75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nvGrpSpPr>
          <p:cNvPr id="2" name="مجموعة 12"/>
          <p:cNvGrpSpPr/>
          <p:nvPr/>
        </p:nvGrpSpPr>
        <p:grpSpPr>
          <a:xfrm>
            <a:off x="228600" y="2743200"/>
            <a:ext cx="1865375" cy="2438400"/>
            <a:chOff x="4191000" y="2590800"/>
            <a:chExt cx="1865375" cy="2438400"/>
          </a:xfrm>
        </p:grpSpPr>
        <p:pic>
          <p:nvPicPr>
            <p:cNvPr id="14" name="Picture 2" descr="alt"/>
            <p:cNvPicPr>
              <a:picLocks noChangeAspect="1" noChangeArrowheads="1"/>
            </p:cNvPicPr>
            <p:nvPr/>
          </p:nvPicPr>
          <p:blipFill>
            <a:blip r:embed="rId2">
              <a:clrChange>
                <a:clrFrom>
                  <a:srgbClr val="FFFFFF"/>
                </a:clrFrom>
                <a:clrTo>
                  <a:srgbClr val="FFFFFF">
                    <a:alpha val="0"/>
                  </a:srgbClr>
                </a:clrTo>
              </a:clrChange>
            </a:blip>
            <a:srcRect l="46174" b="9938"/>
            <a:stretch>
              <a:fillRect/>
            </a:stretch>
          </p:blipFill>
          <p:spPr bwMode="auto">
            <a:xfrm>
              <a:off x="4191000" y="2590800"/>
              <a:ext cx="1865375" cy="2438400"/>
            </a:xfrm>
            <a:prstGeom prst="rect">
              <a:avLst/>
            </a:prstGeom>
            <a:noFill/>
          </p:spPr>
        </p:pic>
        <p:sp>
          <p:nvSpPr>
            <p:cNvPr id="15" name="مستطيل 14"/>
            <p:cNvSpPr/>
            <p:nvPr/>
          </p:nvSpPr>
          <p:spPr>
            <a:xfrm rot="1990448">
              <a:off x="4611244" y="3560681"/>
              <a:ext cx="760416" cy="381000"/>
            </a:xfrm>
            <a:prstGeom prst="rect">
              <a:avLst/>
            </a:prstGeom>
            <a:solidFill>
              <a:srgbClr val="A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smtClean="0"/>
                <a:t>الرسالة</a:t>
              </a:r>
              <a:endParaRPr lang="ar-SA" b="1" dirty="0"/>
            </a:p>
          </p:txBody>
        </p:sp>
      </p:grpSp>
      <p:pic>
        <p:nvPicPr>
          <p:cNvPr id="16" name="Picture 10" descr="http://japanologie.arts.kuleuven.be/lab/sites/japanologie.arts.kuleuven.be.ijcm13/files/uploads/inline_images/glossy_3d_blue_arrow_left.png">
            <a:hlinkClick r:id="rId3" action="ppaction://hlinksldjump"/>
          </p:cNvPr>
          <p:cNvPicPr>
            <a:picLocks noChangeAspect="1" noChangeArrowheads="1"/>
          </p:cNvPicPr>
          <p:nvPr/>
        </p:nvPicPr>
        <p:blipFill>
          <a:blip r:embed="rId4"/>
          <a:srcRect/>
          <a:stretch>
            <a:fillRect/>
          </a:stretch>
        </p:blipFill>
        <p:spPr bwMode="auto">
          <a:xfrm>
            <a:off x="0" y="4953000"/>
            <a:ext cx="1905000" cy="1905000"/>
          </a:xfrm>
          <a:prstGeom prst="rect">
            <a:avLst/>
          </a:prstGeom>
          <a:noFill/>
        </p:spPr>
      </p:pic>
    </p:spTree>
    <p:extLst>
      <p:ext uri="{BB962C8B-B14F-4D97-AF65-F5344CB8AC3E}">
        <p14:creationId xmlns:p14="http://schemas.microsoft.com/office/powerpoint/2010/main" val="2400858159"/>
      </p:ext>
    </p:extLst>
  </p:cSld>
  <p:clrMapOvr>
    <a:masterClrMapping/>
  </p:clrMapOvr>
  <p:transition advClick="0"/>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مستطيل 11"/>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3" name="مربع نص 2"/>
          <p:cNvSpPr txBox="1"/>
          <p:nvPr/>
        </p:nvSpPr>
        <p:spPr>
          <a:xfrm>
            <a:off x="5692414" y="6273225"/>
            <a:ext cx="3451586" cy="584775"/>
          </a:xfrm>
          <a:prstGeom prst="rect">
            <a:avLst/>
          </a:prstGeom>
          <a:noFill/>
        </p:spPr>
        <p:txBody>
          <a:bodyPr wrap="none" rtlCol="1">
            <a:spAutoFit/>
          </a:bodyPr>
          <a:lstStyle/>
          <a:p>
            <a:r>
              <a:rPr lang="ar-SA" sz="3200" b="1" dirty="0" smtClean="0">
                <a:solidFill>
                  <a:srgbClr val="7030A0"/>
                </a:solidFill>
                <a:cs typeface="DecoType Naskh Variants" pitchFamily="2" charset="-78"/>
              </a:rPr>
              <a:t>الدكتور هشام عادل </a:t>
            </a:r>
            <a:r>
              <a:rPr lang="ar-SA" sz="3200" b="1" dirty="0" err="1" smtClean="0">
                <a:solidFill>
                  <a:srgbClr val="7030A0"/>
                </a:solidFill>
                <a:cs typeface="DecoType Naskh Variants" pitchFamily="2" charset="-78"/>
              </a:rPr>
              <a:t>عبهري</a:t>
            </a:r>
            <a:endParaRPr lang="ar-SA" sz="3200" b="1" dirty="0" smtClean="0">
              <a:solidFill>
                <a:srgbClr val="7030A0"/>
              </a:solidFill>
              <a:cs typeface="DecoType Naskh Variants" pitchFamily="2" charset="-78"/>
            </a:endParaRPr>
          </a:p>
        </p:txBody>
      </p:sp>
      <p:sp>
        <p:nvSpPr>
          <p:cNvPr id="8" name="مستطيل 7"/>
          <p:cNvSpPr/>
          <p:nvPr/>
        </p:nvSpPr>
        <p:spPr>
          <a:xfrm>
            <a:off x="304801" y="3657600"/>
            <a:ext cx="8610600" cy="2539157"/>
          </a:xfrm>
          <a:prstGeom prst="rect">
            <a:avLst/>
          </a:prstGeom>
        </p:spPr>
        <p:txBody>
          <a:bodyPr wrap="square">
            <a:spAutoFit/>
          </a:bodyPr>
          <a:lstStyle/>
          <a:p>
            <a:pPr algn="ctr"/>
            <a:r>
              <a:rPr lang="ar-SA" sz="4000" dirty="0" smtClean="0">
                <a:solidFill>
                  <a:srgbClr val="17375E"/>
                </a:solidFill>
                <a:cs typeface="DecoType Naskh Variants" pitchFamily="2" charset="-78"/>
              </a:rPr>
              <a:t>رسالة جامعة الملك سعود</a:t>
            </a:r>
          </a:p>
          <a:p>
            <a:pPr algn="ctr"/>
            <a:endParaRPr lang="ar-SA" sz="1100" dirty="0" smtClean="0">
              <a:solidFill>
                <a:srgbClr val="17375E"/>
              </a:solidFill>
              <a:cs typeface="DecoType Naskh Variants" pitchFamily="2" charset="-78"/>
            </a:endParaRPr>
          </a:p>
          <a:p>
            <a:r>
              <a:rPr lang="ar-SA" sz="3600" dirty="0" smtClean="0">
                <a:solidFill>
                  <a:srgbClr val="17375E"/>
                </a:solidFill>
                <a:cs typeface="DecoType Naskh Variants" pitchFamily="2" charset="-78"/>
              </a:rPr>
              <a:t>تقديم تعليم مميز، وإنتاج بحوث إبداعية تخدم المجتمع وتسهم في بناء اقتصاد المعرفة من خلال  إيجاد بيئة محفزة للتعليم والإبداع الفكري والتوظيف الأمثل للتقنية والشراكة المحلية والعالمية الفاعلة.</a:t>
            </a:r>
          </a:p>
        </p:txBody>
      </p:sp>
      <p:grpSp>
        <p:nvGrpSpPr>
          <p:cNvPr id="2" name="مجموعة 6"/>
          <p:cNvGrpSpPr/>
          <p:nvPr/>
        </p:nvGrpSpPr>
        <p:grpSpPr>
          <a:xfrm>
            <a:off x="115825" y="76200"/>
            <a:ext cx="1865375" cy="2438400"/>
            <a:chOff x="4191000" y="2590800"/>
            <a:chExt cx="1865375" cy="2438400"/>
          </a:xfrm>
        </p:grpSpPr>
        <p:pic>
          <p:nvPicPr>
            <p:cNvPr id="5" name="Picture 2" descr="alt"/>
            <p:cNvPicPr>
              <a:picLocks noChangeAspect="1" noChangeArrowheads="1"/>
            </p:cNvPicPr>
            <p:nvPr/>
          </p:nvPicPr>
          <p:blipFill>
            <a:blip r:embed="rId2">
              <a:clrChange>
                <a:clrFrom>
                  <a:srgbClr val="FFFFFF"/>
                </a:clrFrom>
                <a:clrTo>
                  <a:srgbClr val="FFFFFF">
                    <a:alpha val="0"/>
                  </a:srgbClr>
                </a:clrTo>
              </a:clrChange>
            </a:blip>
            <a:srcRect l="46174" b="9938"/>
            <a:stretch>
              <a:fillRect/>
            </a:stretch>
          </p:blipFill>
          <p:spPr bwMode="auto">
            <a:xfrm>
              <a:off x="4191000" y="2590800"/>
              <a:ext cx="1865375" cy="2438400"/>
            </a:xfrm>
            <a:prstGeom prst="rect">
              <a:avLst/>
            </a:prstGeom>
            <a:noFill/>
          </p:spPr>
        </p:pic>
        <p:sp>
          <p:nvSpPr>
            <p:cNvPr id="6" name="مستطيل 5"/>
            <p:cNvSpPr/>
            <p:nvPr/>
          </p:nvSpPr>
          <p:spPr>
            <a:xfrm rot="1990448">
              <a:off x="4611244" y="3560681"/>
              <a:ext cx="760416" cy="381000"/>
            </a:xfrm>
            <a:prstGeom prst="rect">
              <a:avLst/>
            </a:prstGeom>
            <a:solidFill>
              <a:srgbClr val="A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smtClean="0"/>
                <a:t>الرسالة</a:t>
              </a:r>
              <a:endParaRPr lang="ar-SA" b="1" dirty="0"/>
            </a:p>
          </p:txBody>
        </p:sp>
      </p:grpSp>
      <p:sp>
        <p:nvSpPr>
          <p:cNvPr id="9" name="Rectangle 8"/>
          <p:cNvSpPr>
            <a:spLocks noChangeArrowheads="1"/>
          </p:cNvSpPr>
          <p:nvPr/>
        </p:nvSpPr>
        <p:spPr bwMode="auto">
          <a:xfrm>
            <a:off x="1447800" y="1981200"/>
            <a:ext cx="7696200" cy="762000"/>
          </a:xfrm>
          <a:prstGeom prst="rect">
            <a:avLst/>
          </a:prstGeom>
          <a:noFill/>
          <a:ln w="9525">
            <a:noFill/>
            <a:miter lim="800000"/>
            <a:headEnd/>
            <a:tailEnd/>
          </a:ln>
        </p:spPr>
        <p:txBody>
          <a:bodyPr/>
          <a:lstStyle/>
          <a:p>
            <a:pPr algn="ctr" rtl="1" eaLnBrk="1" hangingPunct="1">
              <a:lnSpc>
                <a:spcPct val="110000"/>
              </a:lnSpc>
              <a:spcBef>
                <a:spcPct val="20000"/>
              </a:spcBef>
              <a:buClr>
                <a:schemeClr val="hlink"/>
              </a:buClr>
              <a:buSzPct val="80000"/>
            </a:pPr>
            <a:endParaRPr lang="en-US" sz="1600" b="1" dirty="0">
              <a:latin typeface="Verdana" pitchFamily="34" charset="0"/>
            </a:endParaRPr>
          </a:p>
        </p:txBody>
      </p:sp>
      <p:sp>
        <p:nvSpPr>
          <p:cNvPr id="10" name="TextBox 7"/>
          <p:cNvSpPr txBox="1">
            <a:spLocks noChangeArrowheads="1"/>
          </p:cNvSpPr>
          <p:nvPr/>
        </p:nvSpPr>
        <p:spPr bwMode="auto">
          <a:xfrm>
            <a:off x="304800" y="152400"/>
            <a:ext cx="8610600" cy="3285515"/>
          </a:xfrm>
          <a:prstGeom prst="rect">
            <a:avLst/>
          </a:prstGeom>
          <a:noFill/>
          <a:ln w="9525">
            <a:noFill/>
            <a:miter lim="800000"/>
            <a:headEnd/>
            <a:tailEnd/>
          </a:ln>
        </p:spPr>
        <p:txBody>
          <a:bodyPr wrap="square">
            <a:spAutoFit/>
          </a:bodyPr>
          <a:lstStyle/>
          <a:p>
            <a:pPr algn="ctr">
              <a:lnSpc>
                <a:spcPct val="125000"/>
              </a:lnSpc>
            </a:pPr>
            <a:r>
              <a:rPr lang="ar-SA" sz="4400" dirty="0" smtClean="0">
                <a:solidFill>
                  <a:srgbClr val="17375E"/>
                </a:solidFill>
                <a:cs typeface="DecoType Naskh Variants" pitchFamily="2" charset="-78"/>
              </a:rPr>
              <a:t>رسالة شركة ”مايكروسوفت“</a:t>
            </a:r>
          </a:p>
          <a:p>
            <a:pPr algn="ctr">
              <a:lnSpc>
                <a:spcPct val="125000"/>
              </a:lnSpc>
            </a:pPr>
            <a:endParaRPr lang="ar-SA" sz="1400" dirty="0" smtClean="0">
              <a:solidFill>
                <a:srgbClr val="C00000"/>
              </a:solidFill>
              <a:cs typeface="DecoType Naskh Variants" pitchFamily="2" charset="-78"/>
            </a:endParaRPr>
          </a:p>
          <a:p>
            <a:pPr rtl="1">
              <a:lnSpc>
                <a:spcPct val="125000"/>
              </a:lnSpc>
            </a:pPr>
            <a:r>
              <a:rPr lang="ar-SA" sz="3600" dirty="0" smtClean="0">
                <a:solidFill>
                  <a:srgbClr val="17375E"/>
                </a:solidFill>
                <a:cs typeface="DecoType Naskh Variants" pitchFamily="2" charset="-78"/>
              </a:rPr>
              <a:t>نحن في شركة مايكروسوفت، تتمحور رسالتنا</a:t>
            </a:r>
          </a:p>
          <a:p>
            <a:pPr rtl="1">
              <a:lnSpc>
                <a:spcPct val="125000"/>
              </a:lnSpc>
            </a:pPr>
            <a:r>
              <a:rPr lang="ar-SA" sz="3600" dirty="0" smtClean="0">
                <a:solidFill>
                  <a:srgbClr val="17375E"/>
                </a:solidFill>
                <a:cs typeface="DecoType Naskh Variants" pitchFamily="2" charset="-78"/>
              </a:rPr>
              <a:t> وقيمنا في مساعدة جميع الأفراد والمؤسسات حول العالم على</a:t>
            </a:r>
          </a:p>
          <a:p>
            <a:pPr rtl="1">
              <a:lnSpc>
                <a:spcPct val="125000"/>
              </a:lnSpc>
            </a:pPr>
            <a:r>
              <a:rPr lang="ar-SA" sz="3600" dirty="0" smtClean="0">
                <a:solidFill>
                  <a:srgbClr val="17375E"/>
                </a:solidFill>
                <a:cs typeface="DecoType Naskh Variants" pitchFamily="2" charset="-78"/>
              </a:rPr>
              <a:t> تحقيق أقصى طموحاتهم وتطلعاتهم.</a:t>
            </a:r>
            <a:endParaRPr lang="en-US" sz="3600" dirty="0" smtClean="0">
              <a:solidFill>
                <a:srgbClr val="17375E"/>
              </a:solidFill>
              <a:cs typeface="DecoType Naskh Variants" pitchFamily="2" charset="-78"/>
            </a:endParaRPr>
          </a:p>
        </p:txBody>
      </p:sp>
      <p:pic>
        <p:nvPicPr>
          <p:cNvPr id="11" name="Picture 10" descr="http://japanologie.arts.kuleuven.be/lab/sites/japanologie.arts.kuleuven.be.ijcm13/files/uploads/inline_images/glossy_3d_blue_arrow_left.png">
            <a:hlinkClick r:id="rId3" action="ppaction://hlinksldjump"/>
          </p:cNvPr>
          <p:cNvPicPr>
            <a:picLocks noChangeAspect="1" noChangeArrowheads="1"/>
          </p:cNvPicPr>
          <p:nvPr/>
        </p:nvPicPr>
        <p:blipFill>
          <a:blip r:embed="rId4"/>
          <a:srcRect/>
          <a:stretch>
            <a:fillRect/>
          </a:stretch>
        </p:blipFill>
        <p:spPr bwMode="auto">
          <a:xfrm>
            <a:off x="0" y="4953000"/>
            <a:ext cx="1905000" cy="1905000"/>
          </a:xfrm>
          <a:prstGeom prst="rect">
            <a:avLst/>
          </a:prstGeom>
          <a:noFill/>
        </p:spPr>
      </p:pic>
    </p:spTree>
    <p:extLst>
      <p:ext uri="{BB962C8B-B14F-4D97-AF65-F5344CB8AC3E}">
        <p14:creationId xmlns:p14="http://schemas.microsoft.com/office/powerpoint/2010/main" val="2105700490"/>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nodePh="1">
                                  <p:stCondLst>
                                    <p:cond delay="0"/>
                                  </p:stCondLst>
                                  <p:endCondLst>
                                    <p:cond evt="begin" delay="0">
                                      <p:tn val="5"/>
                                    </p:cond>
                                  </p:end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مستطيل 7"/>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pic>
        <p:nvPicPr>
          <p:cNvPr id="3" name="Picture 2" descr="http://www.jazanu.edu.sa/Administrations/vpofgsar/PublishingImages/V.gif"/>
          <p:cNvPicPr>
            <a:picLocks noChangeAspect="1" noChangeArrowheads="1"/>
          </p:cNvPicPr>
          <p:nvPr/>
        </p:nvPicPr>
        <p:blipFill>
          <a:blip r:embed="rId2"/>
          <a:srcRect/>
          <a:stretch>
            <a:fillRect/>
          </a:stretch>
        </p:blipFill>
        <p:spPr bwMode="auto">
          <a:xfrm>
            <a:off x="0" y="0"/>
            <a:ext cx="1828800" cy="1924048"/>
          </a:xfrm>
          <a:prstGeom prst="rect">
            <a:avLst/>
          </a:prstGeom>
          <a:noFill/>
        </p:spPr>
      </p:pic>
      <p:sp>
        <p:nvSpPr>
          <p:cNvPr id="5" name="مستطيل 4"/>
          <p:cNvSpPr/>
          <p:nvPr/>
        </p:nvSpPr>
        <p:spPr>
          <a:xfrm>
            <a:off x="0" y="228600"/>
            <a:ext cx="8686801" cy="5816977"/>
          </a:xfrm>
          <a:prstGeom prst="rect">
            <a:avLst/>
          </a:prstGeom>
        </p:spPr>
        <p:txBody>
          <a:bodyPr wrap="square">
            <a:spAutoFit/>
          </a:bodyPr>
          <a:lstStyle/>
          <a:p>
            <a:pPr algn="ctr"/>
            <a:r>
              <a:rPr lang="ar-SA" sz="3600" dirty="0" smtClean="0">
                <a:solidFill>
                  <a:srgbClr val="17375E"/>
                </a:solidFill>
                <a:cs typeface="DecoType Naskh Variants" pitchFamily="2" charset="-78"/>
              </a:rPr>
              <a:t>الرؤية</a:t>
            </a:r>
            <a:r>
              <a:rPr lang="en-US" sz="3600" dirty="0" smtClean="0">
                <a:solidFill>
                  <a:srgbClr val="C00000"/>
                </a:solidFill>
                <a:cs typeface="DecoType Naskh Variants" pitchFamily="2" charset="-78"/>
              </a:rPr>
              <a:t> </a:t>
            </a:r>
            <a:r>
              <a:rPr lang="en-US" sz="5400" i="1" dirty="0" smtClean="0">
                <a:solidFill>
                  <a:schemeClr val="tx2">
                    <a:lumMod val="75000"/>
                  </a:schemeClr>
                </a:solidFill>
                <a:latin typeface="Gabriola" pitchFamily="82" charset="0"/>
              </a:rPr>
              <a:t>Vision</a:t>
            </a:r>
            <a:r>
              <a:rPr lang="en-US" sz="3600" b="1" dirty="0" smtClean="0"/>
              <a:t> </a:t>
            </a:r>
            <a:r>
              <a:rPr lang="ar-SA" sz="3600" dirty="0" smtClean="0"/>
              <a:t> </a:t>
            </a:r>
          </a:p>
          <a:p>
            <a:endParaRPr lang="ar-SA" sz="1400" dirty="0" smtClean="0">
              <a:solidFill>
                <a:srgbClr val="C00000"/>
              </a:solidFill>
              <a:cs typeface="DecoType Naskh Variants" pitchFamily="2" charset="-78"/>
            </a:endParaRPr>
          </a:p>
          <a:p>
            <a:pPr algn="ctr"/>
            <a:endParaRPr lang="ar-SA" sz="1200" dirty="0" smtClean="0">
              <a:solidFill>
                <a:srgbClr val="C00000"/>
              </a:solidFill>
              <a:cs typeface="DecoType Naskh Variants" pitchFamily="2" charset="-78"/>
            </a:endParaRPr>
          </a:p>
          <a:p>
            <a:pPr marL="4763" indent="4763"/>
            <a:r>
              <a:rPr lang="ar-SA" sz="3200" dirty="0" smtClean="0">
                <a:solidFill>
                  <a:srgbClr val="17375E"/>
                </a:solidFill>
                <a:cs typeface="DecoType Naskh Variants" pitchFamily="2" charset="-78"/>
              </a:rPr>
              <a:t>تحدد الرغبة أو حالة المستقبل المرجوة للمؤسسة بالنسبة إلى الاهداف الأساسية أو التوجه الاستراتيجى لها.</a:t>
            </a:r>
          </a:p>
          <a:p>
            <a:pPr marL="4763" indent="4763"/>
            <a:r>
              <a:rPr lang="ar-SA" sz="3200" dirty="0" smtClean="0">
                <a:solidFill>
                  <a:srgbClr val="17375E"/>
                </a:solidFill>
                <a:cs typeface="DecoType Naskh Variants" pitchFamily="2" charset="-78"/>
              </a:rPr>
              <a:t> و هي نظرة بعيدة المدى ،وأحيانا تصف رؤية المؤسسة لما تحب ان ترى عليه نفسها.</a:t>
            </a:r>
          </a:p>
          <a:p>
            <a:pPr marL="742950" indent="-742950" algn="just"/>
            <a:endParaRPr lang="ar-SA" sz="1200" dirty="0" smtClean="0">
              <a:solidFill>
                <a:srgbClr val="17375E"/>
              </a:solidFill>
              <a:cs typeface="DecoType Naskh Variants" pitchFamily="2" charset="-78"/>
            </a:endParaRPr>
          </a:p>
          <a:p>
            <a:pPr marL="742950" indent="-742950" algn="just"/>
            <a:r>
              <a:rPr lang="ar-SA" sz="3200" dirty="0" smtClean="0">
                <a:solidFill>
                  <a:srgbClr val="8E0000"/>
                </a:solidFill>
                <a:cs typeface="DecoType Naskh Variants" pitchFamily="2" charset="-78"/>
              </a:rPr>
              <a:t>بمعنى آخر</a:t>
            </a:r>
          </a:p>
          <a:p>
            <a:pPr marL="742950" indent="-742950" algn="just"/>
            <a:endParaRPr lang="ar-SA" sz="1200" dirty="0" smtClean="0">
              <a:solidFill>
                <a:srgbClr val="17375E"/>
              </a:solidFill>
              <a:cs typeface="DecoType Naskh Variants" pitchFamily="2" charset="-78"/>
            </a:endParaRPr>
          </a:p>
          <a:p>
            <a:pPr marL="742950" indent="-742950" algn="just"/>
            <a:r>
              <a:rPr lang="ar-SA" sz="3200" dirty="0" smtClean="0">
                <a:solidFill>
                  <a:srgbClr val="17375E"/>
                </a:solidFill>
                <a:cs typeface="DecoType Naskh Variants" pitchFamily="2" charset="-78"/>
              </a:rPr>
              <a:t>رؤية المؤسسة</a:t>
            </a:r>
          </a:p>
          <a:p>
            <a:pPr marL="742950" indent="-742950" algn="just"/>
            <a:endParaRPr lang="ar-SA" sz="1200" dirty="0" smtClean="0">
              <a:solidFill>
                <a:srgbClr val="17375E"/>
              </a:solidFill>
              <a:cs typeface="DecoType Naskh Variants" pitchFamily="2" charset="-78"/>
            </a:endParaRPr>
          </a:p>
          <a:p>
            <a:pPr algn="just"/>
            <a:r>
              <a:rPr lang="ar-SA" sz="3200" dirty="0" smtClean="0">
                <a:solidFill>
                  <a:srgbClr val="17375E"/>
                </a:solidFill>
                <a:cs typeface="DecoType Naskh Variants" pitchFamily="2" charset="-78"/>
              </a:rPr>
              <a:t>هي ما تتطلع إليه المؤسسة (مساهمين – شركاء – الإدارة العليا - العاملين) في أن تكون عليه في المستقبل في ضوء الالتزام برسالتها، وينبغي أن تكون الرؤية محفزة طموحة وذات تحدي ولكن في نفس الوقت واقعية يمكن الوصول اليها.</a:t>
            </a:r>
          </a:p>
        </p:txBody>
      </p:sp>
      <p:sp>
        <p:nvSpPr>
          <p:cNvPr id="6" name="مربع نص 5"/>
          <p:cNvSpPr txBox="1"/>
          <p:nvPr/>
        </p:nvSpPr>
        <p:spPr>
          <a:xfrm>
            <a:off x="5692414" y="6273225"/>
            <a:ext cx="3451586" cy="584775"/>
          </a:xfrm>
          <a:prstGeom prst="rect">
            <a:avLst/>
          </a:prstGeom>
          <a:noFill/>
        </p:spPr>
        <p:txBody>
          <a:bodyPr wrap="none" rtlCol="1">
            <a:spAutoFit/>
          </a:bodyPr>
          <a:lstStyle/>
          <a:p>
            <a:r>
              <a:rPr lang="ar-SA" sz="3200" b="1" dirty="0" smtClean="0">
                <a:solidFill>
                  <a:srgbClr val="7030A0"/>
                </a:solidFill>
                <a:cs typeface="DecoType Naskh Variants" pitchFamily="2" charset="-78"/>
              </a:rPr>
              <a:t>الدكتور هشام عادل </a:t>
            </a:r>
            <a:r>
              <a:rPr lang="ar-SA" sz="3200" b="1" dirty="0" err="1" smtClean="0">
                <a:solidFill>
                  <a:srgbClr val="7030A0"/>
                </a:solidFill>
                <a:cs typeface="DecoType Naskh Variants" pitchFamily="2" charset="-78"/>
              </a:rPr>
              <a:t>عبهري</a:t>
            </a:r>
            <a:endParaRPr lang="ar-SA" sz="3200" b="1" dirty="0" smtClean="0">
              <a:solidFill>
                <a:srgbClr val="7030A0"/>
              </a:solidFill>
              <a:cs typeface="DecoType Naskh Variants" pitchFamily="2" charset="-78"/>
            </a:endParaRPr>
          </a:p>
        </p:txBody>
      </p:sp>
      <p:pic>
        <p:nvPicPr>
          <p:cNvPr id="7" name="Picture 10" descr="http://japanologie.arts.kuleuven.be/lab/sites/japanologie.arts.kuleuven.be.ijcm13/files/uploads/inline_images/glossy_3d_blue_arrow_left.png">
            <a:hlinkClick r:id="rId3" action="ppaction://hlinksldjump"/>
          </p:cNvPr>
          <p:cNvPicPr>
            <a:picLocks noChangeAspect="1" noChangeArrowheads="1"/>
          </p:cNvPicPr>
          <p:nvPr/>
        </p:nvPicPr>
        <p:blipFill>
          <a:blip r:embed="rId4"/>
          <a:srcRect/>
          <a:stretch>
            <a:fillRect/>
          </a:stretch>
        </p:blipFill>
        <p:spPr bwMode="auto">
          <a:xfrm>
            <a:off x="0" y="5638800"/>
            <a:ext cx="1219200" cy="1219200"/>
          </a:xfrm>
          <a:prstGeom prst="rect">
            <a:avLst/>
          </a:prstGeom>
          <a:noFill/>
        </p:spPr>
      </p:pic>
    </p:spTree>
    <p:extLst>
      <p:ext uri="{BB962C8B-B14F-4D97-AF65-F5344CB8AC3E}">
        <p14:creationId xmlns:p14="http://schemas.microsoft.com/office/powerpoint/2010/main" val="906716975"/>
      </p:ext>
    </p:extLst>
  </p:cSld>
  <p:clrMapOvr>
    <a:masterClrMapping/>
  </p:clrMapOvr>
  <p:transition advClick="0"/>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مستطيل 7"/>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pic>
        <p:nvPicPr>
          <p:cNvPr id="3" name="Picture 2" descr="http://www.jazanu.edu.sa/Administrations/vpofgsar/PublishingImages/V.gif"/>
          <p:cNvPicPr>
            <a:picLocks noChangeAspect="1" noChangeArrowheads="1"/>
          </p:cNvPicPr>
          <p:nvPr/>
        </p:nvPicPr>
        <p:blipFill>
          <a:blip r:embed="rId2"/>
          <a:srcRect/>
          <a:stretch>
            <a:fillRect/>
          </a:stretch>
        </p:blipFill>
        <p:spPr bwMode="auto">
          <a:xfrm>
            <a:off x="0" y="0"/>
            <a:ext cx="1828800" cy="1924048"/>
          </a:xfrm>
          <a:prstGeom prst="rect">
            <a:avLst/>
          </a:prstGeom>
          <a:noFill/>
        </p:spPr>
      </p:pic>
      <p:sp>
        <p:nvSpPr>
          <p:cNvPr id="5" name="مستطيل 4"/>
          <p:cNvSpPr/>
          <p:nvPr/>
        </p:nvSpPr>
        <p:spPr>
          <a:xfrm>
            <a:off x="457199" y="516791"/>
            <a:ext cx="8458201" cy="2646878"/>
          </a:xfrm>
          <a:prstGeom prst="rect">
            <a:avLst/>
          </a:prstGeom>
        </p:spPr>
        <p:txBody>
          <a:bodyPr wrap="square">
            <a:spAutoFit/>
          </a:bodyPr>
          <a:lstStyle/>
          <a:p>
            <a:pPr algn="ctr"/>
            <a:r>
              <a:rPr lang="ar-SA" sz="4400" dirty="0" smtClean="0">
                <a:solidFill>
                  <a:srgbClr val="17375E"/>
                </a:solidFill>
                <a:cs typeface="DecoType Naskh Variants" pitchFamily="2" charset="-78"/>
              </a:rPr>
              <a:t>رؤية شركة مايكروسوفت</a:t>
            </a:r>
          </a:p>
          <a:p>
            <a:pPr algn="ctr"/>
            <a:endParaRPr lang="ar-SA" sz="1400" dirty="0" smtClean="0">
              <a:solidFill>
                <a:srgbClr val="C00000"/>
              </a:solidFill>
              <a:cs typeface="DecoType Naskh Variants" pitchFamily="2" charset="-78"/>
            </a:endParaRPr>
          </a:p>
          <a:p>
            <a:pPr marL="4763" indent="4763"/>
            <a:r>
              <a:rPr lang="ar-SA" sz="3600" dirty="0" smtClean="0">
                <a:solidFill>
                  <a:srgbClr val="C00000"/>
                </a:solidFill>
                <a:cs typeface="DecoType Naskh Variants" pitchFamily="2" charset="-78"/>
              </a:rPr>
              <a:t>   </a:t>
            </a:r>
            <a:r>
              <a:rPr lang="ar-SA" sz="3600" dirty="0" smtClean="0">
                <a:solidFill>
                  <a:srgbClr val="17375E"/>
                </a:solidFill>
                <a:cs typeface="DecoType Naskh Variants" pitchFamily="2" charset="-78"/>
              </a:rPr>
              <a:t>هناك رؤية واحدة وراء كل ما نفعله</a:t>
            </a:r>
          </a:p>
          <a:p>
            <a:pPr marL="4763" indent="4763"/>
            <a:r>
              <a:rPr lang="ar-SA" sz="3600" dirty="0" smtClean="0">
                <a:solidFill>
                  <a:srgbClr val="17375E"/>
                </a:solidFill>
                <a:cs typeface="DecoType Naskh Variants" pitchFamily="2" charset="-78"/>
              </a:rPr>
              <a:t>كمبيوتر لكل مكتب وفي كل منزل يستخدم برامجنا كأداة لتحقيق الفاعلية والقيمة.</a:t>
            </a:r>
          </a:p>
        </p:txBody>
      </p:sp>
      <p:sp>
        <p:nvSpPr>
          <p:cNvPr id="6" name="مربع نص 5"/>
          <p:cNvSpPr txBox="1"/>
          <p:nvPr/>
        </p:nvSpPr>
        <p:spPr>
          <a:xfrm>
            <a:off x="5692414" y="6273225"/>
            <a:ext cx="3451586" cy="584775"/>
          </a:xfrm>
          <a:prstGeom prst="rect">
            <a:avLst/>
          </a:prstGeom>
          <a:noFill/>
        </p:spPr>
        <p:txBody>
          <a:bodyPr wrap="none" rtlCol="1">
            <a:spAutoFit/>
          </a:bodyPr>
          <a:lstStyle/>
          <a:p>
            <a:r>
              <a:rPr lang="ar-SA" sz="3200" b="1" dirty="0" smtClean="0">
                <a:solidFill>
                  <a:srgbClr val="7030A0"/>
                </a:solidFill>
                <a:cs typeface="DecoType Naskh Variants" pitchFamily="2" charset="-78"/>
              </a:rPr>
              <a:t>الدكتور هشام عادل </a:t>
            </a:r>
            <a:r>
              <a:rPr lang="ar-SA" sz="3200" b="1" dirty="0" err="1" smtClean="0">
                <a:solidFill>
                  <a:srgbClr val="7030A0"/>
                </a:solidFill>
                <a:cs typeface="DecoType Naskh Variants" pitchFamily="2" charset="-78"/>
              </a:rPr>
              <a:t>عبهري</a:t>
            </a:r>
            <a:endParaRPr lang="ar-SA" sz="3200" b="1" dirty="0" smtClean="0">
              <a:solidFill>
                <a:srgbClr val="7030A0"/>
              </a:solidFill>
              <a:cs typeface="DecoType Naskh Variants" pitchFamily="2" charset="-78"/>
            </a:endParaRPr>
          </a:p>
        </p:txBody>
      </p:sp>
      <p:sp>
        <p:nvSpPr>
          <p:cNvPr id="7" name="مستطيل 6"/>
          <p:cNvSpPr/>
          <p:nvPr/>
        </p:nvSpPr>
        <p:spPr>
          <a:xfrm>
            <a:off x="381000" y="3733800"/>
            <a:ext cx="8458201" cy="2431435"/>
          </a:xfrm>
          <a:prstGeom prst="rect">
            <a:avLst/>
          </a:prstGeom>
        </p:spPr>
        <p:txBody>
          <a:bodyPr wrap="square">
            <a:spAutoFit/>
          </a:bodyPr>
          <a:lstStyle/>
          <a:p>
            <a:pPr algn="ctr"/>
            <a:r>
              <a:rPr lang="ar-SA" sz="4400" dirty="0" smtClean="0">
                <a:solidFill>
                  <a:srgbClr val="17375E"/>
                </a:solidFill>
                <a:cs typeface="DecoType Naskh Variants" pitchFamily="2" charset="-78"/>
              </a:rPr>
              <a:t>رؤية جامعة الملك سعود</a:t>
            </a:r>
          </a:p>
          <a:p>
            <a:endParaRPr lang="ar-SA" sz="3600" dirty="0" smtClean="0"/>
          </a:p>
          <a:p>
            <a:r>
              <a:rPr lang="ar-SA" sz="3600" dirty="0" smtClean="0">
                <a:solidFill>
                  <a:srgbClr val="17375E"/>
                </a:solidFill>
                <a:cs typeface="DecoType Naskh Variants" pitchFamily="2" charset="-78"/>
              </a:rPr>
              <a:t>الريادة العالمية والتميز في بناء مجتمع المعرفة</a:t>
            </a:r>
          </a:p>
          <a:p>
            <a:pPr marL="4763" indent="4763"/>
            <a:endParaRPr lang="ar-SA" sz="3600" dirty="0" smtClean="0">
              <a:solidFill>
                <a:srgbClr val="C00000"/>
              </a:solidFill>
              <a:cs typeface="DecoType Naskh Variants" pitchFamily="2" charset="-78"/>
            </a:endParaRPr>
          </a:p>
        </p:txBody>
      </p:sp>
      <p:pic>
        <p:nvPicPr>
          <p:cNvPr id="9" name="Picture 10" descr="http://japanologie.arts.kuleuven.be/lab/sites/japanologie.arts.kuleuven.be.ijcm13/files/uploads/inline_images/glossy_3d_blue_arrow_left.png">
            <a:hlinkClick r:id="rId3" action="ppaction://hlinksldjump"/>
          </p:cNvPr>
          <p:cNvPicPr>
            <a:picLocks noChangeAspect="1" noChangeArrowheads="1"/>
          </p:cNvPicPr>
          <p:nvPr/>
        </p:nvPicPr>
        <p:blipFill>
          <a:blip r:embed="rId4"/>
          <a:srcRect/>
          <a:stretch>
            <a:fillRect/>
          </a:stretch>
        </p:blipFill>
        <p:spPr bwMode="auto">
          <a:xfrm>
            <a:off x="0" y="4953000"/>
            <a:ext cx="1905000" cy="1905000"/>
          </a:xfrm>
          <a:prstGeom prst="rect">
            <a:avLst/>
          </a:prstGeom>
          <a:noFill/>
        </p:spPr>
      </p:pic>
    </p:spTree>
    <p:extLst>
      <p:ext uri="{BB962C8B-B14F-4D97-AF65-F5344CB8AC3E}">
        <p14:creationId xmlns:p14="http://schemas.microsoft.com/office/powerpoint/2010/main" val="3040729688"/>
      </p:ext>
    </p:extLst>
  </p:cSld>
  <p:clrMapOvr>
    <a:masterClrMapping/>
  </p:clrMapOvr>
  <p:transition advClick="0"/>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مستطيل 7"/>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5" name="مستطيل 4"/>
          <p:cNvSpPr/>
          <p:nvPr/>
        </p:nvSpPr>
        <p:spPr>
          <a:xfrm>
            <a:off x="457199" y="381000"/>
            <a:ext cx="8686801" cy="2031325"/>
          </a:xfrm>
          <a:prstGeom prst="rect">
            <a:avLst/>
          </a:prstGeom>
        </p:spPr>
        <p:txBody>
          <a:bodyPr wrap="square">
            <a:spAutoFit/>
          </a:bodyPr>
          <a:lstStyle/>
          <a:p>
            <a:pPr algn="ctr"/>
            <a:r>
              <a:rPr lang="ar-SA" sz="4400" dirty="0" smtClean="0">
                <a:solidFill>
                  <a:srgbClr val="17375E"/>
                </a:solidFill>
                <a:cs typeface="DecoType Naskh Variants" pitchFamily="2" charset="-78"/>
              </a:rPr>
              <a:t>القيم</a:t>
            </a:r>
            <a:r>
              <a:rPr lang="en-US" sz="4400" dirty="0" smtClean="0">
                <a:solidFill>
                  <a:srgbClr val="C00000"/>
                </a:solidFill>
                <a:cs typeface="DecoType Naskh Variants" pitchFamily="2" charset="-78"/>
              </a:rPr>
              <a:t> </a:t>
            </a:r>
            <a:r>
              <a:rPr lang="en-US" sz="6600" i="1" dirty="0" smtClean="0">
                <a:solidFill>
                  <a:schemeClr val="tx2">
                    <a:lumMod val="75000"/>
                  </a:schemeClr>
                </a:solidFill>
                <a:latin typeface="Gabriola" pitchFamily="82" charset="0"/>
              </a:rPr>
              <a:t>Values</a:t>
            </a:r>
            <a:r>
              <a:rPr lang="en-US" sz="4400" dirty="0" smtClean="0">
                <a:solidFill>
                  <a:srgbClr val="17375E"/>
                </a:solidFill>
                <a:cs typeface="DecoType Naskh Variants" pitchFamily="2" charset="-78"/>
              </a:rPr>
              <a:t> </a:t>
            </a:r>
            <a:r>
              <a:rPr lang="ar-SA" sz="4400" dirty="0" smtClean="0"/>
              <a:t> </a:t>
            </a:r>
          </a:p>
          <a:p>
            <a:pPr algn="ctr"/>
            <a:endParaRPr lang="ar-SA" sz="4400" dirty="0" smtClean="0">
              <a:solidFill>
                <a:srgbClr val="C00000"/>
              </a:solidFill>
              <a:cs typeface="DecoType Naskh Variants" pitchFamily="2" charset="-78"/>
            </a:endParaRPr>
          </a:p>
          <a:p>
            <a:pPr algn="ctr"/>
            <a:endParaRPr lang="ar-SA" sz="1600" dirty="0" smtClean="0">
              <a:solidFill>
                <a:srgbClr val="C00000"/>
              </a:solidFill>
              <a:cs typeface="DecoType Naskh Variants" pitchFamily="2" charset="-78"/>
            </a:endParaRPr>
          </a:p>
        </p:txBody>
      </p:sp>
      <p:sp>
        <p:nvSpPr>
          <p:cNvPr id="6" name="مربع نص 5"/>
          <p:cNvSpPr txBox="1"/>
          <p:nvPr/>
        </p:nvSpPr>
        <p:spPr>
          <a:xfrm>
            <a:off x="5692414" y="6273225"/>
            <a:ext cx="3451586" cy="584775"/>
          </a:xfrm>
          <a:prstGeom prst="rect">
            <a:avLst/>
          </a:prstGeom>
          <a:noFill/>
        </p:spPr>
        <p:txBody>
          <a:bodyPr wrap="none" rtlCol="1">
            <a:spAutoFit/>
          </a:bodyPr>
          <a:lstStyle/>
          <a:p>
            <a:r>
              <a:rPr lang="ar-SA" sz="3200" b="1" dirty="0" smtClean="0">
                <a:solidFill>
                  <a:srgbClr val="7030A0"/>
                </a:solidFill>
                <a:cs typeface="DecoType Naskh Variants" pitchFamily="2" charset="-78"/>
              </a:rPr>
              <a:t>الدكتور هشام عادل </a:t>
            </a:r>
            <a:r>
              <a:rPr lang="ar-SA" sz="3200" b="1" dirty="0" err="1" smtClean="0">
                <a:solidFill>
                  <a:srgbClr val="7030A0"/>
                </a:solidFill>
                <a:cs typeface="DecoType Naskh Variants" pitchFamily="2" charset="-78"/>
              </a:rPr>
              <a:t>عبهري</a:t>
            </a:r>
            <a:endParaRPr lang="ar-SA" sz="3200" b="1" dirty="0" smtClean="0">
              <a:solidFill>
                <a:srgbClr val="7030A0"/>
              </a:solidFill>
              <a:cs typeface="DecoType Naskh Variants" pitchFamily="2" charset="-78"/>
            </a:endParaRPr>
          </a:p>
        </p:txBody>
      </p:sp>
      <p:sp>
        <p:nvSpPr>
          <p:cNvPr id="7" name="مستطيل 6"/>
          <p:cNvSpPr/>
          <p:nvPr/>
        </p:nvSpPr>
        <p:spPr>
          <a:xfrm>
            <a:off x="0" y="2438400"/>
            <a:ext cx="9144000" cy="2554545"/>
          </a:xfrm>
          <a:prstGeom prst="rect">
            <a:avLst/>
          </a:prstGeom>
        </p:spPr>
        <p:txBody>
          <a:bodyPr wrap="square">
            <a:spAutoFit/>
          </a:bodyPr>
          <a:lstStyle/>
          <a:p>
            <a:pPr algn="just"/>
            <a:r>
              <a:rPr lang="ar-SA" sz="4000" dirty="0" smtClean="0">
                <a:solidFill>
                  <a:srgbClr val="17375E"/>
                </a:solidFill>
                <a:cs typeface="DecoType Naskh Variants" pitchFamily="2" charset="-78"/>
              </a:rPr>
              <a:t>مجموعة المبادئ والتعاليم والضوابط الأخلاقية والمهنية تؤكد عليها المؤسسة في جميع ممارساتها وعملياتها وتعاملات العاملين فيها داخل وخارج المؤسسة والتي تعزز التزام المؤسسة بتحقيق رسالتها ورؤيتها وأهدافها الإستراتيجية.</a:t>
            </a:r>
          </a:p>
        </p:txBody>
      </p:sp>
      <p:pic>
        <p:nvPicPr>
          <p:cNvPr id="9" name="Picture 2" descr="http://4.bp.blogspot.com/-XBvJq_VfTzU/TddSomLsnJI/AAAAAAAAAFs/6iHLqdPfFvs/s1600/3dimen_14%255B3%255D.jpg"/>
          <p:cNvPicPr>
            <a:picLocks noChangeAspect="1" noChangeArrowheads="1"/>
          </p:cNvPicPr>
          <p:nvPr/>
        </p:nvPicPr>
        <p:blipFill>
          <a:blip r:embed="rId2" cstate="print"/>
          <a:srcRect/>
          <a:stretch>
            <a:fillRect/>
          </a:stretch>
        </p:blipFill>
        <p:spPr bwMode="auto">
          <a:xfrm>
            <a:off x="1" y="0"/>
            <a:ext cx="2077156" cy="1524000"/>
          </a:xfrm>
          <a:prstGeom prst="rect">
            <a:avLst/>
          </a:prstGeom>
          <a:noFill/>
        </p:spPr>
      </p:pic>
      <p:pic>
        <p:nvPicPr>
          <p:cNvPr id="10" name="Picture 10" descr="http://japanologie.arts.kuleuven.be/lab/sites/japanologie.arts.kuleuven.be.ijcm13/files/uploads/inline_images/glossy_3d_blue_arrow_left.png">
            <a:hlinkClick r:id="rId3" action="ppaction://hlinksldjump"/>
          </p:cNvPr>
          <p:cNvPicPr>
            <a:picLocks noChangeAspect="1" noChangeArrowheads="1"/>
          </p:cNvPicPr>
          <p:nvPr/>
        </p:nvPicPr>
        <p:blipFill>
          <a:blip r:embed="rId4"/>
          <a:srcRect/>
          <a:stretch>
            <a:fillRect/>
          </a:stretch>
        </p:blipFill>
        <p:spPr bwMode="auto">
          <a:xfrm>
            <a:off x="0" y="4953000"/>
            <a:ext cx="1905000" cy="1905000"/>
          </a:xfrm>
          <a:prstGeom prst="rect">
            <a:avLst/>
          </a:prstGeom>
          <a:noFill/>
        </p:spPr>
      </p:pic>
    </p:spTree>
    <p:extLst>
      <p:ext uri="{BB962C8B-B14F-4D97-AF65-F5344CB8AC3E}">
        <p14:creationId xmlns:p14="http://schemas.microsoft.com/office/powerpoint/2010/main" val="4186598259"/>
      </p:ext>
    </p:extLst>
  </p:cSld>
  <p:clrMapOvr>
    <a:masterClrMapping/>
  </p:clrMapOvr>
  <p:transition advClick="0"/>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مستطيل 7"/>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6" name="مربع نص 5"/>
          <p:cNvSpPr txBox="1"/>
          <p:nvPr/>
        </p:nvSpPr>
        <p:spPr>
          <a:xfrm>
            <a:off x="5692414" y="6273225"/>
            <a:ext cx="3451586" cy="584775"/>
          </a:xfrm>
          <a:prstGeom prst="rect">
            <a:avLst/>
          </a:prstGeom>
          <a:noFill/>
        </p:spPr>
        <p:txBody>
          <a:bodyPr wrap="none" rtlCol="1">
            <a:spAutoFit/>
          </a:bodyPr>
          <a:lstStyle/>
          <a:p>
            <a:r>
              <a:rPr lang="ar-SA" sz="3200" b="1" dirty="0" smtClean="0">
                <a:solidFill>
                  <a:srgbClr val="7030A0"/>
                </a:solidFill>
                <a:cs typeface="DecoType Naskh Variants" pitchFamily="2" charset="-78"/>
              </a:rPr>
              <a:t>الدكتور هشام عادل </a:t>
            </a:r>
            <a:r>
              <a:rPr lang="ar-SA" sz="3200" b="1" dirty="0" err="1" smtClean="0">
                <a:solidFill>
                  <a:srgbClr val="7030A0"/>
                </a:solidFill>
                <a:cs typeface="DecoType Naskh Variants" pitchFamily="2" charset="-78"/>
              </a:rPr>
              <a:t>عبهري</a:t>
            </a:r>
            <a:endParaRPr lang="ar-SA" sz="3200" b="1" dirty="0" smtClean="0">
              <a:solidFill>
                <a:srgbClr val="7030A0"/>
              </a:solidFill>
              <a:cs typeface="DecoType Naskh Variants" pitchFamily="2" charset="-78"/>
            </a:endParaRPr>
          </a:p>
        </p:txBody>
      </p:sp>
      <p:sp>
        <p:nvSpPr>
          <p:cNvPr id="7" name="مستطيل 6"/>
          <p:cNvSpPr/>
          <p:nvPr/>
        </p:nvSpPr>
        <p:spPr>
          <a:xfrm>
            <a:off x="1" y="533401"/>
            <a:ext cx="8534399" cy="5755422"/>
          </a:xfrm>
          <a:prstGeom prst="rect">
            <a:avLst/>
          </a:prstGeom>
        </p:spPr>
        <p:txBody>
          <a:bodyPr wrap="square">
            <a:spAutoFit/>
          </a:bodyPr>
          <a:lstStyle/>
          <a:p>
            <a:pPr algn="ctr"/>
            <a:r>
              <a:rPr lang="ar-SA" sz="4400" dirty="0" smtClean="0">
                <a:solidFill>
                  <a:srgbClr val="17375E"/>
                </a:solidFill>
                <a:cs typeface="DecoType Naskh Variants" pitchFamily="2" charset="-78"/>
              </a:rPr>
              <a:t>قيم جامعة الملك سعود</a:t>
            </a:r>
          </a:p>
          <a:p>
            <a:endParaRPr lang="ar-SA" sz="3600" dirty="0" smtClean="0"/>
          </a:p>
          <a:p>
            <a:r>
              <a:rPr lang="ar-SA" sz="3600" dirty="0" smtClean="0">
                <a:solidFill>
                  <a:srgbClr val="17375E"/>
                </a:solidFill>
                <a:cs typeface="DecoType Naskh Variants" pitchFamily="2" charset="-78"/>
              </a:rPr>
              <a:t>انطلاقاً من قيم ديننا الحنيف وثقافتنا الغراء، نؤمن بالقيم الآتية:</a:t>
            </a:r>
          </a:p>
          <a:p>
            <a:pPr>
              <a:buFont typeface="Wingdings" pitchFamily="2" charset="2"/>
              <a:buChar char=""/>
            </a:pPr>
            <a:r>
              <a:rPr lang="ar-SA" sz="3600" dirty="0" smtClean="0">
                <a:solidFill>
                  <a:srgbClr val="17375E"/>
                </a:solidFill>
                <a:cs typeface="DecoType Naskh Variants" pitchFamily="2" charset="-78"/>
              </a:rPr>
              <a:t>الجودة والتميز؛</a:t>
            </a:r>
          </a:p>
          <a:p>
            <a:pPr>
              <a:buFont typeface="Wingdings" pitchFamily="2" charset="2"/>
              <a:buChar char=""/>
            </a:pPr>
            <a:r>
              <a:rPr lang="ar-SA" sz="3600" dirty="0" smtClean="0">
                <a:solidFill>
                  <a:srgbClr val="17375E"/>
                </a:solidFill>
                <a:cs typeface="DecoType Naskh Variants" pitchFamily="2" charset="-78"/>
              </a:rPr>
              <a:t>القيادة والعمل بروح الفريق؛</a:t>
            </a:r>
          </a:p>
          <a:p>
            <a:pPr>
              <a:buFont typeface="Wingdings" pitchFamily="2" charset="2"/>
              <a:buChar char=""/>
            </a:pPr>
            <a:r>
              <a:rPr lang="ar-SA" sz="3600" dirty="0" smtClean="0">
                <a:solidFill>
                  <a:srgbClr val="17375E"/>
                </a:solidFill>
                <a:cs typeface="DecoType Naskh Variants" pitchFamily="2" charset="-78"/>
              </a:rPr>
              <a:t>العدالة والنزاهة؛</a:t>
            </a:r>
          </a:p>
          <a:p>
            <a:pPr>
              <a:buFont typeface="Wingdings" pitchFamily="2" charset="2"/>
              <a:buChar char=""/>
            </a:pPr>
            <a:r>
              <a:rPr lang="ar-SA" sz="3600" dirty="0" smtClean="0">
                <a:solidFill>
                  <a:srgbClr val="17375E"/>
                </a:solidFill>
                <a:cs typeface="DecoType Naskh Variants" pitchFamily="2" charset="-78"/>
              </a:rPr>
              <a:t>الشفافية والمسائلة؛</a:t>
            </a:r>
          </a:p>
          <a:p>
            <a:pPr>
              <a:buFont typeface="Wingdings" pitchFamily="2" charset="2"/>
              <a:buChar char=""/>
            </a:pPr>
            <a:r>
              <a:rPr lang="ar-SA" sz="3600" dirty="0" smtClean="0">
                <a:solidFill>
                  <a:srgbClr val="17375E"/>
                </a:solidFill>
                <a:cs typeface="DecoType Naskh Variants" pitchFamily="2" charset="-78"/>
              </a:rPr>
              <a:t>التعليم المستمر.</a:t>
            </a:r>
          </a:p>
          <a:p>
            <a:endParaRPr lang="ar-SA" sz="3600" dirty="0" smtClean="0">
              <a:solidFill>
                <a:srgbClr val="17375E"/>
              </a:solidFill>
              <a:cs typeface="DecoType Naskh Variants" pitchFamily="2" charset="-78"/>
            </a:endParaRPr>
          </a:p>
          <a:p>
            <a:pPr marL="4763" indent="4763"/>
            <a:endParaRPr lang="ar-SA" sz="3600" dirty="0" smtClean="0">
              <a:solidFill>
                <a:srgbClr val="C00000"/>
              </a:solidFill>
              <a:cs typeface="DecoType Naskh Variants" pitchFamily="2" charset="-78"/>
            </a:endParaRPr>
          </a:p>
        </p:txBody>
      </p:sp>
      <p:pic>
        <p:nvPicPr>
          <p:cNvPr id="2050" name="Picture 2" descr="http://4.bp.blogspot.com/-XBvJq_VfTzU/TddSomLsnJI/AAAAAAAAAFs/6iHLqdPfFvs/s1600/3dimen_14%255B3%255D.jpg"/>
          <p:cNvPicPr>
            <a:picLocks noChangeAspect="1" noChangeArrowheads="1"/>
          </p:cNvPicPr>
          <p:nvPr/>
        </p:nvPicPr>
        <p:blipFill>
          <a:blip r:embed="rId2" cstate="print"/>
          <a:srcRect/>
          <a:stretch>
            <a:fillRect/>
          </a:stretch>
        </p:blipFill>
        <p:spPr bwMode="auto">
          <a:xfrm>
            <a:off x="152400" y="152400"/>
            <a:ext cx="1981200" cy="1485900"/>
          </a:xfrm>
          <a:prstGeom prst="rect">
            <a:avLst/>
          </a:prstGeom>
          <a:noFill/>
        </p:spPr>
      </p:pic>
      <p:pic>
        <p:nvPicPr>
          <p:cNvPr id="9" name="Picture 10" descr="http://japanologie.arts.kuleuven.be/lab/sites/japanologie.arts.kuleuven.be.ijcm13/files/uploads/inline_images/glossy_3d_blue_arrow_left.png">
            <a:hlinkClick r:id="rId3" action="ppaction://hlinksldjump"/>
          </p:cNvPr>
          <p:cNvPicPr>
            <a:picLocks noChangeAspect="1" noChangeArrowheads="1"/>
          </p:cNvPicPr>
          <p:nvPr/>
        </p:nvPicPr>
        <p:blipFill>
          <a:blip r:embed="rId4"/>
          <a:srcRect/>
          <a:stretch>
            <a:fillRect/>
          </a:stretch>
        </p:blipFill>
        <p:spPr bwMode="auto">
          <a:xfrm>
            <a:off x="0" y="4953000"/>
            <a:ext cx="1905000" cy="1905000"/>
          </a:xfrm>
          <a:prstGeom prst="rect">
            <a:avLst/>
          </a:prstGeom>
          <a:noFill/>
        </p:spPr>
      </p:pic>
    </p:spTree>
    <p:extLst>
      <p:ext uri="{BB962C8B-B14F-4D97-AF65-F5344CB8AC3E}">
        <p14:creationId xmlns:p14="http://schemas.microsoft.com/office/powerpoint/2010/main" val="1665036714"/>
      </p:ext>
    </p:extLst>
  </p:cSld>
  <p:clrMapOvr>
    <a:masterClrMapping/>
  </p:clrMapOvr>
  <p:transition advClick="0"/>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pic>
        <p:nvPicPr>
          <p:cNvPr id="51204" name="Picture 4" descr="قياس معدل الاداء في المتجر الالكتروني"/>
          <p:cNvPicPr>
            <a:picLocks noChangeAspect="1" noChangeArrowheads="1"/>
          </p:cNvPicPr>
          <p:nvPr/>
        </p:nvPicPr>
        <p:blipFill>
          <a:blip r:embed="rId2">
            <a:clrChange>
              <a:clrFrom>
                <a:srgbClr val="FCFCFC"/>
              </a:clrFrom>
              <a:clrTo>
                <a:srgbClr val="FCFCFC">
                  <a:alpha val="0"/>
                </a:srgbClr>
              </a:clrTo>
            </a:clrChange>
          </a:blip>
          <a:srcRect b="27843"/>
          <a:stretch>
            <a:fillRect/>
          </a:stretch>
        </p:blipFill>
        <p:spPr bwMode="auto">
          <a:xfrm>
            <a:off x="914400" y="2286000"/>
            <a:ext cx="7858125" cy="3505200"/>
          </a:xfrm>
          <a:prstGeom prst="rect">
            <a:avLst/>
          </a:prstGeom>
          <a:noFill/>
        </p:spPr>
      </p:pic>
      <p:sp>
        <p:nvSpPr>
          <p:cNvPr id="5" name="مربع نص 4"/>
          <p:cNvSpPr txBox="1"/>
          <p:nvPr/>
        </p:nvSpPr>
        <p:spPr>
          <a:xfrm>
            <a:off x="0" y="304800"/>
            <a:ext cx="9144000" cy="1569660"/>
          </a:xfrm>
          <a:prstGeom prst="rect">
            <a:avLst/>
          </a:prstGeom>
          <a:noFill/>
        </p:spPr>
        <p:txBody>
          <a:bodyPr wrap="square" rtlCol="1">
            <a:spAutoFit/>
          </a:bodyPr>
          <a:lstStyle/>
          <a:p>
            <a:pPr algn="ctr"/>
            <a:r>
              <a:rPr lang="ar-SA" sz="7200" dirty="0" smtClean="0">
                <a:solidFill>
                  <a:schemeClr val="tx2">
                    <a:lumMod val="75000"/>
                  </a:schemeClr>
                </a:solidFill>
                <a:cs typeface="DecoType Naskh Variants" pitchFamily="2" charset="-78"/>
              </a:rPr>
              <a:t>مؤشرات الأداء </a:t>
            </a:r>
            <a:r>
              <a:rPr lang="en-US" sz="9600" i="1" dirty="0" smtClean="0">
                <a:solidFill>
                  <a:schemeClr val="tx2">
                    <a:lumMod val="75000"/>
                  </a:schemeClr>
                </a:solidFill>
                <a:latin typeface="Gabriola" pitchFamily="82" charset="0"/>
              </a:rPr>
              <a:t>KPI’s</a:t>
            </a:r>
            <a:r>
              <a:rPr lang="en-US" sz="7200" dirty="0" smtClean="0">
                <a:solidFill>
                  <a:schemeClr val="tx2">
                    <a:lumMod val="75000"/>
                  </a:schemeClr>
                </a:solidFill>
                <a:cs typeface="DecoType Naskh Variants" pitchFamily="2" charset="-78"/>
              </a:rPr>
              <a:t> </a:t>
            </a:r>
            <a:r>
              <a:rPr lang="ar-SA" sz="7200" dirty="0" smtClean="0">
                <a:solidFill>
                  <a:schemeClr val="tx2">
                    <a:lumMod val="75000"/>
                  </a:schemeClr>
                </a:solidFill>
                <a:cs typeface="DecoType Naskh Variants" pitchFamily="2" charset="-78"/>
              </a:rPr>
              <a:t>:</a:t>
            </a:r>
          </a:p>
        </p:txBody>
      </p:sp>
      <p:sp>
        <p:nvSpPr>
          <p:cNvPr id="6" name="مربع نص 5"/>
          <p:cNvSpPr txBox="1"/>
          <p:nvPr/>
        </p:nvSpPr>
        <p:spPr>
          <a:xfrm>
            <a:off x="0" y="2209800"/>
            <a:ext cx="9144000" cy="1569660"/>
          </a:xfrm>
          <a:prstGeom prst="rect">
            <a:avLst/>
          </a:prstGeom>
          <a:noFill/>
        </p:spPr>
        <p:txBody>
          <a:bodyPr wrap="square" rtlCol="1">
            <a:spAutoFit/>
          </a:bodyPr>
          <a:lstStyle/>
          <a:p>
            <a:pPr algn="ctr" rtl="0"/>
            <a:r>
              <a:rPr lang="en-US" sz="9600" i="1" dirty="0" smtClean="0">
                <a:solidFill>
                  <a:schemeClr val="tx2">
                    <a:lumMod val="75000"/>
                  </a:schemeClr>
                </a:solidFill>
                <a:latin typeface="Gabriola" pitchFamily="82" charset="0"/>
              </a:rPr>
              <a:t>K</a:t>
            </a:r>
            <a:r>
              <a:rPr lang="en-US" sz="6600" i="1" dirty="0" smtClean="0">
                <a:solidFill>
                  <a:schemeClr val="tx2">
                    <a:lumMod val="75000"/>
                  </a:schemeClr>
                </a:solidFill>
                <a:latin typeface="Gabriola" pitchFamily="82" charset="0"/>
              </a:rPr>
              <a:t>ey </a:t>
            </a:r>
            <a:r>
              <a:rPr lang="en-US" sz="8800" i="1" dirty="0" smtClean="0">
                <a:solidFill>
                  <a:schemeClr val="tx2">
                    <a:lumMod val="75000"/>
                  </a:schemeClr>
                </a:solidFill>
                <a:latin typeface="Gabriola" pitchFamily="82" charset="0"/>
              </a:rPr>
              <a:t>P</a:t>
            </a:r>
            <a:r>
              <a:rPr lang="en-US" sz="6600" i="1" dirty="0" smtClean="0">
                <a:solidFill>
                  <a:schemeClr val="tx2">
                    <a:lumMod val="75000"/>
                  </a:schemeClr>
                </a:solidFill>
                <a:latin typeface="Gabriola" pitchFamily="82" charset="0"/>
              </a:rPr>
              <a:t>erformance </a:t>
            </a:r>
            <a:r>
              <a:rPr lang="en-US" sz="8800" i="1" dirty="0" smtClean="0">
                <a:solidFill>
                  <a:schemeClr val="tx2">
                    <a:lumMod val="75000"/>
                  </a:schemeClr>
                </a:solidFill>
                <a:latin typeface="Gabriola" pitchFamily="82" charset="0"/>
              </a:rPr>
              <a:t>I</a:t>
            </a:r>
            <a:r>
              <a:rPr lang="en-US" sz="6600" i="1" dirty="0" smtClean="0">
                <a:solidFill>
                  <a:schemeClr val="tx2">
                    <a:lumMod val="75000"/>
                  </a:schemeClr>
                </a:solidFill>
                <a:latin typeface="Gabriola" pitchFamily="82" charset="0"/>
              </a:rPr>
              <a:t>ndicator</a:t>
            </a:r>
            <a:endParaRPr lang="ar-SA" sz="6600" i="1" dirty="0" smtClean="0">
              <a:solidFill>
                <a:schemeClr val="tx2">
                  <a:lumMod val="75000"/>
                </a:schemeClr>
              </a:solidFill>
              <a:latin typeface="Gabriola" pitchFamily="82" charset="0"/>
            </a:endParaRPr>
          </a:p>
        </p:txBody>
      </p:sp>
      <p:pic>
        <p:nvPicPr>
          <p:cNvPr id="7" name="Picture 10" descr="http://japanologie.arts.kuleuven.be/lab/sites/japanologie.arts.kuleuven.be.ijcm13/files/uploads/inline_images/glossy_3d_blue_arrow_left.png">
            <a:hlinkClick r:id="rId3" action="ppaction://hlinksldjump"/>
          </p:cNvPr>
          <p:cNvPicPr>
            <a:picLocks noChangeAspect="1" noChangeArrowheads="1"/>
          </p:cNvPicPr>
          <p:nvPr/>
        </p:nvPicPr>
        <p:blipFill>
          <a:blip r:embed="rId4"/>
          <a:srcRect/>
          <a:stretch>
            <a:fillRect/>
          </a:stretch>
        </p:blipFill>
        <p:spPr bwMode="auto">
          <a:xfrm>
            <a:off x="0" y="4953000"/>
            <a:ext cx="1905000" cy="1905000"/>
          </a:xfrm>
          <a:prstGeom prst="rect">
            <a:avLst/>
          </a:prstGeom>
          <a:noFill/>
        </p:spPr>
      </p:pic>
    </p:spTree>
    <p:extLst>
      <p:ext uri="{BB962C8B-B14F-4D97-AF65-F5344CB8AC3E}">
        <p14:creationId xmlns:p14="http://schemas.microsoft.com/office/powerpoint/2010/main" val="1882928161"/>
      </p:ext>
    </p:extLst>
  </p:cSld>
  <p:clrMapOvr>
    <a:masterClrMapping/>
  </p:clrMapOvr>
  <p:transition advClick="0"/>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4" name="مستطيل 3"/>
          <p:cNvSpPr/>
          <p:nvPr/>
        </p:nvSpPr>
        <p:spPr>
          <a:xfrm>
            <a:off x="0" y="228600"/>
            <a:ext cx="9144000" cy="6124754"/>
          </a:xfrm>
          <a:prstGeom prst="rect">
            <a:avLst/>
          </a:prstGeom>
        </p:spPr>
        <p:txBody>
          <a:bodyPr wrap="square">
            <a:spAutoFit/>
          </a:bodyPr>
          <a:lstStyle/>
          <a:p>
            <a:r>
              <a:rPr lang="ar-SA" sz="3200" dirty="0" smtClean="0">
                <a:solidFill>
                  <a:schemeClr val="tx2">
                    <a:lumMod val="75000"/>
                  </a:schemeClr>
                </a:solidFill>
                <a:cs typeface="DecoType Naskh Variants" pitchFamily="2" charset="-78"/>
              </a:rPr>
              <a:t>تعريف المؤشر</a:t>
            </a:r>
            <a:r>
              <a:rPr lang="ar-SA" sz="2000" dirty="0" smtClean="0"/>
              <a:t> </a:t>
            </a:r>
          </a:p>
          <a:p>
            <a:r>
              <a:rPr lang="ar-SA" sz="2400" dirty="0" smtClean="0">
                <a:solidFill>
                  <a:schemeClr val="tx2">
                    <a:lumMod val="75000"/>
                  </a:schemeClr>
                </a:solidFill>
                <a:cs typeface="DecoType Naskh Variants" pitchFamily="2" charset="-78"/>
              </a:rPr>
              <a:t>إن المؤشر </a:t>
            </a:r>
            <a:r>
              <a:rPr lang="ar-SA" sz="2400" u="sng" dirty="0" smtClean="0">
                <a:solidFill>
                  <a:schemeClr val="tx2">
                    <a:lumMod val="75000"/>
                  </a:schemeClr>
                </a:solidFill>
                <a:cs typeface="DecoType Naskh Variants" pitchFamily="2" charset="-78"/>
              </a:rPr>
              <a:t>حالة الإبلاغ </a:t>
            </a:r>
            <a:r>
              <a:rPr lang="ar-SA" sz="2400" dirty="0" smtClean="0">
                <a:solidFill>
                  <a:schemeClr val="tx2">
                    <a:lumMod val="75000"/>
                  </a:schemeClr>
                </a:solidFill>
                <a:cs typeface="DecoType Naskh Variants" pitchFamily="2" charset="-78"/>
              </a:rPr>
              <a:t>عن سير العملية الإدارية.</a:t>
            </a:r>
          </a:p>
          <a:p>
            <a:r>
              <a:rPr lang="ar-SA" sz="2400" u="sng" dirty="0" smtClean="0">
                <a:solidFill>
                  <a:schemeClr val="tx2">
                    <a:lumMod val="75000"/>
                  </a:schemeClr>
                </a:solidFill>
                <a:cs typeface="DecoType Naskh Variants" pitchFamily="2" charset="-78"/>
              </a:rPr>
              <a:t>مثال 1</a:t>
            </a:r>
          </a:p>
          <a:p>
            <a:r>
              <a:rPr lang="ar-SA" sz="2400" dirty="0" smtClean="0">
                <a:solidFill>
                  <a:schemeClr val="tx2">
                    <a:lumMod val="75000"/>
                  </a:schemeClr>
                </a:solidFill>
                <a:cs typeface="DecoType Naskh Variants" pitchFamily="2" charset="-78"/>
              </a:rPr>
              <a:t>أن ارتفاع مؤشر الحرارة في السيارة عن الحد المعتاد أثناء القيادة،  يدل على أن مشكلة حصلت وعلينا معالجتها  قبل فشل العملية .</a:t>
            </a:r>
          </a:p>
          <a:p>
            <a:r>
              <a:rPr lang="ar-SA" sz="2400" dirty="0" smtClean="0">
                <a:solidFill>
                  <a:schemeClr val="tx2">
                    <a:lumMod val="75000"/>
                  </a:schemeClr>
                </a:solidFill>
                <a:cs typeface="DecoType Naskh Variants" pitchFamily="2" charset="-78"/>
              </a:rPr>
              <a:t>	ما هي العملية في هذه الحالة</a:t>
            </a:r>
          </a:p>
          <a:p>
            <a:r>
              <a:rPr lang="ar-SA" sz="2400" dirty="0" smtClean="0">
                <a:solidFill>
                  <a:schemeClr val="tx2">
                    <a:lumMod val="75000"/>
                  </a:schemeClr>
                </a:solidFill>
                <a:cs typeface="DecoType Naskh Variants" pitchFamily="2" charset="-78"/>
              </a:rPr>
              <a:t>أن العملية هنا هي الوصول إلى الجهة المستهدفة.</a:t>
            </a:r>
          </a:p>
          <a:p>
            <a:r>
              <a:rPr lang="ar-SA" sz="2400" u="sng" dirty="0" smtClean="0">
                <a:solidFill>
                  <a:schemeClr val="tx2">
                    <a:lumMod val="75000"/>
                  </a:schemeClr>
                </a:solidFill>
                <a:cs typeface="DecoType Naskh Variants" pitchFamily="2" charset="-78"/>
              </a:rPr>
              <a:t>نتيجة</a:t>
            </a:r>
          </a:p>
          <a:p>
            <a:r>
              <a:rPr lang="ar-SA" sz="2400" dirty="0" smtClean="0">
                <a:solidFill>
                  <a:schemeClr val="tx2">
                    <a:lumMod val="75000"/>
                  </a:schemeClr>
                </a:solidFill>
                <a:cs typeface="DecoType Naskh Variants" pitchFamily="2" charset="-78"/>
              </a:rPr>
              <a:t> إذا لتفادي فشل أي عملية يجب أن يكون لكل عملية إدارية مؤشر أو أكثر من مؤشر.</a:t>
            </a:r>
          </a:p>
          <a:p>
            <a:r>
              <a:rPr lang="ar-SA" sz="2400" u="sng" dirty="0" smtClean="0">
                <a:solidFill>
                  <a:schemeClr val="tx2">
                    <a:lumMod val="75000"/>
                  </a:schemeClr>
                </a:solidFill>
                <a:cs typeface="DecoType Naskh Variants" pitchFamily="2" charset="-78"/>
              </a:rPr>
              <a:t> مثال 2</a:t>
            </a:r>
          </a:p>
          <a:p>
            <a:r>
              <a:rPr lang="ar-SA" sz="2400" dirty="0" smtClean="0">
                <a:solidFill>
                  <a:schemeClr val="tx2">
                    <a:lumMod val="75000"/>
                  </a:schemeClr>
                </a:solidFill>
                <a:cs typeface="DecoType Naskh Variants" pitchFamily="2" charset="-78"/>
              </a:rPr>
              <a:t>العملية الإدارية التالية:</a:t>
            </a:r>
          </a:p>
          <a:p>
            <a:r>
              <a:rPr lang="ar-SA" sz="2000" dirty="0" smtClean="0"/>
              <a:t> </a:t>
            </a:r>
            <a:r>
              <a:rPr lang="ar-SA" sz="2400" dirty="0" smtClean="0">
                <a:solidFill>
                  <a:schemeClr val="tx2">
                    <a:lumMod val="75000"/>
                  </a:schemeClr>
                </a:solidFill>
                <a:cs typeface="DecoType Naskh Variants" pitchFamily="2" charset="-78"/>
              </a:rPr>
              <a:t>(عملية نقل اسماك من البحر إلى سوق السمك) </a:t>
            </a:r>
          </a:p>
          <a:p>
            <a:r>
              <a:rPr lang="ar-SA" sz="2400" dirty="0" smtClean="0">
                <a:solidFill>
                  <a:schemeClr val="tx2">
                    <a:lumMod val="75000"/>
                  </a:schemeClr>
                </a:solidFill>
                <a:cs typeface="DecoType Naskh Variants" pitchFamily="2" charset="-78"/>
              </a:rPr>
              <a:t>مؤشرات هذه العملية تعتمد على نجاح عملية النقل : </a:t>
            </a:r>
          </a:p>
          <a:p>
            <a:r>
              <a:rPr lang="ar-SA" sz="2000" dirty="0" smtClean="0"/>
              <a:t>1</a:t>
            </a:r>
            <a:r>
              <a:rPr lang="ar-SA" sz="2400" dirty="0" smtClean="0">
                <a:solidFill>
                  <a:schemeClr val="tx2">
                    <a:lumMod val="75000"/>
                  </a:schemeClr>
                </a:solidFill>
                <a:cs typeface="DecoType Naskh Variants" pitchFamily="2" charset="-78"/>
              </a:rPr>
              <a:t>- زمن نقل الأسماك؛</a:t>
            </a:r>
          </a:p>
          <a:p>
            <a:r>
              <a:rPr lang="ar-SA" sz="2400" dirty="0" smtClean="0">
                <a:solidFill>
                  <a:schemeClr val="tx2">
                    <a:lumMod val="75000"/>
                  </a:schemeClr>
                </a:solidFill>
                <a:cs typeface="DecoType Naskh Variants" pitchFamily="2" charset="-78"/>
              </a:rPr>
              <a:t>2- صلاحية جهاز التبريد؛</a:t>
            </a:r>
          </a:p>
          <a:p>
            <a:r>
              <a:rPr lang="ar-SA" sz="2400" dirty="0" smtClean="0">
                <a:solidFill>
                  <a:schemeClr val="tx2">
                    <a:lumMod val="75000"/>
                  </a:schemeClr>
                </a:solidFill>
                <a:cs typeface="DecoType Naskh Variants" pitchFamily="2" charset="-78"/>
              </a:rPr>
              <a:t>3- خبرة السائق في مسار الطريق إلى سوق السمك.</a:t>
            </a:r>
          </a:p>
        </p:txBody>
      </p:sp>
      <p:pic>
        <p:nvPicPr>
          <p:cNvPr id="5" name="Picture 8" descr="http://keytothecity.co.uk/images/back-button.png">
            <a:hlinkClick r:id="rId2" action="ppaction://hlinksldjump"/>
          </p:cNvPr>
          <p:cNvPicPr>
            <a:picLocks noChangeAspect="1" noChangeArrowheads="1"/>
          </p:cNvPicPr>
          <p:nvPr/>
        </p:nvPicPr>
        <p:blipFill>
          <a:blip r:embed="rId3"/>
          <a:srcRect/>
          <a:stretch>
            <a:fillRect/>
          </a:stretch>
        </p:blipFill>
        <p:spPr bwMode="auto">
          <a:xfrm flipH="1">
            <a:off x="0" y="5410200"/>
            <a:ext cx="1447800" cy="1447800"/>
          </a:xfrm>
          <a:prstGeom prst="rect">
            <a:avLst/>
          </a:prstGeom>
          <a:noFill/>
        </p:spPr>
      </p:pic>
    </p:spTree>
    <p:extLst>
      <p:ext uri="{BB962C8B-B14F-4D97-AF65-F5344CB8AC3E}">
        <p14:creationId xmlns:p14="http://schemas.microsoft.com/office/powerpoint/2010/main" val="4174400373"/>
      </p:ext>
    </p:extLst>
  </p:cSld>
  <p:clrMapOvr>
    <a:masterClrMapping/>
  </p:clrMapOvr>
  <p:transition advClick="0"/>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endParaRPr lang="en-US" b="1" dirty="0" smtClean="0"/>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4" name="مربع نص 3"/>
          <p:cNvSpPr txBox="1"/>
          <p:nvPr/>
        </p:nvSpPr>
        <p:spPr>
          <a:xfrm>
            <a:off x="0" y="1143000"/>
            <a:ext cx="9143999" cy="4339650"/>
          </a:xfrm>
          <a:prstGeom prst="rect">
            <a:avLst/>
          </a:prstGeom>
          <a:noFill/>
        </p:spPr>
        <p:txBody>
          <a:bodyPr wrap="square" rtlCol="1">
            <a:spAutoFit/>
          </a:bodyPr>
          <a:lstStyle/>
          <a:p>
            <a:pPr algn="ctr"/>
            <a:r>
              <a:rPr lang="ar-SA" sz="13800" dirty="0" smtClean="0">
                <a:solidFill>
                  <a:srgbClr val="17375E"/>
                </a:solidFill>
                <a:cs typeface="DecoType Naskh Variants" pitchFamily="2" charset="-78"/>
              </a:rPr>
              <a:t>مبادئ</a:t>
            </a:r>
          </a:p>
          <a:p>
            <a:pPr algn="ctr"/>
            <a:r>
              <a:rPr lang="ar-SA" sz="13800" dirty="0" smtClean="0">
                <a:solidFill>
                  <a:srgbClr val="17375E"/>
                </a:solidFill>
                <a:cs typeface="DecoType Naskh Variants" pitchFamily="2" charset="-78"/>
              </a:rPr>
              <a:t> إدارة الجودة الشاملة</a:t>
            </a:r>
            <a:endParaRPr lang="en-US" sz="13800" b="1" dirty="0" smtClean="0"/>
          </a:p>
        </p:txBody>
      </p:sp>
      <p:pic>
        <p:nvPicPr>
          <p:cNvPr id="5"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4953000"/>
            <a:ext cx="1905000" cy="1905000"/>
          </a:xfrm>
          <a:prstGeom prst="rect">
            <a:avLst/>
          </a:prstGeom>
          <a:noFill/>
        </p:spPr>
      </p:pic>
    </p:spTree>
    <p:extLst>
      <p:ext uri="{BB962C8B-B14F-4D97-AF65-F5344CB8AC3E}">
        <p14:creationId xmlns:p14="http://schemas.microsoft.com/office/powerpoint/2010/main" val="332693232"/>
      </p:ext>
    </p:extLst>
  </p:cSld>
  <p:clrMapOvr>
    <a:masterClrMapping/>
  </p:clrMapOvr>
  <p:transition advClick="0"/>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4" name="مربع نص 3"/>
          <p:cNvSpPr txBox="1"/>
          <p:nvPr/>
        </p:nvSpPr>
        <p:spPr>
          <a:xfrm>
            <a:off x="0" y="0"/>
            <a:ext cx="9144000" cy="1107996"/>
          </a:xfrm>
          <a:prstGeom prst="rect">
            <a:avLst/>
          </a:prstGeom>
          <a:noFill/>
        </p:spPr>
        <p:txBody>
          <a:bodyPr wrap="square" rtlCol="1">
            <a:spAutoFit/>
          </a:bodyPr>
          <a:lstStyle/>
          <a:p>
            <a:r>
              <a:rPr lang="ar-SA" sz="6600" dirty="0" smtClean="0">
                <a:solidFill>
                  <a:srgbClr val="90B6E4"/>
                </a:solidFill>
                <a:cs typeface="DecoType Naskh Variants" pitchFamily="2" charset="-78"/>
              </a:rPr>
              <a:t>المبادئ الأساسية لإدارة الجودة الشاملة</a:t>
            </a:r>
          </a:p>
        </p:txBody>
      </p:sp>
      <p:sp>
        <p:nvSpPr>
          <p:cNvPr id="5" name="مربع نص 4"/>
          <p:cNvSpPr txBox="1"/>
          <p:nvPr/>
        </p:nvSpPr>
        <p:spPr>
          <a:xfrm>
            <a:off x="1828800" y="1600200"/>
            <a:ext cx="5715001" cy="4524315"/>
          </a:xfrm>
          <a:prstGeom prst="rect">
            <a:avLst/>
          </a:prstGeom>
          <a:noFill/>
        </p:spPr>
        <p:txBody>
          <a:bodyPr wrap="square" rtlCol="1">
            <a:spAutoFit/>
          </a:bodyPr>
          <a:lstStyle/>
          <a:p>
            <a:pPr>
              <a:buFont typeface="Wingdings" pitchFamily="2" charset="2"/>
              <a:buChar char=""/>
            </a:pPr>
            <a:r>
              <a:rPr lang="ar-SA" sz="4800" dirty="0" smtClean="0">
                <a:solidFill>
                  <a:srgbClr val="17375E"/>
                </a:solidFill>
                <a:cs typeface="DecoType Naskh Variants" pitchFamily="2" charset="-78"/>
              </a:rPr>
              <a:t>القيادة</a:t>
            </a:r>
          </a:p>
          <a:p>
            <a:pPr>
              <a:buFont typeface="Wingdings" pitchFamily="2" charset="2"/>
              <a:buChar char=""/>
            </a:pPr>
            <a:r>
              <a:rPr lang="ar-SA" sz="4800" dirty="0" smtClean="0">
                <a:solidFill>
                  <a:srgbClr val="17375E"/>
                </a:solidFill>
                <a:cs typeface="DecoType Naskh Variants" pitchFamily="2" charset="-78"/>
              </a:rPr>
              <a:t>التخطيط الإستراتيجي</a:t>
            </a:r>
          </a:p>
          <a:p>
            <a:pPr>
              <a:buFont typeface="Wingdings" pitchFamily="2" charset="2"/>
              <a:buChar char=""/>
            </a:pPr>
            <a:r>
              <a:rPr lang="ar-SA" sz="4800" dirty="0" smtClean="0">
                <a:solidFill>
                  <a:srgbClr val="17375E"/>
                </a:solidFill>
                <a:cs typeface="DecoType Naskh Variants" pitchFamily="2" charset="-78"/>
              </a:rPr>
              <a:t>التركيز على المستفيدين</a:t>
            </a:r>
          </a:p>
          <a:p>
            <a:pPr>
              <a:buFont typeface="Wingdings" pitchFamily="2" charset="2"/>
              <a:buChar char=""/>
            </a:pPr>
            <a:r>
              <a:rPr lang="ar-SA" sz="4800" dirty="0" smtClean="0">
                <a:solidFill>
                  <a:srgbClr val="17375E"/>
                </a:solidFill>
                <a:cs typeface="DecoType Naskh Variants" pitchFamily="2" charset="-78"/>
              </a:rPr>
              <a:t>الاهتمام بالموارد البشرية</a:t>
            </a:r>
          </a:p>
          <a:p>
            <a:pPr>
              <a:buFont typeface="Wingdings" pitchFamily="2" charset="2"/>
              <a:buChar char=""/>
            </a:pPr>
            <a:r>
              <a:rPr lang="ar-SA" sz="4800" dirty="0" smtClean="0">
                <a:solidFill>
                  <a:srgbClr val="17375E"/>
                </a:solidFill>
                <a:cs typeface="DecoType Naskh Variants" pitchFamily="2" charset="-78"/>
              </a:rPr>
              <a:t>العلاقة مع الموردين</a:t>
            </a:r>
          </a:p>
          <a:p>
            <a:pPr>
              <a:buFont typeface="Wingdings" pitchFamily="2" charset="2"/>
              <a:buChar char=""/>
            </a:pPr>
            <a:r>
              <a:rPr lang="ar-SA" sz="4800" dirty="0" smtClean="0">
                <a:solidFill>
                  <a:srgbClr val="17375E"/>
                </a:solidFill>
                <a:cs typeface="DecoType Naskh Variants" pitchFamily="2" charset="-78"/>
              </a:rPr>
              <a:t>التحسين المستمر</a:t>
            </a:r>
          </a:p>
        </p:txBody>
      </p:sp>
      <p:pic>
        <p:nvPicPr>
          <p:cNvPr id="6"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4953000"/>
            <a:ext cx="1905000" cy="1905000"/>
          </a:xfrm>
          <a:prstGeom prst="rect">
            <a:avLst/>
          </a:prstGeom>
          <a:noFill/>
        </p:spPr>
      </p:pic>
    </p:spTree>
    <p:extLst>
      <p:ext uri="{BB962C8B-B14F-4D97-AF65-F5344CB8AC3E}">
        <p14:creationId xmlns:p14="http://schemas.microsoft.com/office/powerpoint/2010/main" val="1508139539"/>
      </p:ext>
    </p:extLst>
  </p:cSld>
  <p:clrMapOvr>
    <a:masterClrMapping/>
  </p:clrMapOvr>
  <p:transition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pic>
        <p:nvPicPr>
          <p:cNvPr id="15362" name="Picture 2" descr="http://www.bp.com/content/dam/bp-geel/en/GeelSharedPics/G_1_2_1985_philipscrosby1.jpg"/>
          <p:cNvPicPr>
            <a:picLocks noChangeAspect="1" noChangeArrowheads="1"/>
          </p:cNvPicPr>
          <p:nvPr/>
        </p:nvPicPr>
        <p:blipFill>
          <a:blip r:embed="rId2" cstate="print"/>
          <a:srcRect/>
          <a:stretch>
            <a:fillRect/>
          </a:stretch>
        </p:blipFill>
        <p:spPr bwMode="auto">
          <a:xfrm>
            <a:off x="228600" y="2016034"/>
            <a:ext cx="4770520" cy="2971800"/>
          </a:xfrm>
          <a:prstGeom prst="rect">
            <a:avLst/>
          </a:prstGeom>
          <a:noFill/>
        </p:spPr>
      </p:pic>
      <p:pic>
        <p:nvPicPr>
          <p:cNvPr id="8" name="Picture 10" descr="http://japanologie.arts.kuleuven.be/lab/sites/japanologie.arts.kuleuven.be.ijcm13/files/uploads/inline_images/glossy_3d_blue_arrow_left.png">
            <a:hlinkClick r:id="rId3" action="ppaction://hlinksldjump"/>
          </p:cNvPr>
          <p:cNvPicPr>
            <a:picLocks noChangeAspect="1" noChangeArrowheads="1"/>
          </p:cNvPicPr>
          <p:nvPr/>
        </p:nvPicPr>
        <p:blipFill>
          <a:blip r:embed="rId4"/>
          <a:srcRect/>
          <a:stretch>
            <a:fillRect/>
          </a:stretch>
        </p:blipFill>
        <p:spPr bwMode="auto">
          <a:xfrm>
            <a:off x="0" y="4953000"/>
            <a:ext cx="1905000" cy="1905000"/>
          </a:xfrm>
          <a:prstGeom prst="rect">
            <a:avLst/>
          </a:prstGeom>
          <a:noFill/>
        </p:spPr>
      </p:pic>
      <p:sp>
        <p:nvSpPr>
          <p:cNvPr id="2" name="مربع نص 1"/>
          <p:cNvSpPr txBox="1"/>
          <p:nvPr/>
        </p:nvSpPr>
        <p:spPr>
          <a:xfrm>
            <a:off x="5227720" y="2901769"/>
            <a:ext cx="3942406" cy="3170099"/>
          </a:xfrm>
          <a:prstGeom prst="rect">
            <a:avLst/>
          </a:prstGeom>
          <a:noFill/>
        </p:spPr>
        <p:txBody>
          <a:bodyPr wrap="square" rtlCol="1">
            <a:spAutoFit/>
          </a:bodyPr>
          <a:lstStyle/>
          <a:p>
            <a:pPr algn="just"/>
            <a:r>
              <a:rPr lang="ar-SA" sz="2400" dirty="0">
                <a:solidFill>
                  <a:srgbClr val="17375E"/>
                </a:solidFill>
                <a:cs typeface="DecoType Naskh Variants" pitchFamily="2" charset="-78"/>
              </a:rPr>
              <a:t>"</a:t>
            </a:r>
            <a:r>
              <a:rPr lang="ar-SA" sz="4800" dirty="0">
                <a:solidFill>
                  <a:srgbClr val="17375E"/>
                </a:solidFill>
                <a:cs typeface="DecoType Naskh Variants" pitchFamily="2" charset="-78"/>
              </a:rPr>
              <a:t>الجودة</a:t>
            </a:r>
            <a:r>
              <a:rPr lang="ar-SA" sz="2400" dirty="0">
                <a:solidFill>
                  <a:srgbClr val="17375E"/>
                </a:solidFill>
                <a:cs typeface="DecoType Naskh Variants" pitchFamily="2" charset="-78"/>
              </a:rPr>
              <a:t> </a:t>
            </a:r>
            <a:r>
              <a:rPr lang="ar-SA" sz="2800" dirty="0">
                <a:solidFill>
                  <a:srgbClr val="17375E"/>
                </a:solidFill>
                <a:cs typeface="DecoType Naskh Variants" pitchFamily="2" charset="-78"/>
              </a:rPr>
              <a:t>هي نتيجة بيئة ثقافية مبنية بعناية</a:t>
            </a:r>
            <a:r>
              <a:rPr lang="ar-SA" sz="2800" dirty="0" smtClean="0">
                <a:solidFill>
                  <a:srgbClr val="17375E"/>
                </a:solidFill>
                <a:cs typeface="DecoType Naskh Variants" pitchFamily="2" charset="-78"/>
              </a:rPr>
              <a:t>.</a:t>
            </a:r>
          </a:p>
          <a:p>
            <a:pPr algn="just"/>
            <a:r>
              <a:rPr lang="ar-SA" sz="2800" dirty="0" smtClean="0">
                <a:solidFill>
                  <a:srgbClr val="17375E"/>
                </a:solidFill>
                <a:cs typeface="DecoType Naskh Variants" pitchFamily="2" charset="-78"/>
              </a:rPr>
              <a:t> </a:t>
            </a:r>
            <a:r>
              <a:rPr lang="ar-SA" sz="2800" dirty="0">
                <a:solidFill>
                  <a:srgbClr val="17375E"/>
                </a:solidFill>
                <a:cs typeface="DecoType Naskh Variants" pitchFamily="2" charset="-78"/>
              </a:rPr>
              <a:t>يجب أن </a:t>
            </a:r>
            <a:r>
              <a:rPr lang="ar-SA" sz="2800" dirty="0" smtClean="0">
                <a:solidFill>
                  <a:srgbClr val="17375E"/>
                </a:solidFill>
                <a:cs typeface="DecoType Naskh Variants" pitchFamily="2" charset="-78"/>
              </a:rPr>
              <a:t>تكوّن </a:t>
            </a:r>
            <a:r>
              <a:rPr lang="ar-SA" sz="4800" dirty="0">
                <a:solidFill>
                  <a:srgbClr val="17375E"/>
                </a:solidFill>
                <a:cs typeface="DecoType Naskh Variants" pitchFamily="2" charset="-78"/>
              </a:rPr>
              <a:t>الجودة</a:t>
            </a:r>
            <a:r>
              <a:rPr lang="ar-SA" sz="2800" dirty="0" smtClean="0">
                <a:solidFill>
                  <a:srgbClr val="17375E"/>
                </a:solidFill>
                <a:cs typeface="DecoType Naskh Variants" pitchFamily="2" charset="-78"/>
              </a:rPr>
              <a:t> </a:t>
            </a:r>
            <a:r>
              <a:rPr lang="ar-SA" sz="2800" dirty="0">
                <a:solidFill>
                  <a:srgbClr val="17375E"/>
                </a:solidFill>
                <a:cs typeface="DecoType Naskh Variants" pitchFamily="2" charset="-78"/>
              </a:rPr>
              <a:t>نسيج المنظمة ، وليس جزءًا من </a:t>
            </a:r>
            <a:r>
              <a:rPr lang="ar-SA" sz="2800" dirty="0" smtClean="0">
                <a:solidFill>
                  <a:srgbClr val="17375E"/>
                </a:solidFill>
                <a:cs typeface="DecoType Naskh Variants" pitchFamily="2" charset="-78"/>
              </a:rPr>
              <a:t>النسيج</a:t>
            </a:r>
            <a:r>
              <a:rPr lang="ar-SA" sz="2400" dirty="0" smtClean="0">
                <a:solidFill>
                  <a:srgbClr val="17375E"/>
                </a:solidFill>
                <a:cs typeface="DecoType Naskh Variants" pitchFamily="2" charset="-78"/>
              </a:rPr>
              <a:t>"  </a:t>
            </a:r>
          </a:p>
          <a:p>
            <a:pPr algn="just"/>
            <a:endParaRPr lang="ar-SA" sz="2400" dirty="0" smtClean="0">
              <a:solidFill>
                <a:srgbClr val="17375E"/>
              </a:solidFill>
              <a:cs typeface="DecoType Naskh Variants" pitchFamily="2" charset="-78"/>
            </a:endParaRPr>
          </a:p>
          <a:p>
            <a:pPr algn="just"/>
            <a:r>
              <a:rPr lang="en-US" sz="2400" i="1" dirty="0" err="1">
                <a:solidFill>
                  <a:srgbClr val="17375E"/>
                </a:solidFill>
                <a:cs typeface="DecoType Naskh Variants" pitchFamily="2" charset="-78"/>
              </a:rPr>
              <a:t>Phill</a:t>
            </a:r>
            <a:r>
              <a:rPr lang="en-US" sz="2400" i="1" dirty="0">
                <a:solidFill>
                  <a:srgbClr val="17375E"/>
                </a:solidFill>
                <a:cs typeface="DecoType Naskh Variants" pitchFamily="2" charset="-78"/>
              </a:rPr>
              <a:t> </a:t>
            </a:r>
            <a:r>
              <a:rPr lang="en-US" sz="2400" i="1" dirty="0" smtClean="0">
                <a:solidFill>
                  <a:srgbClr val="17375E"/>
                </a:solidFill>
                <a:cs typeface="DecoType Naskh Variants" pitchFamily="2" charset="-78"/>
              </a:rPr>
              <a:t>Crosby</a:t>
            </a:r>
            <a:endParaRPr lang="ar-SA" sz="2400" i="1" dirty="0">
              <a:solidFill>
                <a:srgbClr val="17375E"/>
              </a:solidFill>
              <a:cs typeface="DecoType Naskh Variants" pitchFamily="2" charset="-78"/>
            </a:endParaRPr>
          </a:p>
        </p:txBody>
      </p:sp>
    </p:spTree>
    <p:extLst>
      <p:ext uri="{BB962C8B-B14F-4D97-AF65-F5344CB8AC3E}">
        <p14:creationId xmlns:p14="http://schemas.microsoft.com/office/powerpoint/2010/main" val="1318147884"/>
      </p:ext>
    </p:extLst>
  </p:cSld>
  <p:clrMapOvr>
    <a:masterClrMapping/>
  </p:clrMapOvr>
  <p:transition advClick="0"/>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4" name="مربع نص 3"/>
          <p:cNvSpPr txBox="1"/>
          <p:nvPr/>
        </p:nvSpPr>
        <p:spPr>
          <a:xfrm>
            <a:off x="0" y="0"/>
            <a:ext cx="9144000" cy="1107996"/>
          </a:xfrm>
          <a:prstGeom prst="rect">
            <a:avLst/>
          </a:prstGeom>
          <a:noFill/>
        </p:spPr>
        <p:txBody>
          <a:bodyPr wrap="square" rtlCol="1">
            <a:spAutoFit/>
          </a:bodyPr>
          <a:lstStyle/>
          <a:p>
            <a:r>
              <a:rPr lang="ar-SA" sz="6600" dirty="0" smtClean="0">
                <a:solidFill>
                  <a:srgbClr val="90B6E4"/>
                </a:solidFill>
                <a:cs typeface="DecoType Naskh Variants" pitchFamily="2" charset="-78"/>
              </a:rPr>
              <a:t>المبادئ الأساسية لإدارة الجودة الشاملة</a:t>
            </a:r>
          </a:p>
        </p:txBody>
      </p:sp>
      <p:sp>
        <p:nvSpPr>
          <p:cNvPr id="5" name="مربع نص 4"/>
          <p:cNvSpPr txBox="1"/>
          <p:nvPr/>
        </p:nvSpPr>
        <p:spPr>
          <a:xfrm>
            <a:off x="0" y="3276600"/>
            <a:ext cx="9144000" cy="1323439"/>
          </a:xfrm>
          <a:prstGeom prst="rect">
            <a:avLst/>
          </a:prstGeom>
          <a:noFill/>
        </p:spPr>
        <p:txBody>
          <a:bodyPr wrap="square" rtlCol="1">
            <a:spAutoFit/>
          </a:bodyPr>
          <a:lstStyle/>
          <a:p>
            <a:pPr algn="ctr">
              <a:buFont typeface="Wingdings" pitchFamily="2" charset="2"/>
              <a:buChar char=""/>
            </a:pPr>
            <a:r>
              <a:rPr lang="ar-SA" sz="8000" dirty="0" smtClean="0">
                <a:solidFill>
                  <a:srgbClr val="17375E"/>
                </a:solidFill>
                <a:cs typeface="DecoType Naskh Variants" pitchFamily="2" charset="-78"/>
              </a:rPr>
              <a:t>القيادة</a:t>
            </a:r>
          </a:p>
        </p:txBody>
      </p:sp>
      <p:pic>
        <p:nvPicPr>
          <p:cNvPr id="6"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4953000"/>
            <a:ext cx="1905000" cy="1905000"/>
          </a:xfrm>
          <a:prstGeom prst="rect">
            <a:avLst/>
          </a:prstGeom>
          <a:noFill/>
        </p:spPr>
      </p:pic>
    </p:spTree>
    <p:extLst>
      <p:ext uri="{BB962C8B-B14F-4D97-AF65-F5344CB8AC3E}">
        <p14:creationId xmlns:p14="http://schemas.microsoft.com/office/powerpoint/2010/main" val="3445837695"/>
      </p:ext>
    </p:extLst>
  </p:cSld>
  <p:clrMapOvr>
    <a:masterClrMapping/>
  </p:clrMapOvr>
  <p:transition advClick="0"/>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4" name="مربع نص 3"/>
          <p:cNvSpPr txBox="1"/>
          <p:nvPr/>
        </p:nvSpPr>
        <p:spPr>
          <a:xfrm>
            <a:off x="0" y="0"/>
            <a:ext cx="9144000" cy="830997"/>
          </a:xfrm>
          <a:prstGeom prst="rect">
            <a:avLst/>
          </a:prstGeom>
          <a:noFill/>
        </p:spPr>
        <p:txBody>
          <a:bodyPr wrap="square" rtlCol="1">
            <a:spAutoFit/>
          </a:bodyPr>
          <a:lstStyle/>
          <a:p>
            <a:pPr algn="just"/>
            <a:r>
              <a:rPr lang="ar-SA" sz="4800" dirty="0" smtClean="0">
                <a:solidFill>
                  <a:srgbClr val="90B6E4"/>
                </a:solidFill>
                <a:cs typeface="DecoType Naskh Variants" pitchFamily="2" charset="-78"/>
              </a:rPr>
              <a:t>مفهوم القيادة</a:t>
            </a:r>
          </a:p>
        </p:txBody>
      </p:sp>
      <p:sp>
        <p:nvSpPr>
          <p:cNvPr id="5" name="مربع نص 4"/>
          <p:cNvSpPr txBox="1"/>
          <p:nvPr/>
        </p:nvSpPr>
        <p:spPr>
          <a:xfrm>
            <a:off x="0" y="838200"/>
            <a:ext cx="8534400" cy="3785652"/>
          </a:xfrm>
          <a:prstGeom prst="rect">
            <a:avLst/>
          </a:prstGeom>
          <a:noFill/>
        </p:spPr>
        <p:txBody>
          <a:bodyPr wrap="square" rtlCol="1">
            <a:spAutoFit/>
          </a:bodyPr>
          <a:lstStyle/>
          <a:p>
            <a:pPr algn="just"/>
            <a:r>
              <a:rPr lang="ar-SA" sz="4800" dirty="0" smtClean="0">
                <a:solidFill>
                  <a:srgbClr val="17375E"/>
                </a:solidFill>
                <a:cs typeface="DecoType Naskh Variants" pitchFamily="2" charset="-78"/>
              </a:rPr>
              <a:t>من أهم مبادئ إدارة الجودة الشاملة وجود القيادة</a:t>
            </a:r>
          </a:p>
          <a:p>
            <a:pPr algn="just"/>
            <a:r>
              <a:rPr lang="ar-SA" sz="4800" dirty="0" smtClean="0">
                <a:solidFill>
                  <a:srgbClr val="17375E"/>
                </a:solidFill>
                <a:cs typeface="DecoType Naskh Variants" pitchFamily="2" charset="-78"/>
              </a:rPr>
              <a:t> الفاعلة ؛</a:t>
            </a:r>
          </a:p>
          <a:p>
            <a:pPr algn="just"/>
            <a:r>
              <a:rPr lang="ar-SA" sz="4800" dirty="0" smtClean="0">
                <a:solidFill>
                  <a:srgbClr val="17375E"/>
                </a:solidFill>
                <a:cs typeface="DecoType Naskh Variants" pitchFamily="2" charset="-78"/>
              </a:rPr>
              <a:t>والمؤثرة ؛</a:t>
            </a:r>
          </a:p>
          <a:p>
            <a:pPr algn="just"/>
            <a:r>
              <a:rPr lang="ar-SA" sz="4800" dirty="0" smtClean="0">
                <a:solidFill>
                  <a:srgbClr val="17375E"/>
                </a:solidFill>
                <a:cs typeface="DecoType Naskh Variants" pitchFamily="2" charset="-78"/>
              </a:rPr>
              <a:t>والمشاركة؛</a:t>
            </a:r>
          </a:p>
          <a:p>
            <a:pPr algn="just"/>
            <a:r>
              <a:rPr lang="ar-SA" sz="4800" dirty="0" smtClean="0">
                <a:solidFill>
                  <a:srgbClr val="17375E"/>
                </a:solidFill>
                <a:cs typeface="DecoType Naskh Variants" pitchFamily="2" charset="-78"/>
              </a:rPr>
              <a:t>والداعمة لتطبيقها .</a:t>
            </a:r>
          </a:p>
        </p:txBody>
      </p:sp>
      <p:pic>
        <p:nvPicPr>
          <p:cNvPr id="6"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4953000"/>
            <a:ext cx="1905000" cy="1905000"/>
          </a:xfrm>
          <a:prstGeom prst="rect">
            <a:avLst/>
          </a:prstGeom>
          <a:noFill/>
        </p:spPr>
      </p:pic>
    </p:spTree>
    <p:extLst>
      <p:ext uri="{BB962C8B-B14F-4D97-AF65-F5344CB8AC3E}">
        <p14:creationId xmlns:p14="http://schemas.microsoft.com/office/powerpoint/2010/main" val="47787716"/>
      </p:ext>
    </p:extLst>
  </p:cSld>
  <p:clrMapOvr>
    <a:masterClrMapping/>
  </p:clrMapOvr>
  <p:transition advClick="0"/>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4" name="مربع نص 3"/>
          <p:cNvSpPr txBox="1"/>
          <p:nvPr/>
        </p:nvSpPr>
        <p:spPr>
          <a:xfrm>
            <a:off x="0" y="0"/>
            <a:ext cx="9144000" cy="830997"/>
          </a:xfrm>
          <a:prstGeom prst="rect">
            <a:avLst/>
          </a:prstGeom>
          <a:noFill/>
        </p:spPr>
        <p:txBody>
          <a:bodyPr wrap="square" rtlCol="1">
            <a:spAutoFit/>
          </a:bodyPr>
          <a:lstStyle/>
          <a:p>
            <a:pPr algn="just"/>
            <a:r>
              <a:rPr lang="ar-SA" sz="4800" dirty="0" smtClean="0">
                <a:solidFill>
                  <a:srgbClr val="90B6E4"/>
                </a:solidFill>
                <a:cs typeface="DecoType Naskh Variants" pitchFamily="2" charset="-78"/>
              </a:rPr>
              <a:t>مفهوم القيادة</a:t>
            </a:r>
          </a:p>
        </p:txBody>
      </p:sp>
      <p:sp>
        <p:nvSpPr>
          <p:cNvPr id="5" name="مربع نص 4"/>
          <p:cNvSpPr txBox="1"/>
          <p:nvPr/>
        </p:nvSpPr>
        <p:spPr>
          <a:xfrm>
            <a:off x="0" y="2209800"/>
            <a:ext cx="8610600" cy="3046988"/>
          </a:xfrm>
          <a:prstGeom prst="rect">
            <a:avLst/>
          </a:prstGeom>
          <a:noFill/>
        </p:spPr>
        <p:txBody>
          <a:bodyPr wrap="square" rtlCol="1">
            <a:spAutoFit/>
          </a:bodyPr>
          <a:lstStyle/>
          <a:p>
            <a:pPr algn="just"/>
            <a:r>
              <a:rPr lang="ar-SA" sz="4800" dirty="0" smtClean="0">
                <a:solidFill>
                  <a:srgbClr val="17375E"/>
                </a:solidFill>
                <a:cs typeface="DecoType Naskh Variants" pitchFamily="2" charset="-78"/>
              </a:rPr>
              <a:t>إن القيادة هي قدرة التأثير على فريق العمل ودفعه لتحسين الأداء لتحقيق أهداف المؤسسة، وتشكل القيادة محورًا مهمًا ترتكز عليه مختلف النشاطات في المؤسسة.</a:t>
            </a:r>
          </a:p>
        </p:txBody>
      </p:sp>
      <p:pic>
        <p:nvPicPr>
          <p:cNvPr id="6"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4953000"/>
            <a:ext cx="1905000" cy="1905000"/>
          </a:xfrm>
          <a:prstGeom prst="rect">
            <a:avLst/>
          </a:prstGeom>
          <a:noFill/>
        </p:spPr>
      </p:pic>
    </p:spTree>
    <p:extLst>
      <p:ext uri="{BB962C8B-B14F-4D97-AF65-F5344CB8AC3E}">
        <p14:creationId xmlns:p14="http://schemas.microsoft.com/office/powerpoint/2010/main" val="3945916828"/>
      </p:ext>
    </p:extLst>
  </p:cSld>
  <p:clrMapOvr>
    <a:masterClrMapping/>
  </p:clrMapOvr>
  <p:transition advClick="0"/>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4" name="مربع نص 3"/>
          <p:cNvSpPr txBox="1"/>
          <p:nvPr/>
        </p:nvSpPr>
        <p:spPr>
          <a:xfrm>
            <a:off x="0" y="0"/>
            <a:ext cx="9144000" cy="830997"/>
          </a:xfrm>
          <a:prstGeom prst="rect">
            <a:avLst/>
          </a:prstGeom>
          <a:noFill/>
        </p:spPr>
        <p:txBody>
          <a:bodyPr wrap="square" rtlCol="1">
            <a:spAutoFit/>
          </a:bodyPr>
          <a:lstStyle/>
          <a:p>
            <a:pPr algn="just"/>
            <a:r>
              <a:rPr lang="ar-SA" sz="4800" dirty="0" smtClean="0">
                <a:solidFill>
                  <a:srgbClr val="90B6E4"/>
                </a:solidFill>
                <a:cs typeface="DecoType Naskh Variants" pitchFamily="2" charset="-78"/>
              </a:rPr>
              <a:t>صفات  القيادة</a:t>
            </a:r>
          </a:p>
        </p:txBody>
      </p:sp>
      <p:sp>
        <p:nvSpPr>
          <p:cNvPr id="5" name="مربع نص 4"/>
          <p:cNvSpPr txBox="1"/>
          <p:nvPr/>
        </p:nvSpPr>
        <p:spPr>
          <a:xfrm>
            <a:off x="0" y="990600"/>
            <a:ext cx="8305800" cy="3785652"/>
          </a:xfrm>
          <a:prstGeom prst="rect">
            <a:avLst/>
          </a:prstGeom>
          <a:noFill/>
        </p:spPr>
        <p:txBody>
          <a:bodyPr wrap="square" rtlCol="1">
            <a:spAutoFit/>
          </a:bodyPr>
          <a:lstStyle/>
          <a:p>
            <a:pPr algn="just"/>
            <a:r>
              <a:rPr lang="ar-SA" sz="4800" dirty="0" smtClean="0">
                <a:solidFill>
                  <a:srgbClr val="17375E"/>
                </a:solidFill>
                <a:cs typeface="DecoType Naskh Variants" pitchFamily="2" charset="-78"/>
              </a:rPr>
              <a:t>القيادة قادرة على : </a:t>
            </a:r>
          </a:p>
          <a:p>
            <a:pPr algn="just"/>
            <a:r>
              <a:rPr lang="ar-SA" sz="4800" dirty="0" smtClean="0">
                <a:solidFill>
                  <a:srgbClr val="17375E"/>
                </a:solidFill>
                <a:cs typeface="DecoType Naskh Variants" pitchFamily="2" charset="-78"/>
              </a:rPr>
              <a:t>التأثير؛</a:t>
            </a:r>
          </a:p>
          <a:p>
            <a:pPr algn="just"/>
            <a:r>
              <a:rPr lang="ar-SA" sz="4800" dirty="0" smtClean="0">
                <a:solidFill>
                  <a:srgbClr val="17375E"/>
                </a:solidFill>
                <a:cs typeface="DecoType Naskh Variants" pitchFamily="2" charset="-78"/>
              </a:rPr>
              <a:t>الإقناع؛</a:t>
            </a:r>
          </a:p>
          <a:p>
            <a:pPr algn="just"/>
            <a:r>
              <a:rPr lang="ar-SA" sz="4800" dirty="0" smtClean="0">
                <a:solidFill>
                  <a:srgbClr val="17375E"/>
                </a:solidFill>
                <a:cs typeface="DecoType Naskh Variants" pitchFamily="2" charset="-78"/>
              </a:rPr>
              <a:t>التحفيز؛</a:t>
            </a:r>
          </a:p>
          <a:p>
            <a:pPr algn="just"/>
            <a:r>
              <a:rPr lang="ar-SA" sz="4800" dirty="0" smtClean="0">
                <a:solidFill>
                  <a:srgbClr val="17375E"/>
                </a:solidFill>
                <a:cs typeface="DecoType Naskh Variants" pitchFamily="2" charset="-78"/>
              </a:rPr>
              <a:t>إرضاء العاملين.</a:t>
            </a:r>
          </a:p>
        </p:txBody>
      </p:sp>
      <p:pic>
        <p:nvPicPr>
          <p:cNvPr id="6"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4953000"/>
            <a:ext cx="1905000" cy="1905000"/>
          </a:xfrm>
          <a:prstGeom prst="rect">
            <a:avLst/>
          </a:prstGeom>
          <a:noFill/>
        </p:spPr>
      </p:pic>
    </p:spTree>
    <p:extLst>
      <p:ext uri="{BB962C8B-B14F-4D97-AF65-F5344CB8AC3E}">
        <p14:creationId xmlns:p14="http://schemas.microsoft.com/office/powerpoint/2010/main" val="372438884"/>
      </p:ext>
    </p:extLst>
  </p:cSld>
  <p:clrMapOvr>
    <a:masterClrMapping/>
  </p:clrMapOvr>
  <p:transition advClick="0"/>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4" name="مربع نص 3"/>
          <p:cNvSpPr txBox="1"/>
          <p:nvPr/>
        </p:nvSpPr>
        <p:spPr>
          <a:xfrm>
            <a:off x="0" y="0"/>
            <a:ext cx="9144000" cy="830997"/>
          </a:xfrm>
          <a:prstGeom prst="rect">
            <a:avLst/>
          </a:prstGeom>
          <a:noFill/>
        </p:spPr>
        <p:txBody>
          <a:bodyPr wrap="square" rtlCol="1">
            <a:spAutoFit/>
          </a:bodyPr>
          <a:lstStyle/>
          <a:p>
            <a:pPr algn="just"/>
            <a:r>
              <a:rPr lang="ar-SA" sz="4800" dirty="0" smtClean="0">
                <a:solidFill>
                  <a:srgbClr val="90B6E4"/>
                </a:solidFill>
                <a:cs typeface="DecoType Naskh Variants" pitchFamily="2" charset="-78"/>
              </a:rPr>
              <a:t>صفات  القيادة</a:t>
            </a:r>
          </a:p>
        </p:txBody>
      </p:sp>
      <p:sp>
        <p:nvSpPr>
          <p:cNvPr id="5" name="مربع نص 4"/>
          <p:cNvSpPr txBox="1"/>
          <p:nvPr/>
        </p:nvSpPr>
        <p:spPr>
          <a:xfrm>
            <a:off x="0" y="990600"/>
            <a:ext cx="8534400" cy="5262979"/>
          </a:xfrm>
          <a:prstGeom prst="rect">
            <a:avLst/>
          </a:prstGeom>
          <a:noFill/>
        </p:spPr>
        <p:txBody>
          <a:bodyPr wrap="square" rtlCol="1">
            <a:spAutoFit/>
          </a:bodyPr>
          <a:lstStyle/>
          <a:p>
            <a:pPr algn="just"/>
            <a:r>
              <a:rPr lang="ar-SA" sz="4800" dirty="0" smtClean="0">
                <a:solidFill>
                  <a:srgbClr val="C00000"/>
                </a:solidFill>
                <a:cs typeface="DecoType Naskh Variants" pitchFamily="2" charset="-78"/>
              </a:rPr>
              <a:t>القيادة تتسم بوضوح الرؤية في</a:t>
            </a:r>
          </a:p>
          <a:p>
            <a:pPr algn="just">
              <a:buFont typeface="Wingdings" pitchFamily="2" charset="2"/>
              <a:buChar char=""/>
            </a:pPr>
            <a:r>
              <a:rPr lang="ar-SA" sz="4800" dirty="0" smtClean="0">
                <a:solidFill>
                  <a:srgbClr val="17375E"/>
                </a:solidFill>
                <a:cs typeface="DecoType Naskh Variants" pitchFamily="2" charset="-78"/>
              </a:rPr>
              <a:t>النظرة المستقبلية الثاقبة؛</a:t>
            </a:r>
          </a:p>
          <a:p>
            <a:pPr algn="just">
              <a:buFont typeface="Wingdings" pitchFamily="2" charset="2"/>
              <a:buChar char=""/>
            </a:pPr>
            <a:r>
              <a:rPr lang="ar-SA" sz="4800" dirty="0" smtClean="0">
                <a:solidFill>
                  <a:srgbClr val="17375E"/>
                </a:solidFill>
                <a:cs typeface="DecoType Naskh Variants" pitchFamily="2" charset="-78"/>
              </a:rPr>
              <a:t>انتهاز الفرص المتاحة لتحقيق أفضل العوائد؛</a:t>
            </a:r>
          </a:p>
          <a:p>
            <a:pPr algn="just">
              <a:buFont typeface="Wingdings" pitchFamily="2" charset="2"/>
              <a:buChar char=""/>
            </a:pPr>
            <a:r>
              <a:rPr lang="ar-SA" sz="4800" dirty="0" smtClean="0">
                <a:solidFill>
                  <a:srgbClr val="17375E"/>
                </a:solidFill>
                <a:cs typeface="DecoType Naskh Variants" pitchFamily="2" charset="-78"/>
              </a:rPr>
              <a:t>التحسس لحدوث للمخاطر  ودرئها ؛</a:t>
            </a:r>
          </a:p>
          <a:p>
            <a:pPr algn="just">
              <a:buFont typeface="Wingdings" pitchFamily="2" charset="2"/>
              <a:buChar char=""/>
            </a:pPr>
            <a:r>
              <a:rPr lang="ar-SA" sz="4800" dirty="0" smtClean="0">
                <a:solidFill>
                  <a:srgbClr val="17375E"/>
                </a:solidFill>
                <a:cs typeface="DecoType Naskh Variants" pitchFamily="2" charset="-78"/>
              </a:rPr>
              <a:t>القدرة على تجاوز العوائق والتحديات؛</a:t>
            </a:r>
          </a:p>
          <a:p>
            <a:pPr algn="just">
              <a:buFont typeface="Wingdings" pitchFamily="2" charset="2"/>
              <a:buChar char=""/>
            </a:pPr>
            <a:r>
              <a:rPr lang="ar-SA" sz="4800" dirty="0" smtClean="0">
                <a:solidFill>
                  <a:srgbClr val="17375E"/>
                </a:solidFill>
                <a:cs typeface="DecoType Naskh Variants" pitchFamily="2" charset="-78"/>
              </a:rPr>
              <a:t>القدرة على التخطيط وتحديد الأهداف والمشاريع والمبادرات التي تحقق الرؤية المستقبلية للمؤسسة.</a:t>
            </a:r>
          </a:p>
        </p:txBody>
      </p:sp>
      <p:pic>
        <p:nvPicPr>
          <p:cNvPr id="6"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5486400"/>
            <a:ext cx="1371600" cy="1371600"/>
          </a:xfrm>
          <a:prstGeom prst="rect">
            <a:avLst/>
          </a:prstGeom>
          <a:noFill/>
        </p:spPr>
      </p:pic>
    </p:spTree>
    <p:extLst>
      <p:ext uri="{BB962C8B-B14F-4D97-AF65-F5344CB8AC3E}">
        <p14:creationId xmlns:p14="http://schemas.microsoft.com/office/powerpoint/2010/main" val="1035923653"/>
      </p:ext>
    </p:extLst>
  </p:cSld>
  <p:clrMapOvr>
    <a:masterClrMapping/>
  </p:clrMapOvr>
  <p:transition advClick="0"/>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4" name="مربع نص 3"/>
          <p:cNvSpPr txBox="1"/>
          <p:nvPr/>
        </p:nvSpPr>
        <p:spPr>
          <a:xfrm>
            <a:off x="0" y="0"/>
            <a:ext cx="9144000" cy="830997"/>
          </a:xfrm>
          <a:prstGeom prst="rect">
            <a:avLst/>
          </a:prstGeom>
          <a:noFill/>
        </p:spPr>
        <p:txBody>
          <a:bodyPr wrap="square" rtlCol="1">
            <a:spAutoFit/>
          </a:bodyPr>
          <a:lstStyle/>
          <a:p>
            <a:pPr algn="just"/>
            <a:r>
              <a:rPr lang="ar-SA" sz="4800" dirty="0" smtClean="0">
                <a:solidFill>
                  <a:srgbClr val="90B6E4"/>
                </a:solidFill>
                <a:cs typeface="DecoType Naskh Variants" pitchFamily="2" charset="-78"/>
              </a:rPr>
              <a:t>صفات  القيادة</a:t>
            </a:r>
          </a:p>
        </p:txBody>
      </p:sp>
      <p:sp>
        <p:nvSpPr>
          <p:cNvPr id="5" name="مربع نص 4"/>
          <p:cNvSpPr txBox="1"/>
          <p:nvPr/>
        </p:nvSpPr>
        <p:spPr>
          <a:xfrm>
            <a:off x="0" y="990600"/>
            <a:ext cx="8382000" cy="5632311"/>
          </a:xfrm>
          <a:prstGeom prst="rect">
            <a:avLst/>
          </a:prstGeom>
          <a:noFill/>
        </p:spPr>
        <p:txBody>
          <a:bodyPr wrap="square" rtlCol="1">
            <a:spAutoFit/>
          </a:bodyPr>
          <a:lstStyle/>
          <a:p>
            <a:pPr algn="just"/>
            <a:r>
              <a:rPr lang="ar-SA" sz="4000" dirty="0" smtClean="0">
                <a:solidFill>
                  <a:srgbClr val="C00000"/>
                </a:solidFill>
                <a:cs typeface="DecoType Naskh Variants" pitchFamily="2" charset="-78"/>
              </a:rPr>
              <a:t>القيادة تتسم بقدرتها على التنظيم والتوجيه والتحفيز من خلال:</a:t>
            </a:r>
          </a:p>
          <a:p>
            <a:pPr algn="just">
              <a:buFont typeface="Wingdings 2" pitchFamily="18" charset="2"/>
              <a:buChar char=""/>
            </a:pPr>
            <a:r>
              <a:rPr lang="ar-SA" sz="4000" dirty="0" smtClean="0">
                <a:solidFill>
                  <a:srgbClr val="17375E"/>
                </a:solidFill>
                <a:cs typeface="DecoType Naskh Variants" pitchFamily="2" charset="-78"/>
              </a:rPr>
              <a:t>اختيار الكفاءات المناسبة لإدارة العمليات</a:t>
            </a:r>
          </a:p>
          <a:p>
            <a:pPr algn="just">
              <a:buFont typeface="Wingdings 2" pitchFamily="18" charset="2"/>
              <a:buChar char=""/>
            </a:pPr>
            <a:r>
              <a:rPr lang="ar-SA" sz="4000" dirty="0" smtClean="0">
                <a:solidFill>
                  <a:srgbClr val="17375E"/>
                </a:solidFill>
                <a:cs typeface="DecoType Naskh Variants" pitchFamily="2" charset="-78"/>
              </a:rPr>
              <a:t>تنظيم الأعمال  التي تحقق الأهداف</a:t>
            </a:r>
          </a:p>
          <a:p>
            <a:pPr algn="just">
              <a:buFont typeface="Wingdings 2" pitchFamily="18" charset="2"/>
              <a:buChar char=""/>
            </a:pPr>
            <a:r>
              <a:rPr lang="ar-SA" sz="4000" dirty="0" smtClean="0">
                <a:solidFill>
                  <a:srgbClr val="17375E"/>
                </a:solidFill>
                <a:cs typeface="DecoType Naskh Variants" pitchFamily="2" charset="-78"/>
              </a:rPr>
              <a:t>المتابعة والتوجيه </a:t>
            </a:r>
          </a:p>
          <a:p>
            <a:pPr algn="just">
              <a:buFont typeface="Wingdings 2" pitchFamily="18" charset="2"/>
              <a:buChar char=""/>
            </a:pPr>
            <a:r>
              <a:rPr lang="ar-SA" sz="4000" dirty="0" smtClean="0">
                <a:solidFill>
                  <a:srgbClr val="17375E"/>
                </a:solidFill>
                <a:cs typeface="DecoType Naskh Variants" pitchFamily="2" charset="-78"/>
              </a:rPr>
              <a:t>التحفيز</a:t>
            </a:r>
          </a:p>
          <a:p>
            <a:pPr algn="just">
              <a:buFont typeface="Wingdings 2" pitchFamily="18" charset="2"/>
              <a:buChar char=""/>
            </a:pPr>
            <a:r>
              <a:rPr lang="ar-SA" sz="4000" dirty="0" smtClean="0">
                <a:solidFill>
                  <a:srgbClr val="17375E"/>
                </a:solidFill>
                <a:cs typeface="DecoType Naskh Variants" pitchFamily="2" charset="-78"/>
              </a:rPr>
              <a:t>إيجاد حلول لإزالة المشاكل</a:t>
            </a:r>
          </a:p>
          <a:p>
            <a:pPr algn="just">
              <a:buFont typeface="Wingdings 2" pitchFamily="18" charset="2"/>
              <a:buChar char=""/>
            </a:pPr>
            <a:r>
              <a:rPr lang="ar-SA" sz="4000" dirty="0" smtClean="0">
                <a:solidFill>
                  <a:srgbClr val="17375E"/>
                </a:solidFill>
                <a:cs typeface="DecoType Naskh Variants" pitchFamily="2" charset="-78"/>
              </a:rPr>
              <a:t>ضمان تناسق وتكامل  المهام والإجراءات لتحقيق أهداف المؤسسة.</a:t>
            </a:r>
          </a:p>
        </p:txBody>
      </p:sp>
      <p:pic>
        <p:nvPicPr>
          <p:cNvPr id="6"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5638800"/>
            <a:ext cx="1219200" cy="1219200"/>
          </a:xfrm>
          <a:prstGeom prst="rect">
            <a:avLst/>
          </a:prstGeom>
          <a:noFill/>
        </p:spPr>
      </p:pic>
    </p:spTree>
    <p:extLst>
      <p:ext uri="{BB962C8B-B14F-4D97-AF65-F5344CB8AC3E}">
        <p14:creationId xmlns:p14="http://schemas.microsoft.com/office/powerpoint/2010/main" val="1537786065"/>
      </p:ext>
    </p:extLst>
  </p:cSld>
  <p:clrMapOvr>
    <a:masterClrMapping/>
  </p:clrMapOvr>
  <p:transition advClick="0"/>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4" name="مربع نص 3"/>
          <p:cNvSpPr txBox="1"/>
          <p:nvPr/>
        </p:nvSpPr>
        <p:spPr>
          <a:xfrm>
            <a:off x="0" y="0"/>
            <a:ext cx="9144000" cy="830997"/>
          </a:xfrm>
          <a:prstGeom prst="rect">
            <a:avLst/>
          </a:prstGeom>
          <a:noFill/>
        </p:spPr>
        <p:txBody>
          <a:bodyPr wrap="square" rtlCol="1">
            <a:spAutoFit/>
          </a:bodyPr>
          <a:lstStyle/>
          <a:p>
            <a:pPr algn="just"/>
            <a:r>
              <a:rPr lang="ar-SA" sz="4800" dirty="0" smtClean="0">
                <a:solidFill>
                  <a:srgbClr val="90B6E4"/>
                </a:solidFill>
                <a:cs typeface="DecoType Naskh Variants" pitchFamily="2" charset="-78"/>
              </a:rPr>
              <a:t>صفات  القيادة</a:t>
            </a:r>
          </a:p>
        </p:txBody>
      </p:sp>
      <p:sp>
        <p:nvSpPr>
          <p:cNvPr id="5" name="مربع نص 4"/>
          <p:cNvSpPr txBox="1"/>
          <p:nvPr/>
        </p:nvSpPr>
        <p:spPr>
          <a:xfrm>
            <a:off x="0" y="990600"/>
            <a:ext cx="8458200" cy="5416868"/>
          </a:xfrm>
          <a:prstGeom prst="rect">
            <a:avLst/>
          </a:prstGeom>
          <a:noFill/>
        </p:spPr>
        <p:txBody>
          <a:bodyPr wrap="square" rtlCol="1">
            <a:spAutoFit/>
          </a:bodyPr>
          <a:lstStyle/>
          <a:p>
            <a:pPr algn="just"/>
            <a:r>
              <a:rPr lang="ar-SA" sz="4000" dirty="0" smtClean="0">
                <a:solidFill>
                  <a:srgbClr val="C00000"/>
                </a:solidFill>
                <a:cs typeface="DecoType Naskh Variants" pitchFamily="2" charset="-78"/>
              </a:rPr>
              <a:t>القيادة تتسم بقدرتها على تحديد المعايير ومؤشرات الأداء </a:t>
            </a:r>
            <a:r>
              <a:rPr lang="en-US" sz="5400" i="1" dirty="0" smtClean="0">
                <a:solidFill>
                  <a:srgbClr val="C00000"/>
                </a:solidFill>
                <a:latin typeface="Gabriola" pitchFamily="82" charset="0"/>
              </a:rPr>
              <a:t>KPI’s</a:t>
            </a:r>
            <a:r>
              <a:rPr lang="en-US" sz="4000" dirty="0" smtClean="0">
                <a:solidFill>
                  <a:srgbClr val="C00000"/>
                </a:solidFill>
                <a:cs typeface="DecoType Naskh Variants" pitchFamily="2" charset="-78"/>
              </a:rPr>
              <a:t> </a:t>
            </a:r>
            <a:r>
              <a:rPr lang="ar-SA" sz="4000" dirty="0" smtClean="0">
                <a:solidFill>
                  <a:srgbClr val="C00000"/>
                </a:solidFill>
                <a:cs typeface="DecoType Naskh Variants" pitchFamily="2" charset="-78"/>
              </a:rPr>
              <a:t>:</a:t>
            </a:r>
          </a:p>
          <a:p>
            <a:pPr algn="just">
              <a:buFont typeface="Arial" pitchFamily="34" charset="0"/>
              <a:buChar char="•"/>
            </a:pPr>
            <a:r>
              <a:rPr lang="ar-SA" sz="3600" dirty="0" smtClean="0">
                <a:solidFill>
                  <a:srgbClr val="17375E"/>
                </a:solidFill>
                <a:cs typeface="DecoType Naskh Variants" pitchFamily="2" charset="-78"/>
              </a:rPr>
              <a:t>تساعد هذه المؤشرات فرق العمل والمدراء على متابعة تقدم الأعمال </a:t>
            </a:r>
            <a:r>
              <a:rPr lang="ar-SA" sz="3600" dirty="0" err="1" smtClean="0">
                <a:solidFill>
                  <a:srgbClr val="17375E"/>
                </a:solidFill>
                <a:cs typeface="DecoType Naskh Variants" pitchFamily="2" charset="-78"/>
              </a:rPr>
              <a:t>المناطة</a:t>
            </a:r>
            <a:r>
              <a:rPr lang="ar-SA" sz="3600" dirty="0" smtClean="0">
                <a:solidFill>
                  <a:srgbClr val="17375E"/>
                </a:solidFill>
                <a:cs typeface="DecoType Naskh Variants" pitchFamily="2" charset="-78"/>
              </a:rPr>
              <a:t> بهم وبالعاملين لديهم</a:t>
            </a:r>
          </a:p>
          <a:p>
            <a:pPr algn="just">
              <a:buFont typeface="Arial" pitchFamily="34" charset="0"/>
              <a:buChar char="•"/>
            </a:pPr>
            <a:r>
              <a:rPr lang="ar-SA" sz="3600" dirty="0" smtClean="0">
                <a:solidFill>
                  <a:srgbClr val="17375E"/>
                </a:solidFill>
                <a:cs typeface="DecoType Naskh Variants" pitchFamily="2" charset="-78"/>
              </a:rPr>
              <a:t>تيسر للقيادة متابعة أداء </a:t>
            </a:r>
            <a:r>
              <a:rPr lang="ar-SA" sz="3600" dirty="0" smtClean="0">
                <a:solidFill>
                  <a:srgbClr val="17375E"/>
                </a:solidFill>
                <a:cs typeface="DecoType Naskh Variants" pitchFamily="2" charset="-78"/>
              </a:rPr>
              <a:t>المؤسسة </a:t>
            </a:r>
            <a:r>
              <a:rPr lang="ar-SA" sz="3600" dirty="0" smtClean="0">
                <a:solidFill>
                  <a:srgbClr val="17375E"/>
                </a:solidFill>
                <a:cs typeface="DecoType Naskh Variants" pitchFamily="2" charset="-78"/>
              </a:rPr>
              <a:t>ككل ومعرفة نقاط الخلل والبطء في التنفيذ وبالتالي التدخل ومساعدة العاملين لإصلاح الخلل وحل المشكلات وتقييم الأداء(تطبيق بطاقة الأداء المتوازن </a:t>
            </a:r>
            <a:r>
              <a:rPr lang="en-US" sz="3600" i="1" dirty="0" smtClean="0">
                <a:solidFill>
                  <a:schemeClr val="tx2">
                    <a:lumMod val="75000"/>
                  </a:schemeClr>
                </a:solidFill>
                <a:latin typeface="Gabriola" pitchFamily="82" charset="0"/>
              </a:rPr>
              <a:t>BSC</a:t>
            </a:r>
            <a:r>
              <a:rPr lang="ar-SA" sz="3600" dirty="0" smtClean="0">
                <a:solidFill>
                  <a:srgbClr val="17375E"/>
                </a:solidFill>
                <a:cs typeface="DecoType Naskh Variants" pitchFamily="2" charset="-78"/>
              </a:rPr>
              <a:t> حيث يتم ترجمة الأهداف الإستراتيجية إلى أهداف ومشاريع تنفيذية ترتبط بمؤشرات الأداء ).</a:t>
            </a:r>
          </a:p>
        </p:txBody>
      </p:sp>
      <p:pic>
        <p:nvPicPr>
          <p:cNvPr id="7" name="Picture 8" descr="http://keytothecity.co.uk/images/back-button.png">
            <a:hlinkClick r:id="rId2" action="ppaction://hlinksldjump"/>
          </p:cNvPr>
          <p:cNvPicPr>
            <a:picLocks noChangeAspect="1" noChangeArrowheads="1"/>
          </p:cNvPicPr>
          <p:nvPr/>
        </p:nvPicPr>
        <p:blipFill>
          <a:blip r:embed="rId3"/>
          <a:srcRect/>
          <a:stretch>
            <a:fillRect/>
          </a:stretch>
        </p:blipFill>
        <p:spPr bwMode="auto">
          <a:xfrm flipH="1">
            <a:off x="0" y="5715000"/>
            <a:ext cx="1143000" cy="1143000"/>
          </a:xfrm>
          <a:prstGeom prst="rect">
            <a:avLst/>
          </a:prstGeom>
          <a:noFill/>
        </p:spPr>
      </p:pic>
    </p:spTree>
    <p:extLst>
      <p:ext uri="{BB962C8B-B14F-4D97-AF65-F5344CB8AC3E}">
        <p14:creationId xmlns:p14="http://schemas.microsoft.com/office/powerpoint/2010/main" val="547648835"/>
      </p:ext>
    </p:extLst>
  </p:cSld>
  <p:clrMapOvr>
    <a:masterClrMapping/>
  </p:clrMapOvr>
  <p:transition advClick="0"/>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4" name="مربع نص 3"/>
          <p:cNvSpPr txBox="1"/>
          <p:nvPr/>
        </p:nvSpPr>
        <p:spPr>
          <a:xfrm>
            <a:off x="0" y="0"/>
            <a:ext cx="9144000" cy="1107996"/>
          </a:xfrm>
          <a:prstGeom prst="rect">
            <a:avLst/>
          </a:prstGeom>
          <a:noFill/>
        </p:spPr>
        <p:txBody>
          <a:bodyPr wrap="square" rtlCol="1">
            <a:spAutoFit/>
          </a:bodyPr>
          <a:lstStyle/>
          <a:p>
            <a:r>
              <a:rPr lang="ar-SA" sz="6600" dirty="0" smtClean="0">
                <a:solidFill>
                  <a:srgbClr val="90B6E4"/>
                </a:solidFill>
                <a:cs typeface="DecoType Naskh Variants" pitchFamily="2" charset="-78"/>
              </a:rPr>
              <a:t>المبادئ الأساسية لإدارة الجودة الشاملة</a:t>
            </a:r>
          </a:p>
        </p:txBody>
      </p:sp>
      <p:sp>
        <p:nvSpPr>
          <p:cNvPr id="5" name="مربع نص 4"/>
          <p:cNvSpPr txBox="1"/>
          <p:nvPr/>
        </p:nvSpPr>
        <p:spPr>
          <a:xfrm>
            <a:off x="0" y="3124200"/>
            <a:ext cx="9144000" cy="1323439"/>
          </a:xfrm>
          <a:prstGeom prst="rect">
            <a:avLst/>
          </a:prstGeom>
          <a:noFill/>
        </p:spPr>
        <p:txBody>
          <a:bodyPr wrap="square" rtlCol="1">
            <a:spAutoFit/>
          </a:bodyPr>
          <a:lstStyle/>
          <a:p>
            <a:pPr algn="ctr">
              <a:buFont typeface="Wingdings" pitchFamily="2" charset="2"/>
              <a:buChar char=""/>
            </a:pPr>
            <a:r>
              <a:rPr lang="ar-SA" sz="8000" dirty="0" smtClean="0">
                <a:solidFill>
                  <a:srgbClr val="17375E"/>
                </a:solidFill>
                <a:cs typeface="DecoType Naskh Variants" pitchFamily="2" charset="-78"/>
              </a:rPr>
              <a:t>التخطيط الإستراتيجي</a:t>
            </a:r>
          </a:p>
        </p:txBody>
      </p:sp>
      <p:pic>
        <p:nvPicPr>
          <p:cNvPr id="6" name="Picture 4" descr="http://aft243.org/wp-content/uploads/2013/11/Strategic-Planning.jpg">
            <a:hlinkClick r:id="rId2"/>
          </p:cNvPr>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429000" y="1066800"/>
            <a:ext cx="2783529" cy="1952625"/>
          </a:xfrm>
          <a:prstGeom prst="rect">
            <a:avLst/>
          </a:prstGeom>
          <a:noFill/>
        </p:spPr>
      </p:pic>
      <p:pic>
        <p:nvPicPr>
          <p:cNvPr id="7" name="Picture 10" descr="http://japanologie.arts.kuleuven.be/lab/sites/japanologie.arts.kuleuven.be.ijcm13/files/uploads/inline_images/glossy_3d_blue_arrow_left.png">
            <a:hlinkClick r:id="rId4" action="ppaction://hlinksldjump"/>
          </p:cNvPr>
          <p:cNvPicPr>
            <a:picLocks noChangeAspect="1" noChangeArrowheads="1"/>
          </p:cNvPicPr>
          <p:nvPr/>
        </p:nvPicPr>
        <p:blipFill>
          <a:blip r:embed="rId5"/>
          <a:srcRect/>
          <a:stretch>
            <a:fillRect/>
          </a:stretch>
        </p:blipFill>
        <p:spPr bwMode="auto">
          <a:xfrm>
            <a:off x="0" y="4953000"/>
            <a:ext cx="1905000" cy="1905000"/>
          </a:xfrm>
          <a:prstGeom prst="rect">
            <a:avLst/>
          </a:prstGeom>
          <a:noFill/>
        </p:spPr>
      </p:pic>
    </p:spTree>
    <p:extLst>
      <p:ext uri="{BB962C8B-B14F-4D97-AF65-F5344CB8AC3E}">
        <p14:creationId xmlns:p14="http://schemas.microsoft.com/office/powerpoint/2010/main" val="2626638033"/>
      </p:ext>
    </p:extLst>
  </p:cSld>
  <p:clrMapOvr>
    <a:masterClrMapping/>
  </p:clrMapOvr>
  <p:transition advClick="0"/>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5" name="مربع نص 4"/>
          <p:cNvSpPr txBox="1"/>
          <p:nvPr/>
        </p:nvSpPr>
        <p:spPr>
          <a:xfrm>
            <a:off x="0" y="0"/>
            <a:ext cx="9144000" cy="1323439"/>
          </a:xfrm>
          <a:prstGeom prst="rect">
            <a:avLst/>
          </a:prstGeom>
          <a:noFill/>
        </p:spPr>
        <p:txBody>
          <a:bodyPr wrap="square" rtlCol="1">
            <a:spAutoFit/>
          </a:bodyPr>
          <a:lstStyle/>
          <a:p>
            <a:pPr>
              <a:buFont typeface="Wingdings" pitchFamily="2" charset="2"/>
              <a:buChar char=""/>
            </a:pPr>
            <a:r>
              <a:rPr lang="ar-SA" sz="8000" dirty="0" smtClean="0">
                <a:solidFill>
                  <a:srgbClr val="90B6E4"/>
                </a:solidFill>
                <a:cs typeface="DecoType Naskh Variants" pitchFamily="2" charset="-78"/>
              </a:rPr>
              <a:t>التخطيط الإستراتيجي</a:t>
            </a:r>
          </a:p>
        </p:txBody>
      </p:sp>
      <p:sp>
        <p:nvSpPr>
          <p:cNvPr id="6" name="مستطيل 5"/>
          <p:cNvSpPr/>
          <p:nvPr/>
        </p:nvSpPr>
        <p:spPr>
          <a:xfrm>
            <a:off x="0" y="1219200"/>
            <a:ext cx="8534400" cy="4832092"/>
          </a:xfrm>
          <a:prstGeom prst="rect">
            <a:avLst/>
          </a:prstGeom>
        </p:spPr>
        <p:txBody>
          <a:bodyPr wrap="square">
            <a:spAutoFit/>
          </a:bodyPr>
          <a:lstStyle/>
          <a:p>
            <a:pPr marL="4763" indent="4763" algn="just"/>
            <a:r>
              <a:rPr lang="ar-SA" sz="4400" dirty="0" smtClean="0">
                <a:solidFill>
                  <a:srgbClr val="17375E"/>
                </a:solidFill>
                <a:cs typeface="DecoType Naskh Variants" pitchFamily="2" charset="-78"/>
              </a:rPr>
              <a:t>تستمد كلمة الإستراتيجية جذورها من الكلمة اليونانية  </a:t>
            </a:r>
            <a:r>
              <a:rPr lang="en-US" sz="4400" dirty="0" err="1" smtClean="0">
                <a:solidFill>
                  <a:srgbClr val="17375E"/>
                </a:solidFill>
                <a:cs typeface="DecoType Naskh Variants" pitchFamily="2" charset="-78"/>
              </a:rPr>
              <a:t>Strategos</a:t>
            </a:r>
            <a:r>
              <a:rPr lang="en-US" sz="4400" dirty="0" smtClean="0">
                <a:solidFill>
                  <a:srgbClr val="17375E"/>
                </a:solidFill>
                <a:cs typeface="DecoType Naskh Variants" pitchFamily="2" charset="-78"/>
              </a:rPr>
              <a:t> </a:t>
            </a:r>
            <a:r>
              <a:rPr lang="ar-SA" sz="4400" dirty="0" smtClean="0">
                <a:solidFill>
                  <a:srgbClr val="17375E"/>
                </a:solidFill>
                <a:cs typeface="DecoType Naskh Variants" pitchFamily="2" charset="-78"/>
              </a:rPr>
              <a:t>  والتي ارتبط مفهومها بالخطط المستخدمة في إدارة المعارك وفنون المواجهة العسكرية ، إلا أنها إمتدت بعد ذلك إلى مجال الفكر الإداري وصارت مفضلة الإستخدام لدى منظمات الأعمال وغيرها من المنظمات الأخرى المهتمة بتحليل بيئتها وتحقيق المبادرة والريادة في مجال نشاطها.</a:t>
            </a:r>
          </a:p>
        </p:txBody>
      </p:sp>
      <p:pic>
        <p:nvPicPr>
          <p:cNvPr id="7"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4953000"/>
            <a:ext cx="1905000" cy="1905000"/>
          </a:xfrm>
          <a:prstGeom prst="rect">
            <a:avLst/>
          </a:prstGeom>
          <a:noFill/>
        </p:spPr>
      </p:pic>
    </p:spTree>
    <p:extLst>
      <p:ext uri="{BB962C8B-B14F-4D97-AF65-F5344CB8AC3E}">
        <p14:creationId xmlns:p14="http://schemas.microsoft.com/office/powerpoint/2010/main" val="130892047"/>
      </p:ext>
    </p:extLst>
  </p:cSld>
  <p:clrMapOvr>
    <a:masterClrMapping/>
  </p:clrMapOvr>
  <p:transition advClick="0"/>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5" name="مربع نص 4"/>
          <p:cNvSpPr txBox="1"/>
          <p:nvPr/>
        </p:nvSpPr>
        <p:spPr>
          <a:xfrm>
            <a:off x="0" y="0"/>
            <a:ext cx="9144000" cy="1323439"/>
          </a:xfrm>
          <a:prstGeom prst="rect">
            <a:avLst/>
          </a:prstGeom>
          <a:noFill/>
        </p:spPr>
        <p:txBody>
          <a:bodyPr wrap="square" rtlCol="1">
            <a:spAutoFit/>
          </a:bodyPr>
          <a:lstStyle/>
          <a:p>
            <a:pPr>
              <a:buFont typeface="Wingdings" pitchFamily="2" charset="2"/>
              <a:buChar char=""/>
            </a:pPr>
            <a:r>
              <a:rPr lang="ar-SA" sz="8000" dirty="0" smtClean="0">
                <a:solidFill>
                  <a:srgbClr val="90B6E4"/>
                </a:solidFill>
                <a:cs typeface="DecoType Naskh Variants" pitchFamily="2" charset="-78"/>
              </a:rPr>
              <a:t>التخطيط الإستراتيجي</a:t>
            </a:r>
          </a:p>
        </p:txBody>
      </p:sp>
      <p:sp>
        <p:nvSpPr>
          <p:cNvPr id="6" name="مستطيل 5"/>
          <p:cNvSpPr/>
          <p:nvPr/>
        </p:nvSpPr>
        <p:spPr>
          <a:xfrm>
            <a:off x="0" y="2133600"/>
            <a:ext cx="8610600" cy="3477875"/>
          </a:xfrm>
          <a:prstGeom prst="rect">
            <a:avLst/>
          </a:prstGeom>
        </p:spPr>
        <p:txBody>
          <a:bodyPr wrap="square">
            <a:spAutoFit/>
          </a:bodyPr>
          <a:lstStyle/>
          <a:p>
            <a:pPr marL="4763" indent="4763" algn="just"/>
            <a:r>
              <a:rPr lang="ar-SA" sz="4400" dirty="0" smtClean="0">
                <a:solidFill>
                  <a:srgbClr val="17375E"/>
                </a:solidFill>
                <a:cs typeface="DecoType Naskh Variants" pitchFamily="2" charset="-78"/>
              </a:rPr>
              <a:t>يعرف </a:t>
            </a:r>
            <a:r>
              <a:rPr lang="en-US" sz="4400" dirty="0" err="1" smtClean="0">
                <a:solidFill>
                  <a:srgbClr val="17375E"/>
                </a:solidFill>
                <a:cs typeface="DecoType Naskh Variants" pitchFamily="2" charset="-78"/>
              </a:rPr>
              <a:t>Ansoff</a:t>
            </a:r>
            <a:r>
              <a:rPr lang="ar-SA" sz="4400" dirty="0" smtClean="0">
                <a:solidFill>
                  <a:srgbClr val="17375E"/>
                </a:solidFill>
                <a:cs typeface="DecoType Naskh Variants" pitchFamily="2" charset="-78"/>
              </a:rPr>
              <a:t> أحد رواد الفكر الإداري الإدارة الإستراتيجية بأنها " تصور المنظمة عن العلاقة المتوقعة بينها وبين بيئتها ، بحيث يوضح هذا التصور نوع العمليات التي يجب القيام بها على المدى البعيد ، والحد الذي يجب أن تذهب إليه المنظمة ، والغايات التي يجب أن تحققها " . </a:t>
            </a:r>
          </a:p>
        </p:txBody>
      </p:sp>
      <p:pic>
        <p:nvPicPr>
          <p:cNvPr id="7"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4953000"/>
            <a:ext cx="1905000" cy="1905000"/>
          </a:xfrm>
          <a:prstGeom prst="rect">
            <a:avLst/>
          </a:prstGeom>
          <a:noFill/>
        </p:spPr>
      </p:pic>
    </p:spTree>
    <p:extLst>
      <p:ext uri="{BB962C8B-B14F-4D97-AF65-F5344CB8AC3E}">
        <p14:creationId xmlns:p14="http://schemas.microsoft.com/office/powerpoint/2010/main" val="1536091409"/>
      </p:ext>
    </p:extLst>
  </p:cSld>
  <p:clrMapOvr>
    <a:masterClrMapping/>
  </p:clrMapOvr>
  <p:transition advClick="0"/>
  <p:timing>
    <p:tnLst>
      <p:par>
        <p:cTn id="1" dur="indefinite" restart="never" nodeType="tmRoot"/>
      </p:par>
    </p:tn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مستند" ma:contentTypeID="0x0101004A1E16FE0F34B9469BB8B6587DEB1F06" ma:contentTypeVersion="0" ma:contentTypeDescription="إنشاء مستند جديد." ma:contentTypeScope="" ma:versionID="06893999610fa6e80a4d296b24baee4d">
  <xsd:schema xmlns:xsd="http://www.w3.org/2001/XMLSchema" xmlns:xs="http://www.w3.org/2001/XMLSchema" xmlns:p="http://schemas.microsoft.com/office/2006/metadata/properties" targetNamespace="http://schemas.microsoft.com/office/2006/metadata/properties" ma:root="true" ma:fieldsID="408d163d59f9091e438e5ec8852a4fa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نوع المحتوى"/>
        <xsd:element ref="dc:title" minOccurs="0" maxOccurs="1" ma:index="4" ma:displayName="العنوان"/>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C4D36A4-F032-468B-AFB0-3BE395A9178B}">
  <ds:schemaRefs>
    <ds:schemaRef ds:uri="http://schemas.microsoft.com/sharepoint/v3/contenttype/forms"/>
  </ds:schemaRefs>
</ds:datastoreItem>
</file>

<file path=customXml/itemProps2.xml><?xml version="1.0" encoding="utf-8"?>
<ds:datastoreItem xmlns:ds="http://schemas.openxmlformats.org/officeDocument/2006/customXml" ds:itemID="{D6AC3A57-EA2D-4664-BFE7-7AFC40B0C3CE}">
  <ds:schemaRefs>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www.w3.org/XML/1998/namespace"/>
    <ds:schemaRef ds:uri="http://purl.org/dc/dcmitype/"/>
  </ds:schemaRefs>
</ds:datastoreItem>
</file>

<file path=customXml/itemProps3.xml><?xml version="1.0" encoding="utf-8"?>
<ds:datastoreItem xmlns:ds="http://schemas.openxmlformats.org/officeDocument/2006/customXml" ds:itemID="{802767FE-4C4C-403C-B324-A6A75D08806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42335</TotalTime>
  <Words>13452</Words>
  <Application>Microsoft Office PowerPoint</Application>
  <PresentationFormat>عرض على الشاشة (4:3)</PresentationFormat>
  <Paragraphs>2100</Paragraphs>
  <Slides>287</Slides>
  <Notes>0</Notes>
  <HiddenSlides>0</HiddenSlides>
  <MMClips>0</MMClips>
  <ScaleCrop>false</ScaleCrop>
  <HeadingPairs>
    <vt:vector size="6" baseType="variant">
      <vt:variant>
        <vt:lpstr>الخطوط المستخدمة</vt:lpstr>
      </vt:variant>
      <vt:variant>
        <vt:i4>18</vt:i4>
      </vt:variant>
      <vt:variant>
        <vt:lpstr>نسق</vt:lpstr>
      </vt:variant>
      <vt:variant>
        <vt:i4>1</vt:i4>
      </vt:variant>
      <vt:variant>
        <vt:lpstr>عناوين الشرائح</vt:lpstr>
      </vt:variant>
      <vt:variant>
        <vt:i4>287</vt:i4>
      </vt:variant>
    </vt:vector>
  </HeadingPairs>
  <TitlesOfParts>
    <vt:vector size="306" baseType="lpstr">
      <vt:lpstr>Adobe Devanagari</vt:lpstr>
      <vt:lpstr>AL-Mohanad</vt:lpstr>
      <vt:lpstr>Arial</vt:lpstr>
      <vt:lpstr>Arial Black</vt:lpstr>
      <vt:lpstr>Calibri</vt:lpstr>
      <vt:lpstr>Cambria</vt:lpstr>
      <vt:lpstr>Courier New</vt:lpstr>
      <vt:lpstr>DecoType Naskh Variants</vt:lpstr>
      <vt:lpstr>Gabriola</vt:lpstr>
      <vt:lpstr>GE Dinar Two</vt:lpstr>
      <vt:lpstr>Segoe UI Symbol</vt:lpstr>
      <vt:lpstr>Symbol</vt:lpstr>
      <vt:lpstr>Times New Roman</vt:lpstr>
      <vt:lpstr>Traditional Arabic</vt:lpstr>
      <vt:lpstr>Verdana</vt:lpstr>
      <vt:lpstr>Webdings</vt:lpstr>
      <vt:lpstr>Wingdings</vt:lpstr>
      <vt:lpstr>Wingdings 2</vt:lpstr>
      <vt:lpstr>سمة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مبادئ ادارة الجودة</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hisham</dc:creator>
  <cp:lastModifiedBy>هشام  عبهيري</cp:lastModifiedBy>
  <cp:revision>208</cp:revision>
  <cp:lastPrinted>2023-08-05T17:49:31Z</cp:lastPrinted>
  <dcterms:created xsi:type="dcterms:W3CDTF">2016-07-12T06:15:37Z</dcterms:created>
  <dcterms:modified xsi:type="dcterms:W3CDTF">2023-08-28T08:59:05Z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0x0101004A1E16FE0F34B9469BB8B6587DEB1F06</vt:lpwstr>
  </property>
</Properties>
</file>