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69" r:id="rId3"/>
    <p:sldId id="271" r:id="rId4"/>
    <p:sldId id="270" r:id="rId5"/>
    <p:sldId id="272" r:id="rId6"/>
    <p:sldId id="277" r:id="rId7"/>
    <p:sldId id="278" r:id="rId8"/>
    <p:sldId id="273" r:id="rId9"/>
    <p:sldId id="279" r:id="rId10"/>
    <p:sldId id="280" r:id="rId11"/>
    <p:sldId id="274" r:id="rId12"/>
    <p:sldId id="275" r:id="rId13"/>
    <p:sldId id="276" r:id="rId14"/>
    <p:sldId id="281" r:id="rId15"/>
    <p:sldId id="282" r:id="rId16"/>
    <p:sldId id="283" r:id="rId17"/>
    <p:sldId id="284" r:id="rId18"/>
    <p:sldId id="285" r:id="rId19"/>
    <p:sldId id="286" r:id="rId20"/>
    <p:sldId id="288" r:id="rId21"/>
    <p:sldId id="409" r:id="rId22"/>
    <p:sldId id="287"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6" r:id="rId68"/>
    <p:sldId id="385" r:id="rId69"/>
    <p:sldId id="387" r:id="rId70"/>
    <p:sldId id="388" r:id="rId71"/>
    <p:sldId id="389" r:id="rId72"/>
    <p:sldId id="390" r:id="rId73"/>
    <p:sldId id="391" r:id="rId74"/>
    <p:sldId id="392" r:id="rId75"/>
    <p:sldId id="320" r:id="rId76"/>
    <p:sldId id="321" r:id="rId77"/>
    <p:sldId id="393" r:id="rId78"/>
    <p:sldId id="322" r:id="rId79"/>
    <p:sldId id="323" r:id="rId80"/>
    <p:sldId id="332" r:id="rId81"/>
    <p:sldId id="324" r:id="rId82"/>
    <p:sldId id="325" r:id="rId83"/>
    <p:sldId id="328" r:id="rId84"/>
    <p:sldId id="329" r:id="rId85"/>
    <p:sldId id="330" r:id="rId86"/>
    <p:sldId id="331" r:id="rId87"/>
    <p:sldId id="394" r:id="rId88"/>
    <p:sldId id="333" r:id="rId89"/>
    <p:sldId id="334" r:id="rId90"/>
    <p:sldId id="395" r:id="rId91"/>
    <p:sldId id="335" r:id="rId92"/>
    <p:sldId id="396" r:id="rId93"/>
    <p:sldId id="397" r:id="rId94"/>
    <p:sldId id="336" r:id="rId95"/>
    <p:sldId id="337" r:id="rId96"/>
    <p:sldId id="398" r:id="rId97"/>
    <p:sldId id="338" r:id="rId98"/>
    <p:sldId id="399" r:id="rId99"/>
    <p:sldId id="400" r:id="rId100"/>
    <p:sldId id="339" r:id="rId101"/>
    <p:sldId id="401" r:id="rId102"/>
    <p:sldId id="402" r:id="rId103"/>
    <p:sldId id="403" r:id="rId104"/>
    <p:sldId id="404" r:id="rId105"/>
    <p:sldId id="405" r:id="rId106"/>
    <p:sldId id="406" r:id="rId107"/>
    <p:sldId id="407" r:id="rId108"/>
    <p:sldId id="340" r:id="rId109"/>
    <p:sldId id="341" r:id="rId110"/>
    <p:sldId id="342" r:id="rId111"/>
    <p:sldId id="343" r:id="rId112"/>
    <p:sldId id="344" r:id="rId113"/>
    <p:sldId id="408" r:id="rId114"/>
    <p:sldId id="371" r:id="rId115"/>
    <p:sldId id="370" r:id="rId1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CCA"/>
    <a:srgbClr val="E5CBB1"/>
    <a:srgbClr val="DDBA97"/>
    <a:srgbClr val="A46D36"/>
    <a:srgbClr val="0000FF"/>
    <a:srgbClr val="FF3399"/>
    <a:srgbClr val="51361B"/>
    <a:srgbClr val="DBB691"/>
    <a:srgbClr val="D0A172"/>
    <a:srgbClr val="2C1D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717" autoAdjust="0"/>
  </p:normalViewPr>
  <p:slideViewPr>
    <p:cSldViewPr>
      <p:cViewPr>
        <p:scale>
          <a:sx n="100" d="100"/>
          <a:sy n="100" d="100"/>
        </p:scale>
        <p:origin x="-414" y="846"/>
      </p:cViewPr>
      <p:guideLst>
        <p:guide orient="horz" pos="2160"/>
        <p:guide pos="2880"/>
      </p:guideLst>
    </p:cSldViewPr>
  </p:slideViewPr>
  <p:outlineViewPr>
    <p:cViewPr>
      <p:scale>
        <a:sx n="33" d="100"/>
        <a:sy n="33" d="100"/>
      </p:scale>
      <p:origin x="0" y="74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450DAEC-E53B-4918-BCF2-6005BD424F46}" type="datetimeFigureOut">
              <a:rPr lang="ar-SA" smtClean="0"/>
              <a:pPr/>
              <a:t>22/05/1440</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29A01AC4-F323-4BA6-85BD-2B20A3250A0A}"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50DAEC-E53B-4918-BCF2-6005BD424F46}" type="datetimeFigureOut">
              <a:rPr lang="ar-SA" smtClean="0"/>
              <a:pPr/>
              <a:t>22/05/1440</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A01AC4-F323-4BA6-85BD-2B20A3250A0A}"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11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114.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5" name="مربع نص 4"/>
          <p:cNvSpPr txBox="1"/>
          <p:nvPr/>
        </p:nvSpPr>
        <p:spPr>
          <a:xfrm>
            <a:off x="1714480" y="1676400"/>
            <a:ext cx="6043642" cy="830997"/>
          </a:xfrm>
          <a:prstGeom prst="rect">
            <a:avLst/>
          </a:prstGeom>
          <a:noFill/>
        </p:spPr>
        <p:txBody>
          <a:bodyPr wrap="none" rtlCol="1">
            <a:spAutoFit/>
          </a:bodyPr>
          <a:lstStyle/>
          <a:p>
            <a:r>
              <a:rPr lang="ar-SA" sz="4800" dirty="0" smtClean="0">
                <a:solidFill>
                  <a:srgbClr val="51361B"/>
                </a:solidFill>
                <a:latin typeface="GE Dinar Two" pitchFamily="18" charset="-78"/>
                <a:ea typeface="GE Dinar Two" pitchFamily="18" charset="-78"/>
                <a:cs typeface="GE Dinar Two" pitchFamily="18" charset="-78"/>
              </a:rPr>
              <a:t>بسم الله الرحمن الرحيم</a:t>
            </a:r>
          </a:p>
        </p:txBody>
      </p:sp>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sp>
        <p:nvSpPr>
          <p:cNvPr id="7" name="مربع نص 6"/>
          <p:cNvSpPr txBox="1"/>
          <p:nvPr/>
        </p:nvSpPr>
        <p:spPr>
          <a:xfrm>
            <a:off x="4200572" y="2987101"/>
            <a:ext cx="3781805" cy="584775"/>
          </a:xfrm>
          <a:prstGeom prst="rect">
            <a:avLst/>
          </a:prstGeom>
          <a:noFill/>
        </p:spPr>
        <p:txBody>
          <a:bodyPr wrap="non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الحمد لله رب العالمين</a:t>
            </a:r>
          </a:p>
        </p:txBody>
      </p:sp>
      <p:sp>
        <p:nvSpPr>
          <p:cNvPr id="8" name="مربع نص 7"/>
          <p:cNvSpPr txBox="1"/>
          <p:nvPr/>
        </p:nvSpPr>
        <p:spPr>
          <a:xfrm>
            <a:off x="2593636" y="3964857"/>
            <a:ext cx="4764446" cy="584775"/>
          </a:xfrm>
          <a:prstGeom prst="rect">
            <a:avLst/>
          </a:prstGeom>
          <a:noFill/>
        </p:spPr>
        <p:txBody>
          <a:bodyPr wrap="non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وأفضل الصلاة وأتم التسليم</a:t>
            </a:r>
          </a:p>
        </p:txBody>
      </p:sp>
      <p:sp>
        <p:nvSpPr>
          <p:cNvPr id="9" name="مربع نص 8"/>
          <p:cNvSpPr txBox="1"/>
          <p:nvPr/>
        </p:nvSpPr>
        <p:spPr>
          <a:xfrm>
            <a:off x="0" y="5130241"/>
            <a:ext cx="7188186" cy="584775"/>
          </a:xfrm>
          <a:prstGeom prst="rect">
            <a:avLst/>
          </a:prstGeom>
          <a:noFill/>
        </p:spPr>
        <p:txBody>
          <a:bodyPr wrap="non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على سيدنا محمد و على آله وصحبه أجمعين</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14" name="مربع نص 13"/>
          <p:cNvSpPr txBox="1"/>
          <p:nvPr/>
        </p:nvSpPr>
        <p:spPr>
          <a:xfrm>
            <a:off x="0" y="2453714"/>
            <a:ext cx="7831583" cy="3046988"/>
          </a:xfrm>
          <a:prstGeom prst="rect">
            <a:avLst/>
          </a:prstGeom>
          <a:noFill/>
        </p:spPr>
        <p:txBody>
          <a:bodyPr wrap="square" rtlCol="1">
            <a:spAutoFit/>
          </a:bodyPr>
          <a:lstStyle/>
          <a:p>
            <a:pPr algn="just"/>
            <a:r>
              <a:rPr lang="ar-SA" sz="4800" b="1" dirty="0" smtClean="0">
                <a:solidFill>
                  <a:srgbClr val="51361B"/>
                </a:solidFill>
                <a:latin typeface="GE Dinar Two" pitchFamily="18" charset="-78"/>
                <a:ea typeface="GE Dinar Two" pitchFamily="18" charset="-78"/>
                <a:cs typeface="GE Dinar Two" pitchFamily="18" charset="-78"/>
              </a:rPr>
              <a:t>إن هذه المنهجية هي التي صنعت المعجزة اليابانية، التي تم استخدامها في ظروف محدودة الموارد.</a:t>
            </a:r>
            <a:endParaRPr lang="en-US" sz="48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5016758"/>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خطوات عملية لتطبيق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endParaRPr lang="ar-SA" sz="3200" b="1" dirty="0" smtClean="0">
              <a:solidFill>
                <a:srgbClr val="51361B"/>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pPr marL="342900" lvl="0" indent="-34290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تحليل بيئة عمل المؤسسة بما في ذلك العمليات والإجراءات؛ </a:t>
            </a:r>
            <a:endParaRPr lang="en-US" sz="3200" dirty="0" smtClean="0">
              <a:solidFill>
                <a:srgbClr val="51361B"/>
              </a:solidFill>
              <a:latin typeface="Agency FB" pitchFamily="34" charset="0"/>
              <a:ea typeface="GE Dinar Two" pitchFamily="18" charset="-78"/>
              <a:cs typeface="GE Dinar Two" pitchFamily="18" charset="-78"/>
            </a:endParaRPr>
          </a:p>
          <a:p>
            <a:pPr marL="342900" lvl="0" indent="-34290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تحديد المناطق التي تحتاج بيئتها وعملياتها وإجراءاتها إلى تحسين أو تغيير؛</a:t>
            </a:r>
            <a:endParaRPr lang="en-US" sz="3200" dirty="0" smtClean="0">
              <a:solidFill>
                <a:srgbClr val="51361B"/>
              </a:solidFill>
              <a:latin typeface="Agency FB" pitchFamily="34" charset="0"/>
              <a:ea typeface="GE Dinar Two" pitchFamily="18" charset="-78"/>
              <a:cs typeface="GE Dinar Two" pitchFamily="18" charset="-78"/>
            </a:endParaRPr>
          </a:p>
          <a:p>
            <a:pPr marL="342900" lvl="0" indent="-34290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اقتراح التغييرات المطلوبة؛</a:t>
            </a:r>
            <a:endParaRPr lang="en-US" sz="3200" dirty="0" smtClean="0">
              <a:solidFill>
                <a:srgbClr val="51361B"/>
              </a:solidFill>
              <a:latin typeface="Agency FB" pitchFamily="34" charset="0"/>
              <a:ea typeface="GE Dinar Two" pitchFamily="18" charset="-78"/>
              <a:cs typeface="GE Dinar Two" pitchFamily="18" charset="-78"/>
            </a:endParaRPr>
          </a:p>
          <a:p>
            <a:pPr marL="342900" lvl="0" indent="-34290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توقع التأثير </a:t>
            </a:r>
            <a:r>
              <a:rPr lang="ar-SA" sz="3200" dirty="0" smtClean="0">
                <a:solidFill>
                  <a:srgbClr val="51361B"/>
                </a:solidFill>
                <a:latin typeface="Agency FB" pitchFamily="34" charset="0"/>
                <a:ea typeface="GE Dinar Two" pitchFamily="18" charset="-78"/>
                <a:cs typeface="GE Dinar Two" pitchFamily="18" charset="-78"/>
              </a:rPr>
              <a:t>المحتمل حدوثه </a:t>
            </a:r>
            <a:r>
              <a:rPr lang="ar-SA" sz="3200" dirty="0" smtClean="0">
                <a:solidFill>
                  <a:srgbClr val="51361B"/>
                </a:solidFill>
                <a:latin typeface="Agency FB" pitchFamily="34" charset="0"/>
                <a:ea typeface="GE Dinar Two" pitchFamily="18" charset="-78"/>
                <a:cs typeface="GE Dinar Two" pitchFamily="18" charset="-78"/>
              </a:rPr>
              <a:t>بعد تنفيذ التحسينات والتغيرات؛</a:t>
            </a:r>
            <a:endParaRPr lang="en-US" sz="3200" dirty="0" smtClean="0">
              <a:solidFill>
                <a:srgbClr val="51361B"/>
              </a:solidFill>
              <a:latin typeface="Agency FB" pitchFamily="34" charset="0"/>
              <a:ea typeface="GE Dinar Two" pitchFamily="18" charset="-78"/>
              <a:cs typeface="GE Dinar Two" pitchFamily="18" charset="-78"/>
            </a:endParaRPr>
          </a:p>
          <a:p>
            <a:pPr marL="342900" lvl="0" indent="-34290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تنفيذ التحسينات والتغييرات المطلوبة؛</a:t>
            </a:r>
            <a:endParaRPr lang="en-US" sz="3200" dirty="0" smtClean="0">
              <a:solidFill>
                <a:srgbClr val="51361B"/>
              </a:solidFill>
              <a:latin typeface="Agency FB" pitchFamily="34" charset="0"/>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5016758"/>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إن الفهم الحقيقي لكيفية تطبيق "كايزن" في المؤسسات ما زال محدودا، نعتقد انه من الواجب على القيادات في المؤسسات مواصلة حث منسوبيها على تطبيق منهجية "كايزن"، فهناك العديد من المؤسسات التي بدأت بتجويد الأعمال في هذه المؤسسة، وتمكنت من تطبيق أنظمة </a:t>
            </a:r>
            <a:r>
              <a:rPr lang="ar-SA" sz="3200" dirty="0" smtClean="0">
                <a:solidFill>
                  <a:srgbClr val="51361B"/>
                </a:solidFill>
                <a:latin typeface="GE Dinar Two" pitchFamily="18" charset="-78"/>
                <a:ea typeface="GE Dinar Two" pitchFamily="18" charset="-78"/>
                <a:cs typeface="GE Dinar Two" pitchFamily="18" charset="-78"/>
              </a:rPr>
              <a:t>إدارة جودة </a:t>
            </a:r>
            <a:r>
              <a:rPr lang="ar-SA" sz="3200" dirty="0" smtClean="0">
                <a:solidFill>
                  <a:srgbClr val="51361B"/>
                </a:solidFill>
                <a:latin typeface="GE Dinar Two" pitchFamily="18" charset="-78"/>
                <a:ea typeface="GE Dinar Two" pitchFamily="18" charset="-78"/>
                <a:cs typeface="GE Dinar Two" pitchFamily="18" charset="-78"/>
              </a:rPr>
              <a:t>قياسية دولية (على سبيل المثال </a:t>
            </a:r>
            <a:r>
              <a:rPr lang="en-US" sz="3200" dirty="0" smtClean="0">
                <a:solidFill>
                  <a:srgbClr val="51361B"/>
                </a:solidFill>
                <a:latin typeface="Agency FB" pitchFamily="34" charset="0"/>
                <a:ea typeface="GE Dinar Two" pitchFamily="18" charset="-78"/>
                <a:cs typeface="GE Dinar Two" pitchFamily="18" charset="-78"/>
              </a:rPr>
              <a:t>ISO 9001</a:t>
            </a:r>
            <a:r>
              <a:rPr lang="ar-SA" sz="3200" dirty="0" smtClean="0">
                <a:solidFill>
                  <a:srgbClr val="51361B"/>
                </a:solidFill>
                <a:latin typeface="GE Dinar Two" pitchFamily="18" charset="-78"/>
                <a:ea typeface="GE Dinar Two" pitchFamily="18" charset="-78"/>
                <a:cs typeface="GE Dinar Two" pitchFamily="18" charset="-78"/>
              </a:rPr>
              <a:t>)، </a:t>
            </a:r>
            <a:endParaRPr lang="ar-SA" sz="32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4524315"/>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وتمت </a:t>
            </a:r>
            <a:r>
              <a:rPr lang="ar-SA" sz="3200" dirty="0" smtClean="0">
                <a:solidFill>
                  <a:srgbClr val="51361B"/>
                </a:solidFill>
                <a:latin typeface="GE Dinar Two" pitchFamily="18" charset="-78"/>
                <a:ea typeface="GE Dinar Two" pitchFamily="18" charset="-78"/>
                <a:cs typeface="GE Dinar Two" pitchFamily="18" charset="-78"/>
              </a:rPr>
              <a:t>دراسة جميع العمليات والإجراءات </a:t>
            </a:r>
            <a:r>
              <a:rPr lang="ar-SA" sz="3200" dirty="0" smtClean="0">
                <a:solidFill>
                  <a:srgbClr val="51361B"/>
                </a:solidFill>
                <a:latin typeface="GE Dinar Two" pitchFamily="18" charset="-78"/>
                <a:ea typeface="GE Dinar Two" pitchFamily="18" charset="-78"/>
                <a:cs typeface="GE Dinar Two" pitchFamily="18" charset="-78"/>
              </a:rPr>
              <a:t>ومطابقتها </a:t>
            </a:r>
            <a:r>
              <a:rPr lang="ar-SA" sz="3200" dirty="0" smtClean="0">
                <a:solidFill>
                  <a:srgbClr val="51361B"/>
                </a:solidFill>
                <a:latin typeface="GE Dinar Two" pitchFamily="18" charset="-78"/>
                <a:ea typeface="GE Dinar Two" pitchFamily="18" charset="-78"/>
                <a:cs typeface="GE Dinar Two" pitchFamily="18" charset="-78"/>
              </a:rPr>
              <a:t>مع متطلبات هذه المواصفات القياسية الدولية، ولكنه تم إغفال جزء مهم من تجويد الأعمال في هذه </a:t>
            </a:r>
            <a:r>
              <a:rPr lang="ar-SA" sz="3200" dirty="0" smtClean="0">
                <a:solidFill>
                  <a:srgbClr val="51361B"/>
                </a:solidFill>
                <a:latin typeface="GE Dinar Two" pitchFamily="18" charset="-78"/>
                <a:ea typeface="GE Dinar Two" pitchFamily="18" charset="-78"/>
                <a:cs typeface="GE Dinar Two" pitchFamily="18" charset="-78"/>
              </a:rPr>
              <a:t>المؤسسة، حيث </a:t>
            </a:r>
            <a:r>
              <a:rPr lang="ar-SA" sz="3200" dirty="0" smtClean="0">
                <a:solidFill>
                  <a:srgbClr val="51361B"/>
                </a:solidFill>
                <a:latin typeface="GE Dinar Two" pitchFamily="18" charset="-78"/>
                <a:ea typeface="GE Dinar Two" pitchFamily="18" charset="-78"/>
                <a:cs typeface="GE Dinar Two" pitchFamily="18" charset="-78"/>
              </a:rPr>
              <a:t>تمت دراسة جميع العمليات والإجراءات وتم وضع نظام لها، ولكن لم تراعي المؤسسة النواحي التالية:</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4031873"/>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pPr lvl="0" indent="91440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العدد اللازم للموظفين المطلوب</a:t>
            </a:r>
          </a:p>
          <a:p>
            <a:pPr lvl="0" indent="914400"/>
            <a:r>
              <a:rPr lang="ar-SA" sz="3200" dirty="0" smtClean="0">
                <a:solidFill>
                  <a:srgbClr val="51361B"/>
                </a:solidFill>
                <a:latin typeface="GE Dinar Two" pitchFamily="18" charset="-78"/>
                <a:ea typeface="GE Dinar Two" pitchFamily="18" charset="-78"/>
                <a:cs typeface="GE Dinar Two" pitchFamily="18" charset="-78"/>
              </a:rPr>
              <a:t> تكليفهم بهذه العمليات (</a:t>
            </a:r>
            <a:r>
              <a:rPr lang="en-US" sz="3200" b="1" dirty="0" smtClean="0">
                <a:solidFill>
                  <a:srgbClr val="51361B"/>
                </a:solidFill>
                <a:latin typeface="Agency FB" pitchFamily="34" charset="0"/>
                <a:ea typeface="GE Dinar Two" pitchFamily="18" charset="-78"/>
                <a:cs typeface="GE Dinar Two" pitchFamily="18" charset="-78"/>
              </a:rPr>
              <a:t>n</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التكلفة المادية التي تحتاجها الجهات </a:t>
            </a:r>
          </a:p>
          <a:p>
            <a:pPr lvl="0" indent="914400"/>
            <a:r>
              <a:rPr lang="ar-SA" sz="3200" dirty="0" smtClean="0">
                <a:solidFill>
                  <a:srgbClr val="51361B"/>
                </a:solidFill>
                <a:latin typeface="GE Dinar Two" pitchFamily="18" charset="-78"/>
                <a:ea typeface="GE Dinar Two" pitchFamily="18" charset="-78"/>
                <a:cs typeface="GE Dinar Two" pitchFamily="18" charset="-78"/>
              </a:rPr>
              <a:t>لإتمام هذه العمليات (</a:t>
            </a:r>
            <a:r>
              <a:rPr lang="en-US" sz="3200" b="1" dirty="0" smtClean="0">
                <a:solidFill>
                  <a:srgbClr val="51361B"/>
                </a:solidFill>
                <a:latin typeface="Agency FB" pitchFamily="34" charset="0"/>
                <a:ea typeface="GE Dinar Two" pitchFamily="18" charset="-78"/>
                <a:cs typeface="GE Dinar Two" pitchFamily="18" charset="-78"/>
              </a:rPr>
              <a:t>m</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المدة الزمنية التي تحتاجها هذه العملية</a:t>
            </a:r>
          </a:p>
          <a:p>
            <a:pPr lvl="0" indent="914400"/>
            <a:r>
              <a:rPr lang="ar-SA" sz="3200" dirty="0" smtClean="0">
                <a:solidFill>
                  <a:srgbClr val="51361B"/>
                </a:solidFill>
                <a:latin typeface="GE Dinar Two" pitchFamily="18" charset="-78"/>
                <a:ea typeface="GE Dinar Two" pitchFamily="18" charset="-78"/>
                <a:cs typeface="GE Dinar Two" pitchFamily="18" charset="-78"/>
              </a:rPr>
              <a:t> (</a:t>
            </a:r>
            <a:r>
              <a:rPr lang="en-US" sz="3200" b="1" dirty="0" smtClean="0">
                <a:solidFill>
                  <a:srgbClr val="51361B"/>
                </a:solidFill>
                <a:latin typeface="Agency FB" pitchFamily="34" charset="0"/>
                <a:ea typeface="GE Dinar Two" pitchFamily="18" charset="-78"/>
                <a:cs typeface="GE Dinar Two" pitchFamily="18" charset="-78"/>
              </a:rPr>
              <a:t>t</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5078313"/>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وبالنظر هنا إلى ما تم ذكره من منهجية "كايزن" فإنه يمكن ترصيع العمليات في المؤسسات المطبقة لأنظمة إدارة الجودة الإدارية وفق المواصفة القياسية الدولية (</a:t>
            </a:r>
            <a:r>
              <a:rPr lang="en-US" sz="3600" b="1" dirty="0" smtClean="0">
                <a:solidFill>
                  <a:srgbClr val="51361B"/>
                </a:solidFill>
                <a:latin typeface="Agency FB" pitchFamily="34" charset="0"/>
                <a:ea typeface="GE Dinar Two" pitchFamily="18" charset="-78"/>
                <a:cs typeface="GE Dinar Two" pitchFamily="18" charset="-78"/>
              </a:rPr>
              <a:t>ISO 9001</a:t>
            </a:r>
            <a:r>
              <a:rPr lang="ar-SA" sz="3200" dirty="0" smtClean="0">
                <a:solidFill>
                  <a:srgbClr val="51361B"/>
                </a:solidFill>
                <a:latin typeface="GE Dinar Two" pitchFamily="18" charset="-78"/>
                <a:ea typeface="GE Dinar Two" pitchFamily="18" charset="-78"/>
                <a:cs typeface="GE Dinar Two" pitchFamily="18" charset="-78"/>
              </a:rPr>
              <a:t>) بمنهجية ”كايزن“ بعد النظر إلى أن هذه العمليات </a:t>
            </a:r>
            <a:r>
              <a:rPr lang="ar-SA" sz="3200" dirty="0" smtClean="0">
                <a:solidFill>
                  <a:srgbClr val="51361B"/>
                </a:solidFill>
                <a:latin typeface="GE Dinar Two" pitchFamily="18" charset="-78"/>
                <a:ea typeface="GE Dinar Two" pitchFamily="18" charset="-78"/>
                <a:cs typeface="GE Dinar Two" pitchFamily="18" charset="-78"/>
              </a:rPr>
              <a:t>يمكن النظر اليها كدالة </a:t>
            </a:r>
            <a:r>
              <a:rPr lang="en-US" sz="3200" b="1" dirty="0" smtClean="0">
                <a:solidFill>
                  <a:srgbClr val="51361B"/>
                </a:solidFill>
                <a:latin typeface="Agency FB" pitchFamily="34" charset="0"/>
                <a:ea typeface="GE Dinar Two" pitchFamily="18" charset="-78"/>
                <a:cs typeface="GE Dinar Two" pitchFamily="18" charset="-78"/>
              </a:rPr>
              <a:t>P</a:t>
            </a:r>
            <a:r>
              <a:rPr lang="ar-SA" sz="3200" dirty="0" smtClean="0">
                <a:solidFill>
                  <a:srgbClr val="51361B"/>
                </a:solidFill>
                <a:latin typeface="GE Dinar Two" pitchFamily="18" charset="-78"/>
                <a:ea typeface="GE Dinar Two" pitchFamily="18" charset="-78"/>
                <a:cs typeface="GE Dinar Two" pitchFamily="18" charset="-78"/>
              </a:rPr>
              <a:t> (</a:t>
            </a:r>
            <a:r>
              <a:rPr lang="en-US" sz="3200" b="1" dirty="0" smtClean="0">
                <a:solidFill>
                  <a:srgbClr val="51361B"/>
                </a:solidFill>
                <a:latin typeface="Agency FB" pitchFamily="34" charset="0"/>
                <a:ea typeface="GE Dinar Two" pitchFamily="18" charset="-78"/>
                <a:cs typeface="GE Dinar Two" pitchFamily="18" charset="-78"/>
              </a:rPr>
              <a:t>Process</a:t>
            </a:r>
            <a:r>
              <a:rPr lang="ar-SA"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علماً أن المتغيرات في هذه الدالة هي:</a:t>
            </a:r>
            <a:endParaRPr lang="ar-SA"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 </a:t>
            </a:r>
            <a:endParaRPr lang="ar-SA" sz="32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3">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4">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5016758"/>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"كايزن </a:t>
            </a:r>
            <a:r>
              <a:rPr lang="en-US" sz="3200" b="1" dirty="0" smtClean="0">
                <a:solidFill>
                  <a:srgbClr val="E5CBB1"/>
                </a:solidFill>
                <a:latin typeface="GE Dinar Two" pitchFamily="18" charset="-78"/>
                <a:ea typeface="GE Dinar Two" pitchFamily="18" charset="-78"/>
                <a:cs typeface="GE Dinar Two" pitchFamily="18" charset="-78"/>
              </a:rPr>
              <a:t> "Kaizen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a:t>
            </a:r>
            <a:r>
              <a:rPr lang="en-US" sz="3200" b="1" dirty="0" smtClean="0">
                <a:solidFill>
                  <a:srgbClr val="51361B"/>
                </a:solidFill>
                <a:latin typeface="Agency FB" pitchFamily="34" charset="0"/>
                <a:ea typeface="GE Dinar Two" pitchFamily="18" charset="-78"/>
                <a:cs typeface="GE Dinar Two" pitchFamily="18" charset="-78"/>
              </a:rPr>
              <a:t>n</a:t>
            </a:r>
            <a:r>
              <a:rPr lang="ar-SA" sz="3200" dirty="0" smtClean="0">
                <a:solidFill>
                  <a:srgbClr val="51361B"/>
                </a:solidFill>
                <a:latin typeface="GE Dinar Two" pitchFamily="18" charset="-78"/>
                <a:ea typeface="GE Dinar Two" pitchFamily="18" charset="-78"/>
                <a:cs typeface="GE Dinar Two" pitchFamily="18" charset="-78"/>
              </a:rPr>
              <a:t> (عدد العاملين </a:t>
            </a:r>
            <a:r>
              <a:rPr lang="ar-SA" sz="3200" dirty="0" smtClean="0">
                <a:solidFill>
                  <a:srgbClr val="51361B"/>
                </a:solidFill>
                <a:latin typeface="GE Dinar Two" pitchFamily="18" charset="-78"/>
                <a:ea typeface="GE Dinar Two" pitchFamily="18" charset="-78"/>
                <a:cs typeface="GE Dinar Two" pitchFamily="18" charset="-78"/>
              </a:rPr>
              <a:t>القائمين على  تنفيذ </a:t>
            </a:r>
            <a:r>
              <a:rPr lang="ar-SA" sz="3200" dirty="0" smtClean="0">
                <a:solidFill>
                  <a:srgbClr val="51361B"/>
                </a:solidFill>
                <a:latin typeface="GE Dinar Two" pitchFamily="18" charset="-78"/>
                <a:ea typeface="GE Dinar Two" pitchFamily="18" charset="-78"/>
                <a:cs typeface="GE Dinar Two" pitchFamily="18" charset="-78"/>
              </a:rPr>
              <a:t>العملية) و </a:t>
            </a:r>
            <a:r>
              <a:rPr lang="en-US" sz="3200" dirty="0" smtClean="0">
                <a:solidFill>
                  <a:srgbClr val="51361B"/>
                </a:solidFill>
                <a:latin typeface="GE Dinar Two" pitchFamily="18" charset="-78"/>
                <a:ea typeface="GE Dinar Two" pitchFamily="18" charset="-78"/>
                <a:cs typeface="GE Dinar Two" pitchFamily="18" charset="-78"/>
              </a:rPr>
              <a:t>(</a:t>
            </a:r>
            <a:r>
              <a:rPr lang="en-US" sz="3200" b="1" dirty="0">
                <a:solidFill>
                  <a:srgbClr val="51361B"/>
                </a:solidFill>
                <a:latin typeface="Agency FB" pitchFamily="34" charset="0"/>
                <a:ea typeface="GE Dinar Two" pitchFamily="18" charset="-78"/>
                <a:cs typeface="GE Dinar Two" pitchFamily="18" charset="-78"/>
              </a:rPr>
              <a:t>m</a:t>
            </a:r>
            <a:r>
              <a:rPr lang="en-US" sz="3200"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 (مقدار الكلفة المالية التي تم إنفاقها لإنجاز العملية) و</a:t>
            </a:r>
          </a:p>
          <a:p>
            <a:r>
              <a:rPr lang="ar-SA" sz="3200" dirty="0" smtClean="0">
                <a:solidFill>
                  <a:srgbClr val="51361B"/>
                </a:solidFill>
                <a:latin typeface="GE Dinar Two" pitchFamily="18" charset="-78"/>
                <a:ea typeface="GE Dinar Two" pitchFamily="18" charset="-78"/>
                <a:cs typeface="GE Dinar Two" pitchFamily="18" charset="-78"/>
              </a:rPr>
              <a:t> (</a:t>
            </a:r>
            <a:r>
              <a:rPr lang="en-US" sz="3200" b="1" dirty="0">
                <a:solidFill>
                  <a:srgbClr val="51361B"/>
                </a:solidFill>
                <a:latin typeface="Agency FB" pitchFamily="34" charset="0"/>
                <a:ea typeface="GE Dinar Two" pitchFamily="18" charset="-78"/>
                <a:cs typeface="GE Dinar Two" pitchFamily="18" charset="-78"/>
              </a:rPr>
              <a:t>t</a:t>
            </a:r>
            <a:r>
              <a:rPr lang="ar-SA" sz="3200" dirty="0" smtClean="0">
                <a:solidFill>
                  <a:srgbClr val="51361B"/>
                </a:solidFill>
                <a:latin typeface="GE Dinar Two" pitchFamily="18" charset="-78"/>
                <a:ea typeface="GE Dinar Two" pitchFamily="18" charset="-78"/>
                <a:cs typeface="GE Dinar Two" pitchFamily="18" charset="-78"/>
              </a:rPr>
              <a:t> ) (المدة الزمنية اللازمة لإنجاز العملية) فإننا نرى أن منهجية "كايزن" تقود إلى:</a:t>
            </a:r>
          </a:p>
          <a:p>
            <a:endParaRPr lang="ar-SA" sz="3200" dirty="0" smtClean="0">
              <a:solidFill>
                <a:srgbClr val="51361B"/>
              </a:solidFill>
              <a:latin typeface="GE Dinar Two" pitchFamily="18" charset="-78"/>
              <a:ea typeface="GE Dinar Two" pitchFamily="18" charset="-78"/>
              <a:cs typeface="GE Dinar Two" pitchFamily="18" charset="-78"/>
            </a:endParaRPr>
          </a:p>
          <a:p>
            <a:endParaRPr lang="ar-SA" sz="3200" dirty="0" smtClean="0">
              <a:solidFill>
                <a:srgbClr val="51361B"/>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p:txBody>
      </p:sp>
      <p:graphicFrame>
        <p:nvGraphicFramePr>
          <p:cNvPr id="142338" name="Object 2"/>
          <p:cNvGraphicFramePr>
            <a:graphicFrameLocks noChangeAspect="1"/>
          </p:cNvGraphicFramePr>
          <p:nvPr>
            <p:extLst>
              <p:ext uri="{D42A27DB-BD31-4B8C-83A1-F6EECF244321}">
                <p14:modId xmlns:p14="http://schemas.microsoft.com/office/powerpoint/2010/main" val="326628149"/>
              </p:ext>
            </p:extLst>
          </p:nvPr>
        </p:nvGraphicFramePr>
        <p:xfrm>
          <a:off x="2000232" y="5286388"/>
          <a:ext cx="4500594" cy="857256"/>
        </p:xfrm>
        <a:graphic>
          <a:graphicData uri="http://schemas.openxmlformats.org/presentationml/2006/ole">
            <mc:AlternateContent xmlns:mc="http://schemas.openxmlformats.org/markup-compatibility/2006">
              <mc:Choice xmlns:v="urn:schemas-microsoft-com:vml" Requires="v">
                <p:oleObj spid="_x0000_s142375" name="Equation" r:id="rId5" imgW="1066680" imgH="203040" progId="Equation.3">
                  <p:embed/>
                </p:oleObj>
              </mc:Choice>
              <mc:Fallback>
                <p:oleObj name="Equation" r:id="rId5" imgW="1066680" imgH="203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5286388"/>
                        <a:ext cx="4500594" cy="857256"/>
                      </a:xfrm>
                      <a:prstGeom prst="rect">
                        <a:avLst/>
                      </a:prstGeom>
                      <a:solidFill>
                        <a:srgbClr val="EEDCCA"/>
                      </a:solid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5016758"/>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أي أنه </a:t>
            </a:r>
            <a:r>
              <a:rPr lang="ar-SA" sz="3200" dirty="0" smtClean="0">
                <a:solidFill>
                  <a:srgbClr val="51361B"/>
                </a:solidFill>
                <a:latin typeface="GE Dinar Two" pitchFamily="18" charset="-78"/>
                <a:ea typeface="GE Dinar Two" pitchFamily="18" charset="-78"/>
                <a:cs typeface="GE Dinar Two" pitchFamily="18" charset="-78"/>
              </a:rPr>
              <a:t>بعد تطبيق منهجية "كايزن”</a:t>
            </a:r>
          </a:p>
          <a:p>
            <a:r>
              <a:rPr lang="ar-SA" sz="3200" dirty="0" smtClean="0">
                <a:solidFill>
                  <a:srgbClr val="51361B"/>
                </a:solidFill>
                <a:latin typeface="GE Dinar Two" pitchFamily="18" charset="-78"/>
                <a:ea typeface="GE Dinar Two" pitchFamily="18" charset="-78"/>
                <a:cs typeface="GE Dinar Two" pitchFamily="18" charset="-78"/>
              </a:rPr>
              <a:t> والنظر إلى عدد الموظفين </a:t>
            </a:r>
            <a:r>
              <a:rPr lang="ar-SA" sz="3200" dirty="0" smtClean="0">
                <a:solidFill>
                  <a:srgbClr val="51361B"/>
                </a:solidFill>
                <a:latin typeface="GE Dinar Two" pitchFamily="18" charset="-78"/>
                <a:ea typeface="GE Dinar Two" pitchFamily="18" charset="-78"/>
                <a:cs typeface="GE Dinar Two" pitchFamily="18" charset="-78"/>
              </a:rPr>
              <a:t>الزائد عن الحاجة في إنجاز </a:t>
            </a:r>
            <a:r>
              <a:rPr lang="ar-SA" sz="3200" dirty="0" smtClean="0">
                <a:solidFill>
                  <a:srgbClr val="51361B"/>
                </a:solidFill>
                <a:latin typeface="GE Dinar Two" pitchFamily="18" charset="-78"/>
                <a:ea typeface="GE Dinar Two" pitchFamily="18" charset="-78"/>
                <a:cs typeface="GE Dinar Two" pitchFamily="18" charset="-78"/>
              </a:rPr>
              <a:t>العملية هو هدر؛</a:t>
            </a:r>
          </a:p>
          <a:p>
            <a:r>
              <a:rPr lang="ar-SA" sz="3200" dirty="0" smtClean="0">
                <a:solidFill>
                  <a:srgbClr val="51361B"/>
                </a:solidFill>
                <a:latin typeface="GE Dinar Two" pitchFamily="18" charset="-78"/>
                <a:ea typeface="GE Dinar Two" pitchFamily="18" charset="-78"/>
                <a:cs typeface="GE Dinar Two" pitchFamily="18" charset="-78"/>
              </a:rPr>
              <a:t> والنظر إلى الموارد </a:t>
            </a:r>
            <a:r>
              <a:rPr lang="ar-SA" sz="3200" dirty="0" smtClean="0">
                <a:solidFill>
                  <a:srgbClr val="51361B"/>
                </a:solidFill>
                <a:latin typeface="GE Dinar Two" pitchFamily="18" charset="-78"/>
                <a:ea typeface="GE Dinar Two" pitchFamily="18" charset="-78"/>
                <a:cs typeface="GE Dinar Two" pitchFamily="18" charset="-78"/>
              </a:rPr>
              <a:t>المالية </a:t>
            </a:r>
            <a:r>
              <a:rPr lang="ar-SA" sz="3200" dirty="0" smtClean="0">
                <a:solidFill>
                  <a:srgbClr val="51361B"/>
                </a:solidFill>
                <a:latin typeface="GE Dinar Two" pitchFamily="18" charset="-78"/>
                <a:ea typeface="GE Dinar Two" pitchFamily="18" charset="-78"/>
                <a:cs typeface="GE Dinar Two" pitchFamily="18" charset="-78"/>
              </a:rPr>
              <a:t>الزائدة </a:t>
            </a:r>
            <a:r>
              <a:rPr lang="ar-SA" sz="3200" dirty="0" smtClean="0">
                <a:solidFill>
                  <a:srgbClr val="51361B"/>
                </a:solidFill>
                <a:latin typeface="GE Dinar Two" pitchFamily="18" charset="-78"/>
                <a:ea typeface="GE Dinar Two" pitchFamily="18" charset="-78"/>
                <a:cs typeface="GE Dinar Two" pitchFamily="18" charset="-78"/>
              </a:rPr>
              <a:t>عن </a:t>
            </a:r>
            <a:r>
              <a:rPr lang="ar-SA" sz="3200" dirty="0" smtClean="0">
                <a:solidFill>
                  <a:srgbClr val="51361B"/>
                </a:solidFill>
                <a:latin typeface="GE Dinar Two" pitchFamily="18" charset="-78"/>
                <a:ea typeface="GE Dinar Two" pitchFamily="18" charset="-78"/>
                <a:cs typeface="GE Dinar Two" pitchFamily="18" charset="-78"/>
              </a:rPr>
              <a:t>حاجة إتمام </a:t>
            </a:r>
            <a:r>
              <a:rPr lang="ar-SA" sz="3200" dirty="0" smtClean="0">
                <a:solidFill>
                  <a:srgbClr val="51361B"/>
                </a:solidFill>
                <a:latin typeface="GE Dinar Two" pitchFamily="18" charset="-78"/>
                <a:ea typeface="GE Dinar Two" pitchFamily="18" charset="-78"/>
                <a:cs typeface="GE Dinar Two" pitchFamily="18" charset="-78"/>
              </a:rPr>
              <a:t>العملية هو هدر؛ </a:t>
            </a:r>
          </a:p>
          <a:p>
            <a:r>
              <a:rPr lang="ar-SA" sz="3200" dirty="0" smtClean="0">
                <a:solidFill>
                  <a:srgbClr val="51361B"/>
                </a:solidFill>
                <a:latin typeface="GE Dinar Two" pitchFamily="18" charset="-78"/>
                <a:ea typeface="GE Dinar Two" pitchFamily="18" charset="-78"/>
                <a:cs typeface="GE Dinar Two" pitchFamily="18" charset="-78"/>
              </a:rPr>
              <a:t> والنظر إلى الزمن </a:t>
            </a:r>
            <a:r>
              <a:rPr lang="ar-SA" sz="3200" dirty="0" smtClean="0">
                <a:solidFill>
                  <a:srgbClr val="51361B"/>
                </a:solidFill>
                <a:latin typeface="GE Dinar Two" pitchFamily="18" charset="-78"/>
                <a:ea typeface="GE Dinar Two" pitchFamily="18" charset="-78"/>
                <a:cs typeface="GE Dinar Two" pitchFamily="18" charset="-78"/>
              </a:rPr>
              <a:t>الزائد </a:t>
            </a:r>
            <a:r>
              <a:rPr lang="ar-SA" sz="3200" dirty="0" smtClean="0">
                <a:solidFill>
                  <a:srgbClr val="51361B"/>
                </a:solidFill>
                <a:latin typeface="GE Dinar Two" pitchFamily="18" charset="-78"/>
                <a:ea typeface="GE Dinar Two" pitchFamily="18" charset="-78"/>
                <a:cs typeface="GE Dinar Two" pitchFamily="18" charset="-78"/>
              </a:rPr>
              <a:t>عن الحاجة في إتمام العملية هو هدر أيضاً،</a:t>
            </a:r>
          </a:p>
          <a:p>
            <a:r>
              <a:rPr lang="ar-SA" sz="3200" dirty="0" smtClean="0">
                <a:solidFill>
                  <a:srgbClr val="51361B"/>
                </a:solidFill>
                <a:latin typeface="GE Dinar Two" pitchFamily="18" charset="-78"/>
                <a:ea typeface="GE Dinar Two" pitchFamily="18" charset="-78"/>
                <a:cs typeface="GE Dinar Two" pitchFamily="18" charset="-78"/>
              </a:rPr>
              <a:t> </a:t>
            </a:r>
            <a:endParaRPr lang="ar-SA" sz="32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828535" cy="5016758"/>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خطوات عملية لتطبيق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فإذا تمكّنت المؤسسة من تقليص هذه الأنواع الثلاثة السابقة من الهدر  وجعله أقل ما يمكن تكون بذلك </a:t>
            </a:r>
            <a:r>
              <a:rPr lang="ar-SA" sz="3200" dirty="0">
                <a:solidFill>
                  <a:srgbClr val="51361B"/>
                </a:solidFill>
                <a:latin typeface="GE Dinar Two" pitchFamily="18" charset="-78"/>
                <a:ea typeface="GE Dinar Two" pitchFamily="18" charset="-78"/>
                <a:cs typeface="GE Dinar Two" pitchFamily="18" charset="-78"/>
              </a:rPr>
              <a:t>قد استفادة المؤسسة </a:t>
            </a:r>
            <a:r>
              <a:rPr lang="ar-SA" sz="3200" dirty="0" smtClean="0">
                <a:solidFill>
                  <a:srgbClr val="51361B"/>
                </a:solidFill>
                <a:latin typeface="GE Dinar Two" pitchFamily="18" charset="-78"/>
                <a:ea typeface="GE Dinar Two" pitchFamily="18" charset="-78"/>
                <a:cs typeface="GE Dinar Two" pitchFamily="18" charset="-78"/>
              </a:rPr>
              <a:t>من منهجية "كايزن”،  حيث سينعكس ذلك إيجابيا على تكلفة إنتاج المنتجات أو تقديم الخدمات، مما سيؤدي </a:t>
            </a:r>
            <a:r>
              <a:rPr lang="ar-SA" sz="3200" dirty="0" smtClean="0">
                <a:solidFill>
                  <a:srgbClr val="51361B"/>
                </a:solidFill>
                <a:latin typeface="GE Dinar Two" pitchFamily="18" charset="-78"/>
                <a:ea typeface="GE Dinar Two" pitchFamily="18" charset="-78"/>
                <a:cs typeface="GE Dinar Two" pitchFamily="18" charset="-78"/>
              </a:rPr>
              <a:t>إلى </a:t>
            </a:r>
            <a:r>
              <a:rPr lang="ar-SA" sz="3200" dirty="0" smtClean="0">
                <a:solidFill>
                  <a:srgbClr val="51361B"/>
                </a:solidFill>
                <a:latin typeface="GE Dinar Two" pitchFamily="18" charset="-78"/>
                <a:ea typeface="GE Dinar Two" pitchFamily="18" charset="-78"/>
                <a:cs typeface="GE Dinar Two" pitchFamily="18" charset="-78"/>
              </a:rPr>
              <a:t>الإنعكاس إيجابياً على رضاء المستفيدين.</a:t>
            </a:r>
            <a:endParaRPr lang="en-US" sz="3200" dirty="0" smtClean="0">
              <a:solidFill>
                <a:srgbClr val="51361B"/>
              </a:solidFill>
              <a:latin typeface="GE Dinar Two" pitchFamily="18" charset="-78"/>
              <a:ea typeface="GE Dinar Two" pitchFamily="18" charset="-78"/>
              <a:cs typeface="GE Dinar Two" pitchFamily="18" charset="-78"/>
            </a:endParaRPr>
          </a:p>
          <a:p>
            <a:endParaRPr lang="ar-SA" sz="32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92865" name="Rectangle 1"/>
          <p:cNvSpPr>
            <a:spLocks noChangeArrowheads="1"/>
          </p:cNvSpPr>
          <p:nvPr/>
        </p:nvSpPr>
        <p:spPr bwMode="auto">
          <a:xfrm>
            <a:off x="0" y="2857496"/>
            <a:ext cx="778671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6500" dirty="0" smtClean="0">
                <a:solidFill>
                  <a:srgbClr val="51361B"/>
                </a:solidFill>
                <a:latin typeface="GE Dinar Two" pitchFamily="18" charset="-78"/>
                <a:ea typeface="GE Dinar Two" pitchFamily="18" charset="-78"/>
                <a:cs typeface="GE Dinar Two" pitchFamily="18" charset="-78"/>
              </a:rPr>
              <a:t>تدريبات</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91841" name="Rectangle 1"/>
          <p:cNvSpPr>
            <a:spLocks noChangeArrowheads="1"/>
          </p:cNvSpPr>
          <p:nvPr/>
        </p:nvSpPr>
        <p:spPr bwMode="auto">
          <a:xfrm>
            <a:off x="0" y="1428736"/>
            <a:ext cx="778671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57200" algn="l"/>
              </a:tabLst>
            </a:pPr>
            <a:r>
              <a:rPr lang="ar-SA" sz="3200" b="1" dirty="0" smtClean="0">
                <a:solidFill>
                  <a:srgbClr val="51361B"/>
                </a:solidFill>
                <a:latin typeface="GE Dinar Two" pitchFamily="18" charset="-78"/>
                <a:ea typeface="GE Dinar Two" pitchFamily="18" charset="-78"/>
                <a:cs typeface="GE Dinar Two" pitchFamily="18" charset="-78"/>
              </a:rPr>
              <a:t>تدريب </a:t>
            </a:r>
            <a:r>
              <a:rPr lang="en-US" sz="3200" b="1" dirty="0" smtClean="0">
                <a:solidFill>
                  <a:srgbClr val="51361B"/>
                </a:solidFill>
                <a:latin typeface="Agency FB" pitchFamily="34" charset="0"/>
                <a:ea typeface="GE Dinar Two" pitchFamily="18" charset="-78"/>
                <a:cs typeface="GE Dinar Two" pitchFamily="18" charset="-78"/>
              </a:rPr>
              <a:t>1</a:t>
            </a: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endParaRPr lang="ar-SA"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lang="ar-SA" sz="3200" dirty="0" smtClean="0">
                <a:solidFill>
                  <a:srgbClr val="51361B"/>
                </a:solidFill>
                <a:latin typeface="GE Dinar Two" pitchFamily="18" charset="-78"/>
                <a:ea typeface="GE Dinar Two" pitchFamily="18" charset="-78"/>
                <a:cs typeface="GE Dinar Two" pitchFamily="18" charset="-78"/>
              </a:rPr>
              <a:t>من واقع المؤسسة التي تعمل لديها</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lang="ar-SA" sz="3200" dirty="0" smtClean="0">
                <a:solidFill>
                  <a:srgbClr val="51361B"/>
                </a:solidFill>
                <a:latin typeface="GE Dinar Two" pitchFamily="18" charset="-78"/>
                <a:ea typeface="GE Dinar Two" pitchFamily="18" charset="-78"/>
                <a:cs typeface="GE Dinar Two" pitchFamily="18" charset="-78"/>
              </a:rPr>
              <a:t>قم بإجراء عملية تحليل لبيئة العمل؛</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lang="ar-SA" sz="3200" dirty="0" smtClean="0">
                <a:solidFill>
                  <a:srgbClr val="51361B"/>
                </a:solidFill>
                <a:latin typeface="GE Dinar Two" pitchFamily="18" charset="-78"/>
                <a:ea typeface="GE Dinar Two" pitchFamily="18" charset="-78"/>
                <a:cs typeface="GE Dinar Two" pitchFamily="18" charset="-78"/>
              </a:rPr>
              <a:t>حدد عملية من العمليات التي يحدث هدر فيها  خلال عملية الإنجاز؛</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lang="ar-SA" sz="3200" dirty="0" smtClean="0">
                <a:solidFill>
                  <a:srgbClr val="51361B"/>
                </a:solidFill>
                <a:latin typeface="GE Dinar Two" pitchFamily="18" charset="-78"/>
                <a:ea typeface="GE Dinar Two" pitchFamily="18" charset="-78"/>
                <a:cs typeface="GE Dinar Two" pitchFamily="18" charset="-78"/>
              </a:rPr>
              <a:t>حدد نوع الهدر؛</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lang="ar-SA" sz="3200" dirty="0" smtClean="0">
                <a:solidFill>
                  <a:srgbClr val="51361B"/>
                </a:solidFill>
                <a:latin typeface="GE Dinar Two" pitchFamily="18" charset="-78"/>
                <a:ea typeface="GE Dinar Two" pitchFamily="18" charset="-78"/>
                <a:cs typeface="GE Dinar Two" pitchFamily="18" charset="-78"/>
              </a:rPr>
              <a:t>قدّم مقترحاً لتحسين هذه العملية وإزالة الهدر الحاصل.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13" name="مربع نص 12"/>
          <p:cNvSpPr txBox="1"/>
          <p:nvPr/>
        </p:nvSpPr>
        <p:spPr>
          <a:xfrm>
            <a:off x="0" y="1357298"/>
            <a:ext cx="7786710" cy="4862870"/>
          </a:xfrm>
          <a:prstGeom prst="rect">
            <a:avLst/>
          </a:prstGeom>
          <a:noFill/>
        </p:spPr>
        <p:txBody>
          <a:bodyPr wrap="square" rtlCol="1">
            <a:spAutoFit/>
          </a:bodyPr>
          <a:lstStyle/>
          <a:p>
            <a:pPr algn="just"/>
            <a:r>
              <a:rPr lang="ar-SA" sz="3600" dirty="0" smtClean="0">
                <a:solidFill>
                  <a:srgbClr val="51361B"/>
                </a:solidFill>
                <a:latin typeface="GE Dinar Two" pitchFamily="18" charset="-78"/>
                <a:ea typeface="GE Dinar Two" pitchFamily="18" charset="-78"/>
                <a:cs typeface="GE Dinar Two" pitchFamily="18" charset="-78"/>
              </a:rPr>
              <a:t>"</a:t>
            </a:r>
            <a:r>
              <a:rPr lang="ar-SA" sz="3600" b="1" dirty="0" smtClean="0">
                <a:solidFill>
                  <a:srgbClr val="51361B"/>
                </a:solidFill>
                <a:latin typeface="GE Dinar Two" pitchFamily="18" charset="-78"/>
                <a:ea typeface="GE Dinar Two" pitchFamily="18" charset="-78"/>
                <a:cs typeface="GE Dinar Two" pitchFamily="18" charset="-78"/>
              </a:rPr>
              <a:t>كايزن</a:t>
            </a:r>
            <a:r>
              <a:rPr lang="ar-SA" sz="3600" dirty="0" smtClean="0">
                <a:solidFill>
                  <a:srgbClr val="51361B"/>
                </a:solidFill>
                <a:latin typeface="GE Dinar Two" pitchFamily="18" charset="-78"/>
                <a:ea typeface="GE Dinar Two" pitchFamily="18" charset="-78"/>
                <a:cs typeface="GE Dinar Two" pitchFamily="18" charset="-78"/>
              </a:rPr>
              <a:t> </a:t>
            </a:r>
            <a:r>
              <a:rPr lang="en-US" sz="36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Kaizen </a:t>
            </a:r>
            <a:r>
              <a:rPr lang="ar-SA" sz="3600" b="1" dirty="0" smtClean="0">
                <a:solidFill>
                  <a:srgbClr val="51361B"/>
                </a:solidFill>
                <a:latin typeface="GE Dinar Two" pitchFamily="18" charset="-78"/>
                <a:ea typeface="GE Dinar Two" pitchFamily="18" charset="-78"/>
                <a:cs typeface="GE Dinar Two" pitchFamily="18" charset="-78"/>
              </a:rPr>
              <a:t>هي طريقة وفلسفة ابتكرها المؤسس الرئيسي لنظام تويوتا الإنتاجي تاييشي أوهونو </a:t>
            </a:r>
            <a:r>
              <a:rPr lang="en-US" sz="3600" b="1" dirty="0" smtClean="0">
                <a:solidFill>
                  <a:srgbClr val="51361B"/>
                </a:solidFill>
                <a:latin typeface="GE Dinar Two" pitchFamily="18" charset="-78"/>
                <a:ea typeface="GE Dinar Two" pitchFamily="18" charset="-78"/>
                <a:cs typeface="GE Dinar Two" pitchFamily="18" charset="-78"/>
              </a:rPr>
              <a:t>(</a:t>
            </a:r>
            <a:r>
              <a:rPr lang="en-US" sz="4400" b="1" i="1" dirty="0" smtClean="0">
                <a:solidFill>
                  <a:srgbClr val="51361B"/>
                </a:solidFill>
                <a:latin typeface="Agency FB" pitchFamily="34" charset="0"/>
                <a:ea typeface="GE Dinar Two" pitchFamily="18" charset="-78"/>
                <a:cs typeface="GE Dinar Two" pitchFamily="18" charset="-78"/>
              </a:rPr>
              <a:t>Taiichi Ohno</a:t>
            </a:r>
            <a:r>
              <a:rPr lang="en-US" sz="3600" b="1" dirty="0" smtClean="0">
                <a:solidFill>
                  <a:srgbClr val="51361B"/>
                </a:solidFill>
                <a:latin typeface="GE Dinar Two" pitchFamily="18" charset="-78"/>
                <a:ea typeface="GE Dinar Two" pitchFamily="18" charset="-78"/>
                <a:cs typeface="GE Dinar Two" pitchFamily="18" charset="-78"/>
              </a:rPr>
              <a:t>)</a:t>
            </a:r>
            <a:r>
              <a:rPr lang="ar-SA" sz="3600" b="1" dirty="0" smtClean="0">
                <a:solidFill>
                  <a:srgbClr val="51361B"/>
                </a:solidFill>
                <a:latin typeface="GE Dinar Two" pitchFamily="18" charset="-78"/>
                <a:ea typeface="GE Dinar Two" pitchFamily="18" charset="-78"/>
                <a:cs typeface="GE Dinar Two" pitchFamily="18" charset="-78"/>
              </a:rPr>
              <a:t> لقيادة المؤسسات، وتقوم فلسفتها على</a:t>
            </a:r>
          </a:p>
          <a:p>
            <a:pPr algn="just"/>
            <a:r>
              <a:rPr lang="ar-SA" sz="3600" b="1" dirty="0" smtClean="0">
                <a:solidFill>
                  <a:srgbClr val="51361B"/>
                </a:solidFill>
                <a:latin typeface="GE Dinar Two" pitchFamily="18" charset="-78"/>
                <a:ea typeface="GE Dinar Two" pitchFamily="18" charset="-78"/>
                <a:cs typeface="GE Dinar Two" pitchFamily="18" charset="-78"/>
              </a:rPr>
              <a:t> "</a:t>
            </a:r>
            <a:r>
              <a:rPr lang="ar-SA" sz="4800" b="1" dirty="0" smtClean="0">
                <a:solidFill>
                  <a:srgbClr val="51361B"/>
                </a:solidFill>
                <a:latin typeface="GE Dinar Two" pitchFamily="18" charset="-78"/>
                <a:ea typeface="GE Dinar Two" pitchFamily="18" charset="-78"/>
                <a:cs typeface="GE Dinar Two" pitchFamily="18" charset="-78"/>
              </a:rPr>
              <a:t>جعل العملية أفضل بشكل مستمر</a:t>
            </a:r>
            <a:r>
              <a:rPr lang="ar-SA" sz="3600" b="1" dirty="0" smtClean="0">
                <a:solidFill>
                  <a:srgbClr val="51361B"/>
                </a:solidFill>
                <a:latin typeface="GE Dinar Two" pitchFamily="18" charset="-78"/>
                <a:ea typeface="GE Dinar Two" pitchFamily="18" charset="-78"/>
                <a:cs typeface="GE Dinar Two" pitchFamily="18" charset="-78"/>
              </a:rPr>
              <a:t>".</a:t>
            </a:r>
            <a:endParaRPr lang="en-US" sz="3600" b="1" dirty="0" smtClean="0">
              <a:solidFill>
                <a:srgbClr val="51361B"/>
              </a:solidFill>
              <a:latin typeface="GE Dinar Two" pitchFamily="18" charset="-78"/>
              <a:ea typeface="GE Dinar Two" pitchFamily="18" charset="-78"/>
              <a:cs typeface="GE Dinar Two" pitchFamily="18" charset="-78"/>
            </a:endParaRPr>
          </a:p>
          <a:p>
            <a:pPr algn="just"/>
            <a:endParaRPr lang="ar-SA"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90817" name="Rectangle 1"/>
          <p:cNvSpPr>
            <a:spLocks noChangeArrowheads="1"/>
          </p:cNvSpPr>
          <p:nvPr/>
        </p:nvSpPr>
        <p:spPr bwMode="auto">
          <a:xfrm>
            <a:off x="0" y="1428736"/>
            <a:ext cx="778671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sz="3200" b="1" dirty="0" smtClean="0">
                <a:solidFill>
                  <a:srgbClr val="51361B"/>
                </a:solidFill>
                <a:latin typeface="GE Dinar Two" pitchFamily="18" charset="-78"/>
                <a:ea typeface="GE Dinar Two" pitchFamily="18" charset="-78"/>
                <a:cs typeface="GE Dinar Two" pitchFamily="18" charset="-78"/>
              </a:rPr>
              <a:t>تدريب </a:t>
            </a:r>
            <a:r>
              <a:rPr lang="en-US" sz="3200" b="1" dirty="0" smtClean="0">
                <a:solidFill>
                  <a:srgbClr val="51361B"/>
                </a:solidFill>
                <a:latin typeface="Agency FB" pitchFamily="34" charset="0"/>
                <a:ea typeface="GE Dinar Two" pitchFamily="18" charset="-78"/>
                <a:cs typeface="GE Dinar Two" pitchFamily="18" charset="-78"/>
              </a:rPr>
              <a:t>2</a:t>
            </a:r>
            <a:endParaRPr lang="ar-SA" sz="3200" b="1" dirty="0" smtClean="0">
              <a:solidFill>
                <a:srgbClr val="51361B"/>
              </a:solidFill>
              <a:latin typeface="Agency FB" pitchFamily="34" charset="0"/>
              <a:ea typeface="GE Dinar Two" pitchFamily="18" charset="-78"/>
              <a:cs typeface="GE Dinar Two"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ar-SA" sz="3200" dirty="0" smtClean="0">
                <a:solidFill>
                  <a:srgbClr val="51361B"/>
                </a:solidFill>
                <a:latin typeface="GE Dinar Two" pitchFamily="18" charset="-78"/>
                <a:ea typeface="GE Dinar Two" pitchFamily="18" charset="-78"/>
                <a:cs typeface="GE Dinar Two" pitchFamily="18" charset="-78"/>
              </a:rPr>
              <a:t>بناءً على ما سبق في تحليل بيئة عمل مؤسستك، قم مع مجموعة عملك بمناقشة أنواع التحسين المستمر</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lang="ar-SA" sz="3200" dirty="0" smtClean="0">
                <a:solidFill>
                  <a:srgbClr val="51361B"/>
                </a:solidFill>
                <a:latin typeface="GE Dinar Two" pitchFamily="18" charset="-78"/>
                <a:ea typeface="GE Dinar Two" pitchFamily="18" charset="-78"/>
                <a:cs typeface="GE Dinar Two" pitchFamily="18" charset="-78"/>
              </a:rPr>
              <a:t>التحسينات على نطاق واسع؛</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lang="ar-SA" sz="3200" dirty="0" smtClean="0">
                <a:solidFill>
                  <a:srgbClr val="51361B"/>
                </a:solidFill>
                <a:latin typeface="GE Dinar Two" pitchFamily="18" charset="-78"/>
                <a:ea typeface="GE Dinar Two" pitchFamily="18" charset="-78"/>
                <a:cs typeface="GE Dinar Two" pitchFamily="18" charset="-78"/>
              </a:rPr>
              <a:t>التحسينات على نطاق ضيق؛</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ar-SA" sz="3200" dirty="0" smtClean="0">
                <a:solidFill>
                  <a:srgbClr val="51361B"/>
                </a:solidFill>
                <a:latin typeface="GE Dinar Two" pitchFamily="18" charset="-78"/>
                <a:ea typeface="GE Dinar Two" pitchFamily="18" charset="-78"/>
                <a:cs typeface="GE Dinar Two" pitchFamily="18" charset="-78"/>
              </a:rPr>
              <a:t>على العمليات التي يتم إجراءها في المؤسسة لديك، مبينا نوع التحسين الأفضل والمبرّرات التي قادتك إلى تفضيله</a:t>
            </a:r>
            <a:r>
              <a:rPr kumimoji="0" lang="ar-SA" sz="3200" b="0" i="0" u="none" strike="noStrike" cap="none" normalizeH="0" baseline="0" dirty="0" smtClean="0">
                <a:ln>
                  <a:noFill/>
                </a:ln>
                <a:solidFill>
                  <a:schemeClr val="tx1"/>
                </a:solidFill>
                <a:effectLst/>
                <a:latin typeface="Lotus Linotype" charset="0"/>
                <a:ea typeface="Calibri" pitchFamily="34" charset="0"/>
                <a:cs typeface="Arial" pitchFamily="34" charset="0"/>
              </a:rPr>
              <a:t>.</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89793" name="Rectangle 1"/>
          <p:cNvSpPr>
            <a:spLocks noChangeArrowheads="1"/>
          </p:cNvSpPr>
          <p:nvPr/>
        </p:nvSpPr>
        <p:spPr bwMode="auto">
          <a:xfrm>
            <a:off x="0" y="1182515"/>
            <a:ext cx="778671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ar-SA" sz="3200" b="1" dirty="0" smtClean="0">
                <a:solidFill>
                  <a:srgbClr val="51361B"/>
                </a:solidFill>
                <a:latin typeface="GE Dinar Two" pitchFamily="18" charset="-78"/>
                <a:ea typeface="GE Dinar Two" pitchFamily="18" charset="-78"/>
                <a:cs typeface="GE Dinar Two" pitchFamily="18" charset="-78"/>
              </a:rPr>
              <a:t>تدريب </a:t>
            </a:r>
            <a:r>
              <a:rPr lang="en-US" sz="3200" b="1" dirty="0" smtClean="0">
                <a:solidFill>
                  <a:srgbClr val="51361B"/>
                </a:solidFill>
                <a:latin typeface="Agency FB" pitchFamily="34" charset="0"/>
                <a:ea typeface="GE Dinar Two" pitchFamily="18" charset="-78"/>
                <a:cs typeface="GE Dinar Two" pitchFamily="18" charset="-78"/>
              </a:rPr>
              <a:t>3</a:t>
            </a:r>
          </a:p>
          <a:p>
            <a:pPr marL="0" marR="0" lvl="0" indent="0" defTabSz="914400" rtl="1" eaLnBrk="0" fontAlgn="base" latinLnBrk="0" hangingPunct="0">
              <a:lnSpc>
                <a:spcPct val="100000"/>
              </a:lnSpc>
              <a:spcBef>
                <a:spcPct val="0"/>
              </a:spcBef>
              <a:spcAft>
                <a:spcPct val="0"/>
              </a:spcAft>
              <a:buClrTx/>
              <a:buSzTx/>
              <a:buFontTx/>
              <a:buNone/>
              <a:tabLst/>
            </a:pPr>
            <a:endParaRPr lang="ar-SA" sz="3200" dirty="0" smtClean="0">
              <a:solidFill>
                <a:srgbClr val="51361B"/>
              </a:solidFill>
              <a:latin typeface="GE Dinar Two" pitchFamily="18" charset="-78"/>
              <a:ea typeface="GE Dinar Two" pitchFamily="18" charset="-78"/>
              <a:cs typeface="GE Dinar Two" pitchFamily="18"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3200" dirty="0" smtClean="0">
                <a:solidFill>
                  <a:srgbClr val="51361B"/>
                </a:solidFill>
                <a:latin typeface="GE Dinar Two" pitchFamily="18" charset="-78"/>
                <a:ea typeface="GE Dinar Two" pitchFamily="18" charset="-78"/>
                <a:cs typeface="GE Dinar Two" pitchFamily="18" charset="-78"/>
              </a:rPr>
              <a:t>قم بتطبيق عملي في المؤسسة التي تعمل لديها لترتيب مكتبك أو مكان عملك، مستخدماً الخطوات العملية للتحسين (الخطوات الخمسة) في "كايزن"، وقم بتوثيق النتائج بتقرير عن هذه العملية.</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3071810"/>
            <a:ext cx="7786710" cy="1092607"/>
          </a:xfrm>
          <a:prstGeom prst="rect">
            <a:avLst/>
          </a:prstGeom>
          <a:noFill/>
        </p:spPr>
        <p:txBody>
          <a:bodyPr wrap="square" rtlCol="1">
            <a:spAutoFit/>
          </a:bodyPr>
          <a:lstStyle/>
          <a:p>
            <a:pPr algn="ctr"/>
            <a:r>
              <a:rPr lang="ar-SA" sz="6500" dirty="0" smtClean="0">
                <a:solidFill>
                  <a:srgbClr val="51361B"/>
                </a:solidFill>
                <a:latin typeface="GE Dinar Two" pitchFamily="18" charset="-78"/>
                <a:ea typeface="GE Dinar Two" pitchFamily="18" charset="-78"/>
                <a:cs typeface="GE Dinar Two" pitchFamily="18" charset="-78"/>
              </a:rPr>
              <a:t>انتهى</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3071810"/>
            <a:ext cx="7786710" cy="1092607"/>
          </a:xfrm>
          <a:prstGeom prst="rect">
            <a:avLst/>
          </a:prstGeom>
          <a:noFill/>
        </p:spPr>
        <p:txBody>
          <a:bodyPr wrap="square" rtlCol="1">
            <a:spAutoFit/>
          </a:bodyPr>
          <a:lstStyle/>
          <a:p>
            <a:pPr algn="ctr"/>
            <a:r>
              <a:rPr lang="ar-SA" sz="6500" dirty="0" smtClean="0">
                <a:solidFill>
                  <a:srgbClr val="51361B"/>
                </a:solidFill>
                <a:latin typeface="GE Dinar Two" pitchFamily="18" charset="-78"/>
                <a:ea typeface="GE Dinar Two" pitchFamily="18" charset="-78"/>
                <a:cs typeface="GE Dinar Two" pitchFamily="18" charset="-78"/>
              </a:rPr>
              <a:t>مصطلحات وتعاريف</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4" name="مربع نص 13"/>
          <p:cNvSpPr txBox="1"/>
          <p:nvPr/>
        </p:nvSpPr>
        <p:spPr>
          <a:xfrm>
            <a:off x="0" y="1285860"/>
            <a:ext cx="7765224" cy="5016758"/>
          </a:xfrm>
          <a:prstGeom prst="rect">
            <a:avLst/>
          </a:prstGeom>
          <a:noFill/>
        </p:spPr>
        <p:txBody>
          <a:bodyPr wrap="square" rtlCol="1">
            <a:spAutoFit/>
          </a:bodyPr>
          <a:lstStyle/>
          <a:p>
            <a:pPr algn="ctr"/>
            <a:r>
              <a:rPr lang="en-US" dirty="0" smtClean="0">
                <a:solidFill>
                  <a:srgbClr val="51361B"/>
                </a:solidFill>
                <a:latin typeface="GE Dinar Two" pitchFamily="18" charset="-78"/>
                <a:ea typeface="GE Dinar Two" pitchFamily="18" charset="-78"/>
                <a:cs typeface="GE Dinar Two" pitchFamily="18" charset="-78"/>
              </a:rPr>
              <a:t>Takt  time</a:t>
            </a:r>
            <a:endParaRPr lang="ar-SA" dirty="0" smtClean="0">
              <a:solidFill>
                <a:srgbClr val="51361B"/>
              </a:solidFill>
              <a:latin typeface="GE Dinar Two" pitchFamily="18" charset="-78"/>
              <a:ea typeface="GE Dinar Two" pitchFamily="18" charset="-78"/>
              <a:cs typeface="GE Dinar Two" pitchFamily="18" charset="-78"/>
            </a:endParaRPr>
          </a:p>
          <a:p>
            <a:r>
              <a:rPr lang="ar-SA" dirty="0" smtClean="0">
                <a:solidFill>
                  <a:srgbClr val="51361B"/>
                </a:solidFill>
                <a:latin typeface="GE Dinar Two" pitchFamily="18" charset="-78"/>
                <a:ea typeface="GE Dinar Two" pitchFamily="18" charset="-78"/>
                <a:cs typeface="GE Dinar Two" pitchFamily="18" charset="-78"/>
              </a:rPr>
              <a:t>هو متوسط ​​الوقت بين بداية إنتاج وحدة إنتاجية وبدء إنتاج الوحدة التالية ، عندما يتم تعيين بداية الإنتاج بحيث تتطابق مع معدل طلب العملاء. </a:t>
            </a:r>
          </a:p>
          <a:p>
            <a:endParaRPr lang="ar-SA" dirty="0" smtClean="0">
              <a:solidFill>
                <a:srgbClr val="51361B"/>
              </a:solidFill>
              <a:latin typeface="GE Dinar Two" pitchFamily="18" charset="-78"/>
              <a:ea typeface="GE Dinar Two" pitchFamily="18" charset="-78"/>
              <a:cs typeface="GE Dinar Two" pitchFamily="18" charset="-78"/>
            </a:endParaRPr>
          </a:p>
          <a:p>
            <a:r>
              <a:rPr lang="ar-SA" dirty="0" smtClean="0">
                <a:solidFill>
                  <a:srgbClr val="51361B"/>
                </a:solidFill>
                <a:latin typeface="GE Dinar Two" pitchFamily="18" charset="-78"/>
                <a:ea typeface="GE Dinar Two" pitchFamily="18" charset="-78"/>
                <a:cs typeface="GE Dinar Two" pitchFamily="18" charset="-78"/>
              </a:rPr>
              <a:t>مثال</a:t>
            </a:r>
          </a:p>
          <a:p>
            <a:pPr algn="just"/>
            <a:r>
              <a:rPr lang="ar-SA" dirty="0" smtClean="0">
                <a:solidFill>
                  <a:srgbClr val="51361B"/>
                </a:solidFill>
                <a:latin typeface="GE Dinar Two" pitchFamily="18" charset="-78"/>
                <a:ea typeface="GE Dinar Two" pitchFamily="18" charset="-78"/>
                <a:cs typeface="GE Dinar Two" pitchFamily="18" charset="-78"/>
              </a:rPr>
              <a:t>إذا كان العميل يريد</a:t>
            </a:r>
            <a:r>
              <a:rPr lang="en-US" sz="2000" b="1" dirty="0" smtClean="0">
                <a:solidFill>
                  <a:srgbClr val="51361B"/>
                </a:solidFill>
                <a:latin typeface="Agency FB" pitchFamily="34" charset="0"/>
                <a:ea typeface="GE Dinar Two" pitchFamily="18" charset="-78"/>
                <a:cs typeface="GE Dinar Two" pitchFamily="18" charset="-78"/>
              </a:rPr>
              <a:t>10</a:t>
            </a:r>
            <a:r>
              <a:rPr lang="en-US" sz="2000" dirty="0" smtClean="0">
                <a:solidFill>
                  <a:srgbClr val="51361B"/>
                </a:solidFill>
                <a:latin typeface="Agency FB" pitchFamily="34" charset="0"/>
                <a:ea typeface="GE Dinar Two" pitchFamily="18" charset="-78"/>
                <a:cs typeface="GE Dinar Two" pitchFamily="18" charset="-78"/>
              </a:rPr>
              <a:t> </a:t>
            </a:r>
            <a:r>
              <a:rPr lang="ar-SA" sz="2000" dirty="0" smtClean="0">
                <a:solidFill>
                  <a:srgbClr val="51361B"/>
                </a:solidFill>
                <a:latin typeface="GE Dinar Two" pitchFamily="18" charset="-78"/>
                <a:ea typeface="GE Dinar Two" pitchFamily="18" charset="-78"/>
                <a:cs typeface="GE Dinar Two" pitchFamily="18" charset="-78"/>
              </a:rPr>
              <a:t> </a:t>
            </a:r>
            <a:r>
              <a:rPr lang="ar-SA" dirty="0" smtClean="0">
                <a:solidFill>
                  <a:srgbClr val="51361B"/>
                </a:solidFill>
                <a:latin typeface="GE Dinar Two" pitchFamily="18" charset="-78"/>
                <a:ea typeface="GE Dinar Two" pitchFamily="18" charset="-78"/>
                <a:cs typeface="GE Dinar Two" pitchFamily="18" charset="-78"/>
              </a:rPr>
              <a:t>وحدات في الأسبوع ، فحينئذ ، في ضوء أسبوع العمل </a:t>
            </a:r>
            <a:r>
              <a:rPr lang="en-US" sz="2000" b="1" dirty="0" smtClean="0">
                <a:solidFill>
                  <a:srgbClr val="51361B"/>
                </a:solidFill>
                <a:latin typeface="Agency FB" pitchFamily="34" charset="0"/>
                <a:ea typeface="GE Dinar Two" pitchFamily="18" charset="-78"/>
                <a:cs typeface="GE Dinar Two" pitchFamily="18" charset="-78"/>
              </a:rPr>
              <a:t>40</a:t>
            </a:r>
            <a:r>
              <a:rPr lang="ar-SA" dirty="0" smtClean="0">
                <a:solidFill>
                  <a:srgbClr val="51361B"/>
                </a:solidFill>
                <a:latin typeface="GE Dinar Two" pitchFamily="18" charset="-78"/>
                <a:ea typeface="GE Dinar Two" pitchFamily="18" charset="-78"/>
                <a:cs typeface="GE Dinar Two" pitchFamily="18" charset="-78"/>
              </a:rPr>
              <a:t> ساعة والتدفق الثابت عبر خط الإنتاج ، يجب أن يكون متوسط ​​الوقت بين بداية الإنتاج </a:t>
            </a:r>
            <a:r>
              <a:rPr lang="en-US" sz="2000" b="1" dirty="0" smtClean="0">
                <a:solidFill>
                  <a:srgbClr val="51361B"/>
                </a:solidFill>
                <a:latin typeface="Agency FB" pitchFamily="34" charset="0"/>
                <a:ea typeface="GE Dinar Two" pitchFamily="18" charset="-78"/>
                <a:cs typeface="GE Dinar Two" pitchFamily="18" charset="-78"/>
              </a:rPr>
              <a:t>4</a:t>
            </a:r>
            <a:r>
              <a:rPr lang="ar-SA" dirty="0" smtClean="0">
                <a:solidFill>
                  <a:srgbClr val="51361B"/>
                </a:solidFill>
                <a:latin typeface="GE Dinar Two" pitchFamily="18" charset="-78"/>
                <a:ea typeface="GE Dinar Two" pitchFamily="18" charset="-78"/>
                <a:cs typeface="GE Dinar Two" pitchFamily="18" charset="-78"/>
              </a:rPr>
              <a:t> ساعات (أقل من ذلك في الواقع لحساب الأشياء مثل تعطل الماكينة وفواصل الموظفين المدفوعة المجدولة)، مما ينتج</a:t>
            </a:r>
            <a:r>
              <a:rPr lang="ar-SA" sz="2000" b="1" dirty="0" smtClean="0">
                <a:solidFill>
                  <a:srgbClr val="51361B"/>
                </a:solidFill>
                <a:latin typeface="Agency FB" pitchFamily="34" charset="0"/>
                <a:ea typeface="GE Dinar Two" pitchFamily="18" charset="-78"/>
                <a:cs typeface="GE Dinar Two" pitchFamily="18" charset="-78"/>
              </a:rPr>
              <a:t> </a:t>
            </a:r>
            <a:r>
              <a:rPr lang="en-US" sz="2000" b="1" dirty="0" smtClean="0">
                <a:solidFill>
                  <a:srgbClr val="51361B"/>
                </a:solidFill>
                <a:latin typeface="Agency FB" pitchFamily="34" charset="0"/>
                <a:ea typeface="GE Dinar Two" pitchFamily="18" charset="-78"/>
                <a:cs typeface="GE Dinar Two" pitchFamily="18" charset="-78"/>
              </a:rPr>
              <a:t>10</a:t>
            </a:r>
            <a:r>
              <a:rPr lang="ar-SA" dirty="0" smtClean="0">
                <a:solidFill>
                  <a:srgbClr val="51361B"/>
                </a:solidFill>
                <a:latin typeface="GE Dinar Two" pitchFamily="18" charset="-78"/>
                <a:ea typeface="GE Dinar Two" pitchFamily="18" charset="-78"/>
                <a:cs typeface="GE Dinar Two" pitchFamily="18" charset="-78"/>
              </a:rPr>
              <a:t> وحدات تنتج في الأسبوع. </a:t>
            </a:r>
          </a:p>
          <a:p>
            <a:pPr algn="just"/>
            <a:r>
              <a:rPr lang="ar-SA" b="1" dirty="0" smtClean="0">
                <a:solidFill>
                  <a:srgbClr val="51361B"/>
                </a:solidFill>
                <a:latin typeface="GE Dinar Two" pitchFamily="18" charset="-78"/>
                <a:ea typeface="GE Dinar Two" pitchFamily="18" charset="-78"/>
                <a:cs typeface="GE Dinar Two" pitchFamily="18" charset="-78"/>
              </a:rPr>
              <a:t>ملاحظة </a:t>
            </a:r>
          </a:p>
          <a:p>
            <a:pPr algn="just"/>
            <a:r>
              <a:rPr lang="ar-SA" dirty="0" smtClean="0">
                <a:solidFill>
                  <a:srgbClr val="51361B"/>
                </a:solidFill>
                <a:latin typeface="GE Dinar Two" pitchFamily="18" charset="-78"/>
                <a:ea typeface="GE Dinar Two" pitchFamily="18" charset="-78"/>
                <a:cs typeface="GE Dinar Two" pitchFamily="18" charset="-78"/>
              </a:rPr>
              <a:t>، هناك اعتقاد خاطئ شائع هو أن </a:t>
            </a:r>
            <a:r>
              <a:rPr lang="en-US" dirty="0" smtClean="0">
                <a:solidFill>
                  <a:srgbClr val="51361B"/>
                </a:solidFill>
                <a:latin typeface="GE Dinar Two" pitchFamily="18" charset="-78"/>
                <a:ea typeface="GE Dinar Two" pitchFamily="18" charset="-78"/>
                <a:cs typeface="GE Dinar Two" pitchFamily="18" charset="-78"/>
              </a:rPr>
              <a:t>Takt  time </a:t>
            </a:r>
            <a:r>
              <a:rPr lang="ar-SA" dirty="0" smtClean="0">
                <a:solidFill>
                  <a:srgbClr val="51361B"/>
                </a:solidFill>
                <a:latin typeface="GE Dinar Two" pitchFamily="18" charset="-78"/>
                <a:ea typeface="GE Dinar Two" pitchFamily="18" charset="-78"/>
                <a:cs typeface="GE Dinar Two" pitchFamily="18" charset="-78"/>
              </a:rPr>
              <a:t>مرتبط بالوقت الفعلي الذي يستغرق لإنتاج المنتج.</a:t>
            </a:r>
          </a:p>
          <a:p>
            <a:pPr algn="just"/>
            <a:r>
              <a:rPr lang="ar-SA" dirty="0" smtClean="0">
                <a:solidFill>
                  <a:srgbClr val="51361B"/>
                </a:solidFill>
                <a:latin typeface="GE Dinar Two" pitchFamily="18" charset="-78"/>
                <a:ea typeface="GE Dinar Two" pitchFamily="18" charset="-78"/>
                <a:cs typeface="GE Dinar Two" pitchFamily="18" charset="-78"/>
              </a:rPr>
              <a:t> في الواقع، يعكس </a:t>
            </a:r>
            <a:r>
              <a:rPr lang="en-US" dirty="0" smtClean="0">
                <a:solidFill>
                  <a:srgbClr val="51361B"/>
                </a:solidFill>
                <a:latin typeface="GE Dinar Two" pitchFamily="18" charset="-78"/>
                <a:ea typeface="GE Dinar Two" pitchFamily="18" charset="-78"/>
                <a:cs typeface="GE Dinar Two" pitchFamily="18" charset="-78"/>
              </a:rPr>
              <a:t>Takt  time </a:t>
            </a:r>
            <a:r>
              <a:rPr lang="ar-SA" dirty="0" smtClean="0">
                <a:solidFill>
                  <a:srgbClr val="51361B"/>
                </a:solidFill>
                <a:latin typeface="GE Dinar Two" pitchFamily="18" charset="-78"/>
                <a:ea typeface="GE Dinar Two" pitchFamily="18" charset="-78"/>
                <a:cs typeface="GE Dinar Two" pitchFamily="18" charset="-78"/>
              </a:rPr>
              <a:t>ببساطة معدل الإنتاج اللازم لمطابقة الطلب. في المثال السابق، سواء كان الأمر يستغرق </a:t>
            </a:r>
            <a:r>
              <a:rPr lang="en-US" sz="2000" b="1" dirty="0" smtClean="0">
                <a:solidFill>
                  <a:srgbClr val="51361B"/>
                </a:solidFill>
                <a:latin typeface="Agency FB" pitchFamily="34" charset="0"/>
                <a:ea typeface="GE Dinar Two" pitchFamily="18" charset="-78"/>
                <a:cs typeface="GE Dinar Two" pitchFamily="18" charset="-78"/>
              </a:rPr>
              <a:t>4</a:t>
            </a:r>
            <a:r>
              <a:rPr lang="ar-SA" dirty="0" smtClean="0">
                <a:solidFill>
                  <a:srgbClr val="51361B"/>
                </a:solidFill>
                <a:latin typeface="GE Dinar Two" pitchFamily="18" charset="-78"/>
                <a:ea typeface="GE Dinar Two" pitchFamily="18" charset="-78"/>
                <a:cs typeface="GE Dinar Two" pitchFamily="18" charset="-78"/>
              </a:rPr>
              <a:t> دقائق أو </a:t>
            </a:r>
            <a:r>
              <a:rPr lang="en-US" b="1" dirty="0" smtClean="0">
                <a:solidFill>
                  <a:srgbClr val="51361B"/>
                </a:solidFill>
                <a:latin typeface="Agency FB" pitchFamily="34" charset="0"/>
                <a:ea typeface="GE Dinar Two" pitchFamily="18" charset="-78"/>
                <a:cs typeface="GE Dinar Two" pitchFamily="18" charset="-78"/>
              </a:rPr>
              <a:t>4</a:t>
            </a:r>
            <a:r>
              <a:rPr lang="ar-SA" dirty="0" smtClean="0">
                <a:solidFill>
                  <a:srgbClr val="51361B"/>
                </a:solidFill>
                <a:latin typeface="GE Dinar Two" pitchFamily="18" charset="-78"/>
                <a:ea typeface="GE Dinar Two" pitchFamily="18" charset="-78"/>
                <a:cs typeface="GE Dinar Two" pitchFamily="18" charset="-78"/>
              </a:rPr>
              <a:t> سنوات لإنتاج المنتج ، فإن </a:t>
            </a:r>
            <a:r>
              <a:rPr lang="en-US" dirty="0" smtClean="0">
                <a:solidFill>
                  <a:srgbClr val="51361B"/>
                </a:solidFill>
                <a:latin typeface="GE Dinar Two" pitchFamily="18" charset="-78"/>
                <a:ea typeface="GE Dinar Two" pitchFamily="18" charset="-78"/>
                <a:cs typeface="GE Dinar Two" pitchFamily="18" charset="-78"/>
              </a:rPr>
              <a:t>Takt  time </a:t>
            </a:r>
            <a:r>
              <a:rPr lang="ar-SA" dirty="0" smtClean="0">
                <a:solidFill>
                  <a:srgbClr val="51361B"/>
                </a:solidFill>
                <a:latin typeface="GE Dinar Two" pitchFamily="18" charset="-78"/>
                <a:ea typeface="GE Dinar Two" pitchFamily="18" charset="-78"/>
                <a:cs typeface="GE Dinar Two" pitchFamily="18" charset="-78"/>
              </a:rPr>
              <a:t> يعتمد على طلب العميل. </a:t>
            </a:r>
          </a:p>
          <a:p>
            <a:pPr algn="just"/>
            <a:r>
              <a:rPr lang="ar-SA" dirty="0" smtClean="0">
                <a:solidFill>
                  <a:srgbClr val="51361B"/>
                </a:solidFill>
                <a:latin typeface="GE Dinar Two" pitchFamily="18" charset="-78"/>
                <a:ea typeface="GE Dinar Two" pitchFamily="18" charset="-78"/>
                <a:cs typeface="GE Dinar Two" pitchFamily="18" charset="-78"/>
              </a:rPr>
              <a:t>إذا كانت عملية أو خط إنتاج غير قادر على الإنتاج في  </a:t>
            </a:r>
            <a:r>
              <a:rPr lang="en-US" dirty="0" smtClean="0">
                <a:solidFill>
                  <a:srgbClr val="51361B"/>
                </a:solidFill>
                <a:latin typeface="GE Dinar Two" pitchFamily="18" charset="-78"/>
                <a:ea typeface="GE Dinar Two" pitchFamily="18" charset="-78"/>
                <a:cs typeface="GE Dinar Two" pitchFamily="18" charset="-78"/>
              </a:rPr>
              <a:t>Takt  time، </a:t>
            </a:r>
            <a:r>
              <a:rPr lang="ar-SA" dirty="0" smtClean="0">
                <a:solidFill>
                  <a:srgbClr val="51361B"/>
                </a:solidFill>
                <a:latin typeface="GE Dinar Two" pitchFamily="18" charset="-78"/>
                <a:ea typeface="GE Dinar Two" pitchFamily="18" charset="-78"/>
                <a:cs typeface="GE Dinar Two" pitchFamily="18" charset="-78"/>
              </a:rPr>
              <a:t>فإنه إما يلغى الطلب أو يضاف موارد أو يعاد هندسة العملية لتصحيح المشكلة.</a:t>
            </a:r>
            <a:endParaRPr lang="ar-SA" dirty="0">
              <a:solidFill>
                <a:srgbClr val="51361B"/>
              </a:solidFill>
              <a:latin typeface="GE Dinar Two" pitchFamily="18" charset="-78"/>
              <a:ea typeface="GE Dinar Two" pitchFamily="18" charset="-78"/>
              <a:cs typeface="GE Dinar Two" pitchFamily="18" charset="-78"/>
            </a:endParaRPr>
          </a:p>
        </p:txBody>
      </p:sp>
      <p:sp>
        <p:nvSpPr>
          <p:cNvPr id="17" name="مربع نص 16">
            <a:hlinkClick r:id="rId4" action="ppaction://hlinksldjump"/>
          </p:cNvPr>
          <p:cNvSpPr txBox="1"/>
          <p:nvPr/>
        </p:nvSpPr>
        <p:spPr>
          <a:xfrm>
            <a:off x="414165" y="6215082"/>
            <a:ext cx="699230" cy="369332"/>
          </a:xfrm>
          <a:prstGeom prst="rect">
            <a:avLst/>
          </a:prstGeom>
          <a:noFill/>
        </p:spPr>
        <p:txBody>
          <a:bodyPr wrap="none" rtlCol="1">
            <a:spAutoFit/>
          </a:bodyPr>
          <a:lstStyle/>
          <a:p>
            <a:r>
              <a:rPr lang="ar-SA" b="1" dirty="0" smtClean="0">
                <a:solidFill>
                  <a:srgbClr val="51361B"/>
                </a:solidFill>
                <a:latin typeface="GE Dinar Two" pitchFamily="18" charset="-78"/>
                <a:ea typeface="GE Dinar Two" pitchFamily="18" charset="-78"/>
                <a:cs typeface="GE Dinar Two" pitchFamily="18" charset="-78"/>
              </a:rPr>
              <a:t>عودة</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ستطيل 12"/>
          <p:cNvSpPr/>
          <p:nvPr/>
        </p:nvSpPr>
        <p:spPr>
          <a:xfrm>
            <a:off x="0" y="1428736"/>
            <a:ext cx="7786710" cy="4832092"/>
          </a:xfrm>
          <a:prstGeom prst="rect">
            <a:avLst/>
          </a:prstGeom>
        </p:spPr>
        <p:txBody>
          <a:bodyPr wrap="square">
            <a:spAutoFit/>
          </a:bodyPr>
          <a:lstStyle/>
          <a:p>
            <a:r>
              <a:rPr lang="ar-SA" b="1" dirty="0" smtClean="0">
                <a:solidFill>
                  <a:srgbClr val="51361B"/>
                </a:solidFill>
                <a:latin typeface="GE Dinar Two" pitchFamily="18" charset="-78"/>
                <a:ea typeface="GE Dinar Two" pitchFamily="18" charset="-78"/>
                <a:cs typeface="GE Dinar Two" pitchFamily="18" charset="-78"/>
              </a:rPr>
              <a:t>حلقات الجودة </a:t>
            </a:r>
            <a:r>
              <a:rPr lang="en-US" sz="2000" b="1" dirty="0" smtClean="0">
                <a:solidFill>
                  <a:srgbClr val="51361B"/>
                </a:solidFill>
                <a:latin typeface="Agency FB" pitchFamily="34" charset="0"/>
                <a:ea typeface="GE Dinar Two" pitchFamily="18" charset="-78"/>
                <a:cs typeface="GE Dinar Two" pitchFamily="18" charset="-78"/>
              </a:rPr>
              <a:t>Quality Circles </a:t>
            </a:r>
            <a:endParaRPr lang="ar-SA" b="1" dirty="0" smtClean="0">
              <a:solidFill>
                <a:srgbClr val="51361B"/>
              </a:solidFill>
              <a:latin typeface="Agency FB" pitchFamily="34" charset="0"/>
              <a:ea typeface="GE Dinar Two" pitchFamily="18" charset="-78"/>
              <a:cs typeface="GE Dinar Two" pitchFamily="18" charset="-78"/>
            </a:endParaRPr>
          </a:p>
          <a:p>
            <a:pPr algn="just"/>
            <a:r>
              <a:rPr lang="ar-SA" dirty="0" smtClean="0">
                <a:solidFill>
                  <a:srgbClr val="51361B"/>
                </a:solidFill>
                <a:latin typeface="GE Dinar Two" pitchFamily="18" charset="-78"/>
                <a:ea typeface="GE Dinar Two" pitchFamily="18" charset="-78"/>
                <a:cs typeface="GE Dinar Two" pitchFamily="18" charset="-78"/>
              </a:rPr>
              <a:t>هي من تقنيات الإدارة التشاركية في إطار نظام الجودة حيث تقوم فرق صغيرة من العاملين  بتحديد وحل مشكلة جودة أو أداء معينة.</a:t>
            </a:r>
          </a:p>
          <a:p>
            <a:pPr algn="just"/>
            <a:r>
              <a:rPr lang="ar-SA" dirty="0" smtClean="0">
                <a:solidFill>
                  <a:srgbClr val="51361B"/>
                </a:solidFill>
                <a:latin typeface="GE Dinar Two" pitchFamily="18" charset="-78"/>
                <a:ea typeface="GE Dinar Two" pitchFamily="18" charset="-78"/>
                <a:cs typeface="GE Dinar Two" pitchFamily="18" charset="-78"/>
              </a:rPr>
              <a:t> في اليابان (حيث نشأت هذه الممارسة) تعتبر حلقات الجودة هي جزء لا يتجزأ من إدارة المشاريع وتسمى دوائر مراقبة الجودة.</a:t>
            </a:r>
          </a:p>
          <a:p>
            <a:pPr algn="just"/>
            <a:r>
              <a:rPr lang="ar-SA" dirty="0" smtClean="0">
                <a:solidFill>
                  <a:srgbClr val="51361B"/>
                </a:solidFill>
                <a:latin typeface="GE Dinar Two" pitchFamily="18" charset="-78"/>
                <a:ea typeface="GE Dinar Two" pitchFamily="18" charset="-78"/>
                <a:cs typeface="GE Dinar Two" pitchFamily="18" charset="-78"/>
              </a:rPr>
              <a:t> يعتبر مفهوم حلقات الجودة من المفاهيم الحديثة والتي أخذت اهتماما كبيراَ من قبل المؤسسات خاصة في ظل العولمة وازدياد حدة التنافس بين المؤسسات بحيث أصبح التركيز على جودة المنتج (الخدمة) وتمتعه بالخصائص والمميزات التي توافق المستفيدين من المفاتيح الرئيسية للنجاح والمنافسة خاصة وأن تمايز أذواق المستفيدين من جهة وتنوع المنتجات (الخدمات) المعروضة والجهات التي تقدمها من جهة أخرى قد شكل تحدياَ للمؤسسات لكي تحاول تثبيت أقدامها في وسط هذه الدوامة.</a:t>
            </a:r>
          </a:p>
          <a:p>
            <a:pPr algn="just"/>
            <a:r>
              <a:rPr lang="ar-SA" dirty="0" smtClean="0">
                <a:solidFill>
                  <a:srgbClr val="51361B"/>
                </a:solidFill>
                <a:latin typeface="GE Dinar Two" pitchFamily="18" charset="-78"/>
                <a:ea typeface="GE Dinar Two" pitchFamily="18" charset="-78"/>
                <a:cs typeface="GE Dinar Two" pitchFamily="18" charset="-78"/>
              </a:rPr>
              <a:t> من هنا شكلت حلقات الجودة جزءاَ كبيراَ من الحل بحيث أصبحت أداة فعالة في يد المنظمات لتحسين جودة ما تنتجه، ومما هو معروف فإن الجودة هي أداة التنافس حالياَ سواء على صعيد المنتجات (الخدمات) المقدمة أو حتى على صعيد العمليات الداخلية في المؤسسة فهذه الأخيرة إن لم تتمتع بجودة في أدائها وتنفيذها ضاع الكثير من الوقت والموارد والتجهيزات سدى .</a:t>
            </a:r>
          </a:p>
        </p:txBody>
      </p:sp>
      <p:sp>
        <p:nvSpPr>
          <p:cNvPr id="16" name="مربع نص 15">
            <a:hlinkClick r:id="rId4" action="ppaction://hlinksldjump"/>
          </p:cNvPr>
          <p:cNvSpPr txBox="1"/>
          <p:nvPr/>
        </p:nvSpPr>
        <p:spPr>
          <a:xfrm>
            <a:off x="414165" y="6215082"/>
            <a:ext cx="699230" cy="369332"/>
          </a:xfrm>
          <a:prstGeom prst="rect">
            <a:avLst/>
          </a:prstGeom>
          <a:noFill/>
        </p:spPr>
        <p:txBody>
          <a:bodyPr wrap="none" rtlCol="1">
            <a:spAutoFit/>
          </a:bodyPr>
          <a:lstStyle/>
          <a:p>
            <a:r>
              <a:rPr lang="ar-SA" b="1" dirty="0" smtClean="0">
                <a:solidFill>
                  <a:srgbClr val="51361B"/>
                </a:solidFill>
                <a:latin typeface="GE Dinar Two" pitchFamily="18" charset="-78"/>
                <a:ea typeface="GE Dinar Two" pitchFamily="18" charset="-78"/>
                <a:cs typeface="GE Dinar Two" pitchFamily="18" charset="-78"/>
              </a:rPr>
              <a:t>عودة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pic>
        <p:nvPicPr>
          <p:cNvPr id="9" name="صورة 8"/>
          <p:cNvPicPr/>
          <p:nvPr/>
        </p:nvPicPr>
        <p:blipFill>
          <a:blip r:embed="rId4" cstate="print">
            <a:extLst>
              <a:ext uri="{28A0092B-C50C-407E-A947-70E740481C1C}">
                <a14:useLocalDpi xmlns:a14="http://schemas.microsoft.com/office/drawing/2010/main" val="0"/>
              </a:ext>
            </a:extLst>
          </a:blip>
          <a:stretch>
            <a:fillRect/>
          </a:stretch>
        </p:blipFill>
        <p:spPr>
          <a:xfrm>
            <a:off x="214282" y="1000108"/>
            <a:ext cx="4500594" cy="3286148"/>
          </a:xfrm>
          <a:prstGeom prst="rect">
            <a:avLst/>
          </a:prstGeom>
        </p:spPr>
      </p:pic>
      <p:sp>
        <p:nvSpPr>
          <p:cNvPr id="14" name="مستطيل 13"/>
          <p:cNvSpPr/>
          <p:nvPr/>
        </p:nvSpPr>
        <p:spPr>
          <a:xfrm>
            <a:off x="0" y="4357694"/>
            <a:ext cx="7786710" cy="2062103"/>
          </a:xfrm>
          <a:prstGeom prst="rect">
            <a:avLst/>
          </a:prstGeom>
        </p:spPr>
        <p:txBody>
          <a:bodyPr wrap="square">
            <a:spAutoFit/>
          </a:bodyPr>
          <a:lstStyle/>
          <a:p>
            <a:pPr algn="just"/>
            <a:r>
              <a:rPr lang="ar-SA" sz="3200" dirty="0" smtClean="0">
                <a:solidFill>
                  <a:srgbClr val="51361B"/>
                </a:solidFill>
                <a:latin typeface="GE Dinar Two" pitchFamily="18" charset="-78"/>
                <a:ea typeface="GE Dinar Two" pitchFamily="18" charset="-78"/>
                <a:cs typeface="GE Dinar Two" pitchFamily="18" charset="-78"/>
              </a:rPr>
              <a:t>يجب أن يكون مديرو تويوتا مشاركين بشكل كافٍ في المكان الذي تجري فيه عمليات الإنتاج بحيث أن يضطرون إلى ”</a:t>
            </a:r>
            <a:r>
              <a:rPr lang="ar-SA" sz="3200" b="1" dirty="0" smtClean="0">
                <a:solidFill>
                  <a:srgbClr val="51361B"/>
                </a:solidFill>
                <a:latin typeface="GE Dinar Two" pitchFamily="18" charset="-78"/>
                <a:ea typeface="GE Dinar Two" pitchFamily="18" charset="-78"/>
                <a:cs typeface="GE Dinar Two" pitchFamily="18" charset="-78"/>
              </a:rPr>
              <a:t>غسل أيديهم ثلاث مرات على الأقل في اليوم</a:t>
            </a:r>
            <a:r>
              <a:rPr lang="ar-SA" sz="3200" dirty="0" smtClean="0">
                <a:solidFill>
                  <a:srgbClr val="51361B"/>
                </a:solidFill>
                <a:latin typeface="GE Dinar Two" pitchFamily="18" charset="-78"/>
                <a:ea typeface="GE Dinar Two" pitchFamily="18" charset="-78"/>
                <a:cs typeface="GE Dinar Two" pitchFamily="18" charset="-78"/>
              </a:rPr>
              <a:t>“</a:t>
            </a:r>
          </a:p>
        </p:txBody>
      </p:sp>
      <p:pic>
        <p:nvPicPr>
          <p:cNvPr id="15" name="صورة 14"/>
          <p:cNvPicPr/>
          <p:nvPr/>
        </p:nvPicPr>
        <p:blipFill>
          <a:blip r:embed="rId5" cstate="print">
            <a:extLst>
              <a:ext uri="{28A0092B-C50C-407E-A947-70E740481C1C}">
                <a14:useLocalDpi xmlns:a14="http://schemas.microsoft.com/office/drawing/2010/main" val="0"/>
              </a:ext>
            </a:extLst>
          </a:blip>
          <a:stretch>
            <a:fillRect/>
          </a:stretch>
        </p:blipFill>
        <p:spPr>
          <a:xfrm>
            <a:off x="5143504" y="1571612"/>
            <a:ext cx="2428892" cy="25003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2143116"/>
            <a:ext cx="7786710" cy="2554545"/>
          </a:xfrm>
          <a:prstGeom prst="rect">
            <a:avLst/>
          </a:prstGeom>
          <a:noFill/>
        </p:spPr>
        <p:txBody>
          <a:bodyPr wrap="square" rtlCol="1">
            <a:spAutoFit/>
          </a:bodyPr>
          <a:lstStyle/>
          <a:p>
            <a:pPr algn="just"/>
            <a:r>
              <a:rPr lang="ar-SA" sz="3200" dirty="0" smtClean="0">
                <a:solidFill>
                  <a:srgbClr val="51361B"/>
                </a:solidFill>
                <a:latin typeface="GE Dinar Two" pitchFamily="18" charset="-78"/>
                <a:ea typeface="GE Dinar Two" pitchFamily="18" charset="-78"/>
                <a:cs typeface="GE Dinar Two" pitchFamily="18" charset="-78"/>
              </a:rPr>
              <a:t>ويهدف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إلى تطوير الأداء وبيئة العمل، ويقوم على مبدأ أن جميع منسوبي المؤسسة لهم حق التطوير المستمر من خلال تحقيق خطوات صغيرة ولكن أثرها يكون كبيراً في المستقبل. </a:t>
            </a: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571612"/>
            <a:ext cx="7786710" cy="4801314"/>
          </a:xfrm>
          <a:prstGeom prst="rect">
            <a:avLst/>
          </a:prstGeom>
          <a:noFill/>
        </p:spPr>
        <p:txBody>
          <a:bodyPr wrap="square" rtlCol="1">
            <a:spAutoFit/>
          </a:bodyPr>
          <a:lstStyle/>
          <a:p>
            <a:pPr algn="just"/>
            <a:r>
              <a:rPr lang="ar-SA" sz="3200" dirty="0" smtClean="0">
                <a:solidFill>
                  <a:srgbClr val="51361B"/>
                </a:solidFill>
                <a:latin typeface="GE Dinar Two" pitchFamily="18" charset="-78"/>
                <a:ea typeface="GE Dinar Two" pitchFamily="18" charset="-78"/>
                <a:cs typeface="GE Dinar Two" pitchFamily="18" charset="-78"/>
              </a:rPr>
              <a:t>وعندما يقوم منسوبي المؤسسة بأنفسهم وبتوجيه من </a:t>
            </a:r>
            <a:r>
              <a:rPr lang="ar-SA" sz="3200" b="1" dirty="0" smtClean="0">
                <a:solidFill>
                  <a:srgbClr val="51361B"/>
                </a:solidFill>
                <a:latin typeface="GE Dinar Two" pitchFamily="18" charset="-78"/>
                <a:ea typeface="GE Dinar Two" pitchFamily="18" charset="-78"/>
                <a:cs typeface="GE Dinar Two" pitchFamily="18" charset="-78"/>
              </a:rPr>
              <a:t>القيادة</a:t>
            </a:r>
            <a:r>
              <a:rPr lang="ar-SA" sz="3200" dirty="0" smtClean="0">
                <a:solidFill>
                  <a:srgbClr val="51361B"/>
                </a:solidFill>
                <a:latin typeface="GE Dinar Two" pitchFamily="18" charset="-78"/>
                <a:ea typeface="GE Dinar Two" pitchFamily="18" charset="-78"/>
                <a:cs typeface="GE Dinar Two" pitchFamily="18" charset="-78"/>
              </a:rPr>
              <a:t> بإعداد وتطوير قواعد للتشغيل ووضع أسس للتطوير المستمر، فإنهم يتبنّونها بكامل إرادتهم؛ </a:t>
            </a:r>
          </a:p>
          <a:p>
            <a:pPr algn="just"/>
            <a:endParaRPr lang="ar-SA"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وبالتالي يلتزم منسوبي المؤسسة بتلك القواعد التشغيلية التي ساهموا أنفسهم في إيجادها بالإضافة إلى تفهمهم التام لبنودها، مما يمكّنهم من تطويرها.</a:t>
            </a:r>
            <a:endParaRPr lang="en-US" sz="3200" dirty="0" smtClean="0">
              <a:solidFill>
                <a:srgbClr val="51361B"/>
              </a:solidFill>
              <a:latin typeface="GE Dinar Two" pitchFamily="18" charset="-78"/>
              <a:ea typeface="GE Dinar Two" pitchFamily="18" charset="-78"/>
              <a:cs typeface="GE Dinar Two" pitchFamily="18" charset="-78"/>
            </a:endParaRPr>
          </a:p>
          <a:p>
            <a:pPr algn="just"/>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571612"/>
            <a:ext cx="7786710" cy="4308872"/>
          </a:xfrm>
          <a:prstGeom prst="rect">
            <a:avLst/>
          </a:prstGeom>
          <a:noFill/>
        </p:spPr>
        <p:txBody>
          <a:bodyPr wrap="square" rtlCol="1">
            <a:spAutoFit/>
          </a:bodyPr>
          <a:lstStyle/>
          <a:p>
            <a:pPr algn="just"/>
            <a:r>
              <a:rPr lang="ar-SA" sz="3200" dirty="0" smtClean="0">
                <a:solidFill>
                  <a:srgbClr val="51361B"/>
                </a:solidFill>
                <a:latin typeface="GE Dinar Two" pitchFamily="18" charset="-78"/>
                <a:ea typeface="GE Dinar Two" pitchFamily="18" charset="-78"/>
                <a:cs typeface="GE Dinar Two" pitchFamily="18" charset="-78"/>
              </a:rPr>
              <a:t>إن مفهوم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قابل للتطبيق في التربية البيتية للأبناء في التعليم وفي الكثير من الأمور التي تنمّي شخصياتهم إلى لأفضل.</a:t>
            </a:r>
          </a:p>
          <a:p>
            <a:pPr algn="just"/>
            <a:endParaRPr lang="ar-SA"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 </a:t>
            </a:r>
            <a:r>
              <a:rPr lang="ar-SA" sz="3200" b="1" dirty="0" smtClean="0">
                <a:solidFill>
                  <a:srgbClr val="51361B"/>
                </a:solidFill>
                <a:latin typeface="GE Dinar Two" pitchFamily="18" charset="-78"/>
                <a:ea typeface="GE Dinar Two" pitchFamily="18" charset="-78"/>
                <a:cs typeface="GE Dinar Two" pitchFamily="18" charset="-78"/>
              </a:rPr>
              <a:t>و</a:t>
            </a:r>
            <a:r>
              <a:rPr lang="ar-SA" sz="3200" dirty="0" smtClean="0">
                <a:solidFill>
                  <a:srgbClr val="51361B"/>
                </a:solidFill>
                <a:latin typeface="GE Dinar Two" pitchFamily="18" charset="-78"/>
                <a:ea typeface="GE Dinar Two" pitchFamily="18" charset="-78"/>
                <a:cs typeface="GE Dinar Two" pitchFamily="18" charset="-78"/>
              </a:rPr>
              <a:t>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منهجية موجودة في المجتمع الياباني، وتُستخدم في كل ما يساعد على تحسين الإنتاجية، وإتقان العمل في الحياة على مستوى الفرد والأسرة والمجتمع والمؤسسات</a:t>
            </a:r>
            <a:r>
              <a:rPr lang="en-US" sz="3200" dirty="0" smtClean="0">
                <a:solidFill>
                  <a:srgbClr val="51361B"/>
                </a:solidFill>
                <a:latin typeface="GE Dinar Two" pitchFamily="18" charset="-78"/>
                <a:ea typeface="GE Dinar Two" pitchFamily="18" charset="-78"/>
                <a:cs typeface="GE Dinar Two" pitchFamily="18" charset="-78"/>
              </a:rPr>
              <a:t>.</a:t>
            </a:r>
          </a:p>
          <a:p>
            <a:pPr algn="just"/>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928802"/>
            <a:ext cx="7786710" cy="3939540"/>
          </a:xfrm>
          <a:prstGeom prst="rect">
            <a:avLst/>
          </a:prstGeom>
          <a:noFill/>
        </p:spPr>
        <p:txBody>
          <a:bodyPr wrap="square" rtlCol="1">
            <a:spAutoFit/>
          </a:bodyPr>
          <a:lstStyle/>
          <a:p>
            <a:pPr algn="just"/>
            <a:r>
              <a:rPr lang="ar-SA" sz="3200" dirty="0" smtClean="0">
                <a:solidFill>
                  <a:srgbClr val="51361B"/>
                </a:solidFill>
                <a:latin typeface="GE Dinar Two" pitchFamily="18" charset="-78"/>
                <a:ea typeface="GE Dinar Two" pitchFamily="18" charset="-78"/>
                <a:cs typeface="GE Dinar Two" pitchFamily="18" charset="-78"/>
              </a:rPr>
              <a:t> ويعتقد الدارسون للنهضة الحضارية اليابانية أن أحد عوامل نجاحها هو </a:t>
            </a:r>
          </a:p>
          <a:p>
            <a:pPr algn="just"/>
            <a:endParaRPr lang="ar-SA" sz="3200" dirty="0" smtClean="0">
              <a:solidFill>
                <a:srgbClr val="51361B"/>
              </a:solidFill>
              <a:latin typeface="GE Dinar Two" pitchFamily="18" charset="-78"/>
              <a:ea typeface="GE Dinar Two" pitchFamily="18" charset="-78"/>
              <a:cs typeface="GE Dinar Two" pitchFamily="18" charset="-78"/>
            </a:endParaRPr>
          </a:p>
          <a:p>
            <a:pPr algn="ctr"/>
            <a:r>
              <a:rPr lang="ar-SA" sz="3600" b="1" dirty="0" smtClean="0">
                <a:solidFill>
                  <a:srgbClr val="51361B"/>
                </a:solidFill>
                <a:latin typeface="GE Dinar Two" pitchFamily="18" charset="-78"/>
                <a:ea typeface="GE Dinar Two" pitchFamily="18" charset="-78"/>
                <a:cs typeface="GE Dinar Two" pitchFamily="18" charset="-78"/>
              </a:rPr>
              <a:t>مبدأ التحسين المستمر </a:t>
            </a:r>
          </a:p>
          <a:p>
            <a:pPr algn="ctr"/>
            <a:endParaRPr lang="ar-SA" sz="3600" b="1"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الذي يستخدمه اليابانيون كطقوس دينية، وجزئا لا يتجزأ من حياتهم اليومية.</a:t>
            </a:r>
            <a:endParaRPr lang="en-US" sz="3200" dirty="0" smtClean="0">
              <a:solidFill>
                <a:srgbClr val="51361B"/>
              </a:solidFill>
              <a:latin typeface="GE Dinar Two" pitchFamily="18" charset="-78"/>
              <a:ea typeface="GE Dinar Two" pitchFamily="18" charset="-78"/>
              <a:cs typeface="GE Dinar Two" pitchFamily="18" charset="-78"/>
            </a:endParaRPr>
          </a:p>
          <a:p>
            <a:pPr algn="just"/>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2214546" y="1604082"/>
            <a:ext cx="5572164" cy="3539430"/>
          </a:xfrm>
          <a:prstGeom prst="rect">
            <a:avLst/>
          </a:prstGeom>
          <a:noFill/>
        </p:spPr>
        <p:txBody>
          <a:bodyPr wrap="squar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 يقول ماساكي إيماي في هذا الصدد</a:t>
            </a:r>
          </a:p>
          <a:p>
            <a:pPr algn="just"/>
            <a:r>
              <a:rPr lang="ar-SA" sz="3200" dirty="0" smtClean="0">
                <a:solidFill>
                  <a:srgbClr val="51361B"/>
                </a:solidFill>
                <a:latin typeface="GE Dinar Two" pitchFamily="18" charset="-78"/>
                <a:ea typeface="GE Dinar Two" pitchFamily="18" charset="-78"/>
                <a:cs typeface="GE Dinar Two" pitchFamily="18" charset="-78"/>
              </a:rPr>
              <a:t>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يعني التحسين، وأكثر من ذلك، يعني التحسين المستمر في الحياة الشخصية، والحياة المنزلية، والحياة الاجتماعية، والحياة العملية.</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pic>
        <p:nvPicPr>
          <p:cNvPr id="33797" name="Picture 5"/>
          <p:cNvPicPr>
            <a:picLocks noChangeAspect="1" noChangeArrowheads="1"/>
          </p:cNvPicPr>
          <p:nvPr/>
        </p:nvPicPr>
        <p:blipFill>
          <a:blip r:embed="rId4"/>
          <a:srcRect/>
          <a:stretch>
            <a:fillRect/>
          </a:stretch>
        </p:blipFill>
        <p:spPr bwMode="auto">
          <a:xfrm>
            <a:off x="0" y="785794"/>
            <a:ext cx="2238375" cy="326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857364"/>
            <a:ext cx="7786710" cy="4154984"/>
          </a:xfrm>
          <a:prstGeom prst="rect">
            <a:avLst/>
          </a:prstGeom>
          <a:noFill/>
        </p:spPr>
        <p:txBody>
          <a:bodyPr wrap="square" rtlCol="1">
            <a:spAutoFit/>
          </a:bodyPr>
          <a:lstStyle/>
          <a:p>
            <a:pPr algn="ctr"/>
            <a:r>
              <a:rPr lang="ar-SA" sz="3200" dirty="0" smtClean="0">
                <a:solidFill>
                  <a:srgbClr val="51361B"/>
                </a:solidFill>
                <a:latin typeface="GE Dinar Two" pitchFamily="18" charset="-78"/>
                <a:ea typeface="GE Dinar Two" pitchFamily="18" charset="-78"/>
                <a:cs typeface="GE Dinar Two" pitchFamily="18" charset="-78"/>
              </a:rPr>
              <a:t>ليس لكلمة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مرادف دقيق في اللغات الأخرى وقد قام </a:t>
            </a:r>
            <a:r>
              <a:rPr lang="en-US" sz="3200"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أنتوني روبنز</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باستحداث مصطلح انجليزي لهذه الكلمة، ألا وهو</a:t>
            </a:r>
          </a:p>
          <a:p>
            <a:r>
              <a:rPr lang="ar-SA" sz="1600" dirty="0" smtClean="0">
                <a:solidFill>
                  <a:srgbClr val="51361B"/>
                </a:solidFill>
                <a:latin typeface="GE Dinar Two" pitchFamily="18" charset="-78"/>
                <a:ea typeface="GE Dinar Two" pitchFamily="18" charset="-78"/>
                <a:cs typeface="GE Dinar Two" pitchFamily="18" charset="-78"/>
              </a:rPr>
              <a:t> </a:t>
            </a:r>
            <a:endParaRPr lang="en-US" sz="1600" dirty="0" smtClean="0">
              <a:solidFill>
                <a:srgbClr val="51361B"/>
              </a:solidFill>
              <a:latin typeface="GE Dinar Two" pitchFamily="18" charset="-78"/>
              <a:ea typeface="GE Dinar Two" pitchFamily="18" charset="-78"/>
              <a:cs typeface="GE Dinar Two" pitchFamily="18" charset="-78"/>
            </a:endParaRPr>
          </a:p>
          <a:p>
            <a:pPr algn="ctr"/>
            <a:r>
              <a:rPr lang="en-US" sz="4000" b="1" i="1" dirty="0" smtClean="0">
                <a:solidFill>
                  <a:srgbClr val="51361B"/>
                </a:solidFill>
                <a:latin typeface="Agency FB" pitchFamily="34" charset="0"/>
                <a:ea typeface="GE Dinar Two" pitchFamily="18" charset="-78"/>
                <a:cs typeface="GE Dinar Two" pitchFamily="18" charset="-78"/>
              </a:rPr>
              <a:t>(CAN-I)</a:t>
            </a:r>
          </a:p>
          <a:p>
            <a:r>
              <a:rPr lang="en-US" sz="2000" dirty="0" smtClean="0">
                <a:solidFill>
                  <a:srgbClr val="51361B"/>
                </a:solidFill>
                <a:latin typeface="Agency FB" pitchFamily="34" charset="0"/>
                <a:ea typeface="GE Dinar Two" pitchFamily="18" charset="-78"/>
                <a:cs typeface="GE Dinar Two" pitchFamily="18" charset="-78"/>
              </a:rPr>
              <a:t>  </a:t>
            </a:r>
          </a:p>
          <a:p>
            <a:pPr algn="ctr"/>
            <a:r>
              <a:rPr lang="en-US" sz="4000" b="1" i="1" dirty="0" smtClean="0">
                <a:solidFill>
                  <a:srgbClr val="51361B"/>
                </a:solidFill>
                <a:latin typeface="Agency FB" pitchFamily="34" charset="0"/>
                <a:ea typeface="GE Dinar Two" pitchFamily="18" charset="-78"/>
                <a:cs typeface="GE Dinar Two" pitchFamily="18" charset="-78"/>
              </a:rPr>
              <a:t>C</a:t>
            </a:r>
            <a:r>
              <a:rPr lang="en-US" sz="4000" i="1" dirty="0" smtClean="0">
                <a:solidFill>
                  <a:srgbClr val="51361B"/>
                </a:solidFill>
                <a:latin typeface="Agency FB" pitchFamily="34" charset="0"/>
                <a:ea typeface="GE Dinar Two" pitchFamily="18" charset="-78"/>
                <a:cs typeface="GE Dinar Two" pitchFamily="18" charset="-78"/>
              </a:rPr>
              <a:t>ontinuous </a:t>
            </a:r>
            <a:r>
              <a:rPr lang="en-US" sz="4000" b="1" i="1" dirty="0" smtClean="0">
                <a:solidFill>
                  <a:srgbClr val="51361B"/>
                </a:solidFill>
                <a:latin typeface="Agency FB" pitchFamily="34" charset="0"/>
                <a:ea typeface="GE Dinar Two" pitchFamily="18" charset="-78"/>
                <a:cs typeface="GE Dinar Two" pitchFamily="18" charset="-78"/>
              </a:rPr>
              <a:t>a</a:t>
            </a:r>
            <a:r>
              <a:rPr lang="en-US" sz="4000" i="1" dirty="0" smtClean="0">
                <a:solidFill>
                  <a:srgbClr val="51361B"/>
                </a:solidFill>
                <a:latin typeface="Agency FB" pitchFamily="34" charset="0"/>
                <a:ea typeface="GE Dinar Two" pitchFamily="18" charset="-78"/>
                <a:cs typeface="GE Dinar Two" pitchFamily="18" charset="-78"/>
              </a:rPr>
              <a:t>nd </a:t>
            </a:r>
            <a:r>
              <a:rPr lang="en-US" sz="4000" b="1" i="1" dirty="0" smtClean="0">
                <a:solidFill>
                  <a:srgbClr val="51361B"/>
                </a:solidFill>
                <a:latin typeface="Agency FB" pitchFamily="34" charset="0"/>
                <a:ea typeface="GE Dinar Two" pitchFamily="18" charset="-78"/>
                <a:cs typeface="GE Dinar Two" pitchFamily="18" charset="-78"/>
              </a:rPr>
              <a:t>n</a:t>
            </a:r>
            <a:r>
              <a:rPr lang="en-US" sz="4000" i="1" dirty="0" smtClean="0">
                <a:solidFill>
                  <a:srgbClr val="51361B"/>
                </a:solidFill>
                <a:latin typeface="Agency FB" pitchFamily="34" charset="0"/>
                <a:ea typeface="GE Dinar Two" pitchFamily="18" charset="-78"/>
                <a:cs typeface="GE Dinar Two" pitchFamily="18" charset="-78"/>
              </a:rPr>
              <a:t>ever-lasting </a:t>
            </a:r>
            <a:r>
              <a:rPr lang="en-US" sz="4000" b="1" i="1" dirty="0" smtClean="0">
                <a:solidFill>
                  <a:srgbClr val="51361B"/>
                </a:solidFill>
                <a:latin typeface="Agency FB" pitchFamily="34" charset="0"/>
                <a:ea typeface="GE Dinar Two" pitchFamily="18" charset="-78"/>
                <a:cs typeface="GE Dinar Two" pitchFamily="18" charset="-78"/>
              </a:rPr>
              <a:t>i</a:t>
            </a:r>
            <a:r>
              <a:rPr lang="en-US" sz="4000" i="1" dirty="0" smtClean="0">
                <a:solidFill>
                  <a:srgbClr val="51361B"/>
                </a:solidFill>
                <a:latin typeface="Agency FB" pitchFamily="34" charset="0"/>
                <a:ea typeface="GE Dinar Two" pitchFamily="18" charset="-78"/>
                <a:cs typeface="GE Dinar Two" pitchFamily="18" charset="-78"/>
              </a:rPr>
              <a:t>mprovement</a:t>
            </a:r>
            <a:r>
              <a:rPr lang="en-US" sz="3200" i="1" dirty="0" smtClean="0">
                <a:solidFill>
                  <a:srgbClr val="51361B"/>
                </a:solidFill>
                <a:latin typeface="GE Dinar Two" pitchFamily="18" charset="-78"/>
                <a:ea typeface="GE Dinar Two" pitchFamily="18" charset="-78"/>
                <a:cs typeface="GE Dinar Two" pitchFamily="18" charset="-78"/>
              </a:rPr>
              <a:t> </a:t>
            </a:r>
            <a:r>
              <a:rPr lang="ar-SA" sz="3200" i="1" dirty="0" smtClean="0">
                <a:solidFill>
                  <a:srgbClr val="51361B"/>
                </a:solidFill>
                <a:latin typeface="GE Dinar Two" pitchFamily="18" charset="-78"/>
                <a:ea typeface="GE Dinar Two" pitchFamily="18" charset="-78"/>
                <a:cs typeface="GE Dinar Two" pitchFamily="18" charset="-78"/>
              </a:rPr>
              <a:t> </a:t>
            </a:r>
          </a:p>
          <a:p>
            <a:endParaRPr lang="ar-SA" sz="2000" dirty="0" smtClean="0">
              <a:solidFill>
                <a:srgbClr val="51361B"/>
              </a:solidFill>
              <a:latin typeface="Agency FB" pitchFamily="34" charset="0"/>
              <a:ea typeface="GE Dinar Two" pitchFamily="18" charset="-78"/>
              <a:cs typeface="GE Dinar Two" pitchFamily="18" charset="-78"/>
            </a:endParaRPr>
          </a:p>
          <a:p>
            <a:pPr algn="ctr"/>
            <a:r>
              <a:rPr lang="ar-SA" sz="3200" dirty="0" smtClean="0">
                <a:solidFill>
                  <a:srgbClr val="51361B"/>
                </a:solidFill>
                <a:latin typeface="GE Dinar Two" pitchFamily="18" charset="-78"/>
                <a:ea typeface="GE Dinar Two" pitchFamily="18" charset="-78"/>
                <a:cs typeface="GE Dinar Two" pitchFamily="18" charset="-78"/>
              </a:rPr>
              <a:t>أي</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التحسين المستمر الدائم.</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857364"/>
            <a:ext cx="7786710" cy="4308872"/>
          </a:xfrm>
          <a:prstGeom prst="rect">
            <a:avLst/>
          </a:prstGeom>
          <a:noFill/>
        </p:spPr>
        <p:txBody>
          <a:bodyPr wrap="squar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و في اللغة الصينية المصطلح </a:t>
            </a:r>
          </a:p>
          <a:p>
            <a:endParaRPr lang="ar-SA" dirty="0" smtClean="0">
              <a:solidFill>
                <a:srgbClr val="51361B"/>
              </a:solidFill>
              <a:latin typeface="GE Dinar Two" pitchFamily="18" charset="-78"/>
              <a:ea typeface="GE Dinar Two" pitchFamily="18" charset="-78"/>
              <a:cs typeface="GE Dinar Two" pitchFamily="18" charset="-78"/>
            </a:endParaRPr>
          </a:p>
          <a:p>
            <a:pPr algn="ctr"/>
            <a:r>
              <a:rPr lang="ar-SA" sz="3200" dirty="0" smtClean="0">
                <a:solidFill>
                  <a:srgbClr val="51361B"/>
                </a:solidFill>
                <a:latin typeface="GE Dinar Two" pitchFamily="18" charset="-78"/>
                <a:ea typeface="GE Dinar Two" pitchFamily="18" charset="-78"/>
                <a:cs typeface="GE Dinar Two" pitchFamily="18" charset="-78"/>
              </a:rPr>
              <a:t>"جاي سان</a:t>
            </a:r>
            <a:r>
              <a:rPr lang="en-US" sz="3200" dirty="0" smtClean="0">
                <a:solidFill>
                  <a:srgbClr val="51361B"/>
                </a:solidFill>
                <a:latin typeface="GE Dinar Two" pitchFamily="18" charset="-78"/>
                <a:ea typeface="GE Dinar Two" pitchFamily="18" charset="-78"/>
                <a:cs typeface="GE Dinar Two" pitchFamily="18" charset="-78"/>
              </a:rPr>
              <a:t>" </a:t>
            </a:r>
            <a:r>
              <a:rPr lang="en-US" sz="3200" i="1" dirty="0" smtClean="0">
                <a:solidFill>
                  <a:srgbClr val="51361B"/>
                </a:solidFill>
                <a:latin typeface="Agency FB" pitchFamily="34" charset="0"/>
                <a:ea typeface="GE Dinar Two" pitchFamily="18" charset="-78"/>
                <a:cs typeface="GE Dinar Two" pitchFamily="18" charset="-78"/>
              </a:rPr>
              <a:t>Gai San  </a:t>
            </a:r>
            <a:endParaRPr lang="ar-SA" sz="3200" i="1" dirty="0" smtClean="0">
              <a:solidFill>
                <a:srgbClr val="51361B"/>
              </a:solidFill>
              <a:latin typeface="Agency FB" pitchFamily="34" charset="0"/>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وهذا المصطلح  مماثل لمصطلح </a:t>
            </a:r>
            <a:r>
              <a:rPr lang="en-US" sz="3200" dirty="0" smtClean="0">
                <a:solidFill>
                  <a:srgbClr val="51361B"/>
                </a:solidFill>
                <a:latin typeface="GE Dinar Two" pitchFamily="18" charset="-78"/>
                <a:ea typeface="GE Dinar Two" pitchFamily="18" charset="-78"/>
                <a:cs typeface="GE Dinar Two" pitchFamily="18" charset="-78"/>
              </a:rPr>
              <a:t> "</a:t>
            </a:r>
            <a:r>
              <a:rPr lang="en-US" sz="3200" i="1" dirty="0">
                <a:solidFill>
                  <a:srgbClr val="51361B"/>
                </a:solidFill>
                <a:latin typeface="Agency FB" pitchFamily="34" charset="0"/>
                <a:ea typeface="GE Dinar Two" pitchFamily="18" charset="-78"/>
                <a:cs typeface="GE Dinar Two" pitchFamily="18" charset="-78"/>
              </a:rPr>
              <a:t>Kaizen</a:t>
            </a:r>
            <a:r>
              <a:rPr lang="en-US" sz="3200"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الياباني،  </a:t>
            </a:r>
          </a:p>
          <a:p>
            <a:r>
              <a:rPr lang="ar-SA" sz="3200" dirty="0" smtClean="0">
                <a:solidFill>
                  <a:srgbClr val="51361B"/>
                </a:solidFill>
                <a:latin typeface="GE Dinar Two" pitchFamily="18" charset="-78"/>
                <a:ea typeface="GE Dinar Two" pitchFamily="18" charset="-78"/>
                <a:cs typeface="GE Dinar Two" pitchFamily="18" charset="-78"/>
              </a:rPr>
              <a:t>وتعني الكلمة الأولى</a:t>
            </a:r>
            <a:r>
              <a:rPr lang="en-US" sz="3200" dirty="0" smtClean="0">
                <a:solidFill>
                  <a:srgbClr val="51361B"/>
                </a:solidFill>
                <a:latin typeface="GE Dinar Two" pitchFamily="18" charset="-78"/>
                <a:ea typeface="GE Dinar Two" pitchFamily="18" charset="-78"/>
                <a:cs typeface="GE Dinar Two" pitchFamily="18" charset="-78"/>
              </a:rPr>
              <a:t> " </a:t>
            </a:r>
            <a:r>
              <a:rPr lang="en-US" sz="3200" i="1" dirty="0">
                <a:solidFill>
                  <a:srgbClr val="51361B"/>
                </a:solidFill>
                <a:latin typeface="Agency FB" pitchFamily="34" charset="0"/>
                <a:ea typeface="GE Dinar Two" pitchFamily="18" charset="-78"/>
                <a:cs typeface="GE Dinar Two" pitchFamily="18" charset="-78"/>
              </a:rPr>
              <a:t>Gai </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عمل التصحيح.</a:t>
            </a:r>
          </a:p>
          <a:p>
            <a:r>
              <a:rPr lang="ar-SA" sz="3200" dirty="0" smtClean="0">
                <a:solidFill>
                  <a:srgbClr val="51361B"/>
                </a:solidFill>
                <a:latin typeface="GE Dinar Two" pitchFamily="18" charset="-78"/>
                <a:ea typeface="GE Dinar Two" pitchFamily="18" charset="-78"/>
                <a:cs typeface="GE Dinar Two" pitchFamily="18" charset="-78"/>
              </a:rPr>
              <a:t> أما كلمة</a:t>
            </a:r>
            <a:r>
              <a:rPr lang="en-US" sz="3200" dirty="0" smtClean="0">
                <a:solidFill>
                  <a:srgbClr val="51361B"/>
                </a:solidFill>
                <a:latin typeface="GE Dinar Two" pitchFamily="18" charset="-78"/>
                <a:ea typeface="GE Dinar Two" pitchFamily="18" charset="-78"/>
                <a:cs typeface="GE Dinar Two" pitchFamily="18" charset="-78"/>
              </a:rPr>
              <a:t> "</a:t>
            </a:r>
            <a:r>
              <a:rPr lang="en-US" sz="3200" i="1" dirty="0">
                <a:solidFill>
                  <a:srgbClr val="51361B"/>
                </a:solidFill>
                <a:latin typeface="Agency FB" pitchFamily="34" charset="0"/>
                <a:ea typeface="GE Dinar Two" pitchFamily="18" charset="-78"/>
                <a:cs typeface="GE Dinar Two" pitchFamily="18" charset="-78"/>
              </a:rPr>
              <a:t>San</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فتعني العمل الذي يعود بالفائدة على المجتمع ككل، وليس على فرد معين بحد ذاته.</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13" name="مستطيل 12"/>
          <p:cNvSpPr/>
          <p:nvPr/>
        </p:nvSpPr>
        <p:spPr>
          <a:xfrm>
            <a:off x="0" y="2285992"/>
            <a:ext cx="7786710" cy="2585323"/>
          </a:xfrm>
          <a:prstGeom prst="rect">
            <a:avLst/>
          </a:prstGeom>
        </p:spPr>
        <p:txBody>
          <a:bodyPr wrap="square">
            <a:spAutoFit/>
          </a:bodyPr>
          <a:lstStyle/>
          <a:p>
            <a:pPr algn="ctr"/>
            <a:r>
              <a:rPr lang="ar-SA" sz="5400" b="1" dirty="0" smtClean="0">
                <a:solidFill>
                  <a:srgbClr val="2C1D0E"/>
                </a:solidFill>
                <a:latin typeface="GE Dinar Two" pitchFamily="18" charset="-78"/>
                <a:ea typeface="GE Dinar Two" pitchFamily="18" charset="-78"/>
                <a:cs typeface="GE Dinar Two" pitchFamily="18" charset="-78"/>
              </a:rPr>
              <a:t>استراتيجيات كايزن</a:t>
            </a:r>
          </a:p>
          <a:p>
            <a:pPr algn="ctr"/>
            <a:r>
              <a:rPr lang="ar-SA" sz="5400" b="1" dirty="0" smtClean="0">
                <a:solidFill>
                  <a:srgbClr val="2C1D0E"/>
                </a:solidFill>
                <a:latin typeface="GE Dinar Two" pitchFamily="18" charset="-78"/>
                <a:ea typeface="GE Dinar Two" pitchFamily="18" charset="-78"/>
                <a:cs typeface="GE Dinar Two" pitchFamily="18" charset="-78"/>
              </a:rPr>
              <a:t> في</a:t>
            </a:r>
          </a:p>
          <a:p>
            <a:pPr algn="ctr"/>
            <a:r>
              <a:rPr lang="ar-SA" sz="5400" b="1" dirty="0" smtClean="0">
                <a:solidFill>
                  <a:srgbClr val="2C1D0E"/>
                </a:solidFill>
                <a:latin typeface="GE Dinar Two" pitchFamily="18" charset="-78"/>
                <a:ea typeface="GE Dinar Two" pitchFamily="18" charset="-78"/>
                <a:cs typeface="GE Dinar Two" pitchFamily="18" charset="-78"/>
              </a:rPr>
              <a:t> التحسين المستمر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285860"/>
            <a:ext cx="7786710" cy="5432256"/>
          </a:xfrm>
          <a:prstGeom prst="rect">
            <a:avLst/>
          </a:prstGeom>
          <a:noFill/>
        </p:spPr>
        <p:txBody>
          <a:bodyPr wrap="squar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تقسّم عملية التحسين بين : </a:t>
            </a:r>
          </a:p>
          <a:p>
            <a:endParaRPr lang="ar-SA" sz="1400" dirty="0" smtClean="0">
              <a:solidFill>
                <a:srgbClr val="51361B"/>
              </a:solidFill>
              <a:latin typeface="GE Dinar Two" pitchFamily="18" charset="-78"/>
              <a:ea typeface="GE Dinar Two" pitchFamily="18" charset="-78"/>
              <a:cs typeface="GE Dinar Two" pitchFamily="18" charset="-78"/>
            </a:endParaRPr>
          </a:p>
          <a:p>
            <a:pPr>
              <a:buFont typeface="Arial" pitchFamily="34" charset="0"/>
              <a:buChar char="•"/>
            </a:pPr>
            <a:r>
              <a:rPr lang="ar-SA" sz="3200" dirty="0" err="1" smtClean="0">
                <a:solidFill>
                  <a:srgbClr val="51361B"/>
                </a:solidFill>
                <a:latin typeface="GE Dinar Two" pitchFamily="18" charset="-78"/>
                <a:ea typeface="GE Dinar Two" pitchFamily="18" charset="-78"/>
                <a:cs typeface="GE Dinar Two" pitchFamily="18" charset="-78"/>
              </a:rPr>
              <a:t>كايكاكو</a:t>
            </a:r>
            <a:r>
              <a:rPr lang="en-US" sz="3200" i="1" dirty="0" smtClean="0">
                <a:solidFill>
                  <a:srgbClr val="51361B"/>
                </a:solidFill>
                <a:latin typeface="Agency FB" pitchFamily="34" charset="0"/>
                <a:ea typeface="GE Dinar Two" pitchFamily="18" charset="-78"/>
                <a:cs typeface="GE Dinar Two" pitchFamily="18" charset="-78"/>
              </a:rPr>
              <a:t>Kaikaku</a:t>
            </a:r>
            <a:r>
              <a:rPr lang="en-US" sz="3200"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 أي التحسين الجذري دفعة واحدة؛</a:t>
            </a:r>
          </a:p>
          <a:p>
            <a:pPr>
              <a:buFont typeface="Arial" pitchFamily="34" charset="0"/>
              <a:buChar char="•"/>
            </a:pPr>
            <a:endParaRPr lang="ar-SA" sz="100" dirty="0" smtClean="0">
              <a:solidFill>
                <a:srgbClr val="51361B"/>
              </a:solidFill>
              <a:latin typeface="GE Dinar Two" pitchFamily="18" charset="-78"/>
              <a:ea typeface="GE Dinar Two" pitchFamily="18" charset="-78"/>
              <a:cs typeface="GE Dinar Two" pitchFamily="18" charset="-78"/>
            </a:endParaRPr>
          </a:p>
          <a:p>
            <a:pPr>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وبرنامج التحسين التدريجي المستمر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endParaRPr lang="ar-SA" sz="3200" dirty="0" smtClean="0">
              <a:solidFill>
                <a:srgbClr val="51361B"/>
              </a:solidFill>
              <a:latin typeface="GE Dinar Two" pitchFamily="18" charset="-78"/>
              <a:ea typeface="GE Dinar Two" pitchFamily="18" charset="-78"/>
              <a:cs typeface="GE Dinar Two" pitchFamily="18" charset="-78"/>
            </a:endParaRPr>
          </a:p>
          <a:p>
            <a:pPr>
              <a:buFont typeface="Arial" pitchFamily="34" charset="0"/>
              <a:buChar char="•"/>
            </a:pPr>
            <a:endParaRPr lang="ar-SA" sz="1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 </a:t>
            </a:r>
            <a:r>
              <a:rPr lang="ar-SA" sz="3200" b="1" dirty="0" smtClean="0">
                <a:solidFill>
                  <a:srgbClr val="51361B"/>
                </a:solidFill>
                <a:latin typeface="GE Dinar Two" pitchFamily="18" charset="-78"/>
                <a:ea typeface="GE Dinar Two" pitchFamily="18" charset="-78"/>
                <a:cs typeface="GE Dinar Two" pitchFamily="18" charset="-78"/>
              </a:rPr>
              <a:t>فالتحسين الجذري </a:t>
            </a:r>
            <a:r>
              <a:rPr lang="ar-SA" sz="3200" dirty="0" smtClean="0">
                <a:solidFill>
                  <a:srgbClr val="51361B"/>
                </a:solidFill>
                <a:latin typeface="GE Dinar Two" pitchFamily="18" charset="-78"/>
                <a:ea typeface="GE Dinar Two" pitchFamily="18" charset="-78"/>
                <a:cs typeface="GE Dinar Two" pitchFamily="18" charset="-78"/>
              </a:rPr>
              <a:t>يتضمن تحسينات قوية في العمليات،  ويحتاج إلى استثمارات كبيرة.</a:t>
            </a:r>
          </a:p>
          <a:p>
            <a:pPr algn="just"/>
            <a:r>
              <a:rPr lang="ar-SA" sz="3200" dirty="0" smtClean="0">
                <a:solidFill>
                  <a:srgbClr val="51361B"/>
                </a:solidFill>
                <a:latin typeface="GE Dinar Two" pitchFamily="18" charset="-78"/>
                <a:ea typeface="GE Dinar Two" pitchFamily="18" charset="-78"/>
                <a:cs typeface="GE Dinar Two" pitchFamily="18" charset="-78"/>
              </a:rPr>
              <a:t> بينما </a:t>
            </a:r>
            <a:r>
              <a:rPr lang="ar-SA" sz="3200" b="1" dirty="0" smtClean="0">
                <a:solidFill>
                  <a:srgbClr val="51361B"/>
                </a:solidFill>
                <a:latin typeface="GE Dinar Two" pitchFamily="18" charset="-78"/>
                <a:ea typeface="GE Dinar Two" pitchFamily="18" charset="-78"/>
                <a:cs typeface="GE Dinar Two" pitchFamily="18" charset="-78"/>
              </a:rPr>
              <a:t>”كايزن“ </a:t>
            </a:r>
            <a:r>
              <a:rPr lang="ar-SA" sz="3200" dirty="0" smtClean="0">
                <a:solidFill>
                  <a:srgbClr val="51361B"/>
                </a:solidFill>
                <a:latin typeface="GE Dinar Two" pitchFamily="18" charset="-78"/>
                <a:ea typeface="GE Dinar Two" pitchFamily="18" charset="-78"/>
                <a:cs typeface="GE Dinar Two" pitchFamily="18" charset="-78"/>
              </a:rPr>
              <a:t>يتضمن إجراء تحسينات صغيرة، وبتكلفة قليلة من خلال التنسيق المستمر لجهود منسوبي المؤسسة من عمال وإداريين.</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grpSp>
        <p:nvGrpSpPr>
          <p:cNvPr id="33822" name="مجموعة 33821"/>
          <p:cNvGrpSpPr/>
          <p:nvPr/>
        </p:nvGrpSpPr>
        <p:grpSpPr>
          <a:xfrm>
            <a:off x="3995936" y="2204864"/>
            <a:ext cx="3707613" cy="2160240"/>
            <a:chOff x="3328402" y="3284984"/>
            <a:chExt cx="3851629" cy="2213467"/>
          </a:xfrm>
        </p:grpSpPr>
        <p:sp>
          <p:nvSpPr>
            <p:cNvPr id="5" name="شكل بيضاوي 4"/>
            <p:cNvSpPr/>
            <p:nvPr/>
          </p:nvSpPr>
          <p:spPr>
            <a:xfrm>
              <a:off x="5307823" y="3284984"/>
              <a:ext cx="1872208" cy="2016224"/>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8" name="رابط مستقيم 7"/>
            <p:cNvCxnSpPr>
              <a:stCxn id="5" idx="0"/>
              <a:endCxn id="5" idx="4"/>
            </p:cNvCxnSpPr>
            <p:nvPr/>
          </p:nvCxnSpPr>
          <p:spPr>
            <a:xfrm>
              <a:off x="6243927" y="3284984"/>
              <a:ext cx="0" cy="2016224"/>
            </a:xfrm>
            <a:prstGeom prst="lin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رابط مستقيم 13"/>
            <p:cNvCxnSpPr>
              <a:stCxn id="5" idx="2"/>
              <a:endCxn id="5" idx="6"/>
            </p:cNvCxnSpPr>
            <p:nvPr/>
          </p:nvCxnSpPr>
          <p:spPr>
            <a:xfrm>
              <a:off x="5307823" y="4293096"/>
              <a:ext cx="1872208" cy="0"/>
            </a:xfrm>
            <a:prstGeom prst="lin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سهم للأسفل 18"/>
            <p:cNvSpPr/>
            <p:nvPr/>
          </p:nvSpPr>
          <p:spPr>
            <a:xfrm rot="3784451">
              <a:off x="4819957" y="4304288"/>
              <a:ext cx="1224136" cy="1164189"/>
            </a:xfrm>
            <a:prstGeom prst="downArrow">
              <a:avLst>
                <a:gd name="adj1" fmla="val 50000"/>
                <a:gd name="adj2" fmla="val 37767"/>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ربع نص 19"/>
            <p:cNvSpPr txBox="1"/>
            <p:nvPr/>
          </p:nvSpPr>
          <p:spPr>
            <a:xfrm>
              <a:off x="6372200" y="3768336"/>
              <a:ext cx="588623" cy="369332"/>
            </a:xfrm>
            <a:prstGeom prst="rect">
              <a:avLst/>
            </a:prstGeom>
            <a:noFill/>
          </p:spPr>
          <p:txBody>
            <a:bodyPr wrap="none" rtlCol="1">
              <a:spAutoFit/>
            </a:bodyPr>
            <a:lstStyle/>
            <a:p>
              <a:r>
                <a:rPr lang="en-US" dirty="0" smtClean="0">
                  <a:solidFill>
                    <a:schemeClr val="bg2">
                      <a:lumMod val="50000"/>
                    </a:schemeClr>
                  </a:solidFill>
                </a:rPr>
                <a:t>Plan</a:t>
              </a:r>
              <a:endParaRPr lang="ar-SA" dirty="0">
                <a:solidFill>
                  <a:schemeClr val="bg2">
                    <a:lumMod val="50000"/>
                  </a:schemeClr>
                </a:solidFill>
              </a:endParaRPr>
            </a:p>
          </p:txBody>
        </p:sp>
        <p:sp>
          <p:nvSpPr>
            <p:cNvPr id="23" name="مربع نص 22"/>
            <p:cNvSpPr txBox="1"/>
            <p:nvPr/>
          </p:nvSpPr>
          <p:spPr>
            <a:xfrm>
              <a:off x="5588839" y="3795232"/>
              <a:ext cx="492443" cy="369332"/>
            </a:xfrm>
            <a:prstGeom prst="rect">
              <a:avLst/>
            </a:prstGeom>
            <a:noFill/>
          </p:spPr>
          <p:txBody>
            <a:bodyPr wrap="none" rtlCol="1">
              <a:spAutoFit/>
            </a:bodyPr>
            <a:lstStyle/>
            <a:p>
              <a:r>
                <a:rPr lang="en-US" dirty="0" smtClean="0">
                  <a:solidFill>
                    <a:schemeClr val="bg2">
                      <a:lumMod val="50000"/>
                    </a:schemeClr>
                  </a:solidFill>
                </a:rPr>
                <a:t>Act</a:t>
              </a:r>
              <a:endParaRPr lang="ar-SA" dirty="0">
                <a:solidFill>
                  <a:schemeClr val="bg2">
                    <a:lumMod val="50000"/>
                  </a:schemeClr>
                </a:solidFill>
              </a:endParaRPr>
            </a:p>
          </p:txBody>
        </p:sp>
        <p:sp>
          <p:nvSpPr>
            <p:cNvPr id="24" name="مربع نص 23"/>
            <p:cNvSpPr txBox="1"/>
            <p:nvPr/>
          </p:nvSpPr>
          <p:spPr>
            <a:xfrm>
              <a:off x="6511661" y="4585492"/>
              <a:ext cx="449162" cy="369332"/>
            </a:xfrm>
            <a:prstGeom prst="rect">
              <a:avLst/>
            </a:prstGeom>
            <a:noFill/>
          </p:spPr>
          <p:txBody>
            <a:bodyPr wrap="none" rtlCol="1">
              <a:spAutoFit/>
            </a:bodyPr>
            <a:lstStyle/>
            <a:p>
              <a:r>
                <a:rPr lang="en-US" dirty="0" smtClean="0">
                  <a:solidFill>
                    <a:schemeClr val="bg2">
                      <a:lumMod val="50000"/>
                    </a:schemeClr>
                  </a:solidFill>
                </a:rPr>
                <a:t>Do</a:t>
              </a:r>
              <a:endParaRPr lang="ar-SA" dirty="0">
                <a:solidFill>
                  <a:schemeClr val="bg2">
                    <a:lumMod val="50000"/>
                  </a:schemeClr>
                </a:solidFill>
              </a:endParaRPr>
            </a:p>
          </p:txBody>
        </p:sp>
        <p:sp>
          <p:nvSpPr>
            <p:cNvPr id="25" name="مربع نص 24"/>
            <p:cNvSpPr txBox="1"/>
            <p:nvPr/>
          </p:nvSpPr>
          <p:spPr>
            <a:xfrm>
              <a:off x="5455790" y="4589056"/>
              <a:ext cx="721672" cy="369332"/>
            </a:xfrm>
            <a:prstGeom prst="rect">
              <a:avLst/>
            </a:prstGeom>
            <a:noFill/>
          </p:spPr>
          <p:txBody>
            <a:bodyPr wrap="none" rtlCol="1">
              <a:spAutoFit/>
            </a:bodyPr>
            <a:lstStyle/>
            <a:p>
              <a:r>
                <a:rPr lang="en-US" dirty="0" smtClean="0">
                  <a:solidFill>
                    <a:schemeClr val="bg2">
                      <a:lumMod val="50000"/>
                    </a:schemeClr>
                  </a:solidFill>
                </a:rPr>
                <a:t>check</a:t>
              </a:r>
              <a:endParaRPr lang="ar-SA" dirty="0">
                <a:solidFill>
                  <a:schemeClr val="bg2">
                    <a:lumMod val="50000"/>
                  </a:schemeClr>
                </a:solidFill>
              </a:endParaRPr>
            </a:p>
          </p:txBody>
        </p:sp>
        <p:sp>
          <p:nvSpPr>
            <p:cNvPr id="21" name="مستطيل 20"/>
            <p:cNvSpPr/>
            <p:nvPr/>
          </p:nvSpPr>
          <p:spPr>
            <a:xfrm>
              <a:off x="3328402" y="4930649"/>
              <a:ext cx="1429132" cy="455478"/>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6" name="سهم منحني 25"/>
            <p:cNvSpPr/>
            <p:nvPr/>
          </p:nvSpPr>
          <p:spPr>
            <a:xfrm>
              <a:off x="4222988" y="3717032"/>
              <a:ext cx="1069092" cy="1213617"/>
            </a:xfrm>
            <a:prstGeom prst="bentArrow">
              <a:avLst>
                <a:gd name="adj1" fmla="val 25000"/>
                <a:gd name="adj2" fmla="val 20545"/>
                <a:gd name="adj3" fmla="val 47274"/>
                <a:gd name="adj4" fmla="val 33059"/>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33823" name="مجموعة 33822"/>
          <p:cNvGrpSpPr/>
          <p:nvPr/>
        </p:nvGrpSpPr>
        <p:grpSpPr>
          <a:xfrm>
            <a:off x="107504" y="2493165"/>
            <a:ext cx="3744416" cy="2087963"/>
            <a:chOff x="191338" y="1817623"/>
            <a:chExt cx="3851630" cy="2213467"/>
          </a:xfrm>
        </p:grpSpPr>
        <p:sp>
          <p:nvSpPr>
            <p:cNvPr id="29" name="شكل بيضاوي 28"/>
            <p:cNvSpPr/>
            <p:nvPr/>
          </p:nvSpPr>
          <p:spPr>
            <a:xfrm>
              <a:off x="2170760" y="1817623"/>
              <a:ext cx="1872208" cy="2016224"/>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30" name="رابط مستقيم 29"/>
            <p:cNvCxnSpPr>
              <a:stCxn id="29" idx="2"/>
              <a:endCxn id="29" idx="6"/>
            </p:cNvCxnSpPr>
            <p:nvPr/>
          </p:nvCxnSpPr>
          <p:spPr>
            <a:xfrm>
              <a:off x="2170760" y="2825735"/>
              <a:ext cx="1872208" cy="0"/>
            </a:xfrm>
            <a:prstGeom prst="lin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1" name="سهم للأسفل 30"/>
            <p:cNvSpPr/>
            <p:nvPr/>
          </p:nvSpPr>
          <p:spPr>
            <a:xfrm rot="3784451">
              <a:off x="1682894" y="2836927"/>
              <a:ext cx="1224136" cy="1164189"/>
            </a:xfrm>
            <a:prstGeom prst="downArrow">
              <a:avLst>
                <a:gd name="adj1" fmla="val 50000"/>
                <a:gd name="adj2" fmla="val 37767"/>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ربع نص 31"/>
            <p:cNvSpPr txBox="1"/>
            <p:nvPr/>
          </p:nvSpPr>
          <p:spPr>
            <a:xfrm>
              <a:off x="3235137" y="2300975"/>
              <a:ext cx="588623" cy="369332"/>
            </a:xfrm>
            <a:prstGeom prst="rect">
              <a:avLst/>
            </a:prstGeom>
            <a:noFill/>
          </p:spPr>
          <p:txBody>
            <a:bodyPr wrap="none" rtlCol="1">
              <a:spAutoFit/>
            </a:bodyPr>
            <a:lstStyle/>
            <a:p>
              <a:r>
                <a:rPr lang="en-US" dirty="0" smtClean="0">
                  <a:solidFill>
                    <a:schemeClr val="bg2">
                      <a:lumMod val="50000"/>
                    </a:schemeClr>
                  </a:solidFill>
                </a:rPr>
                <a:t>Plan</a:t>
              </a:r>
              <a:endParaRPr lang="ar-SA" dirty="0">
                <a:solidFill>
                  <a:schemeClr val="bg2">
                    <a:lumMod val="50000"/>
                  </a:schemeClr>
                </a:solidFill>
              </a:endParaRPr>
            </a:p>
          </p:txBody>
        </p:sp>
        <p:sp>
          <p:nvSpPr>
            <p:cNvPr id="33" name="مربع نص 32"/>
            <p:cNvSpPr txBox="1"/>
            <p:nvPr/>
          </p:nvSpPr>
          <p:spPr>
            <a:xfrm>
              <a:off x="2451776" y="2327871"/>
              <a:ext cx="492443" cy="369332"/>
            </a:xfrm>
            <a:prstGeom prst="rect">
              <a:avLst/>
            </a:prstGeom>
            <a:noFill/>
          </p:spPr>
          <p:txBody>
            <a:bodyPr wrap="none" rtlCol="1">
              <a:spAutoFit/>
            </a:bodyPr>
            <a:lstStyle/>
            <a:p>
              <a:r>
                <a:rPr lang="en-US" dirty="0" smtClean="0">
                  <a:solidFill>
                    <a:schemeClr val="bg2">
                      <a:lumMod val="50000"/>
                    </a:schemeClr>
                  </a:solidFill>
                </a:rPr>
                <a:t>Act</a:t>
              </a:r>
              <a:endParaRPr lang="ar-SA" dirty="0">
                <a:solidFill>
                  <a:schemeClr val="bg2">
                    <a:lumMod val="50000"/>
                  </a:schemeClr>
                </a:solidFill>
              </a:endParaRPr>
            </a:p>
          </p:txBody>
        </p:sp>
        <p:sp>
          <p:nvSpPr>
            <p:cNvPr id="34" name="مربع نص 33"/>
            <p:cNvSpPr txBox="1"/>
            <p:nvPr/>
          </p:nvSpPr>
          <p:spPr>
            <a:xfrm>
              <a:off x="3374598" y="3118131"/>
              <a:ext cx="449162" cy="369332"/>
            </a:xfrm>
            <a:prstGeom prst="rect">
              <a:avLst/>
            </a:prstGeom>
            <a:noFill/>
          </p:spPr>
          <p:txBody>
            <a:bodyPr wrap="none" rtlCol="1">
              <a:spAutoFit/>
            </a:bodyPr>
            <a:lstStyle/>
            <a:p>
              <a:r>
                <a:rPr lang="en-US" dirty="0" smtClean="0">
                  <a:solidFill>
                    <a:schemeClr val="bg2">
                      <a:lumMod val="50000"/>
                    </a:schemeClr>
                  </a:solidFill>
                </a:rPr>
                <a:t>Do</a:t>
              </a:r>
              <a:endParaRPr lang="ar-SA" dirty="0">
                <a:solidFill>
                  <a:schemeClr val="bg2">
                    <a:lumMod val="50000"/>
                  </a:schemeClr>
                </a:solidFill>
              </a:endParaRPr>
            </a:p>
          </p:txBody>
        </p:sp>
        <p:sp>
          <p:nvSpPr>
            <p:cNvPr id="35" name="مربع نص 34"/>
            <p:cNvSpPr txBox="1"/>
            <p:nvPr/>
          </p:nvSpPr>
          <p:spPr>
            <a:xfrm>
              <a:off x="2318727" y="3121695"/>
              <a:ext cx="721672" cy="369332"/>
            </a:xfrm>
            <a:prstGeom prst="rect">
              <a:avLst/>
            </a:prstGeom>
            <a:noFill/>
          </p:spPr>
          <p:txBody>
            <a:bodyPr wrap="none" rtlCol="1">
              <a:spAutoFit/>
            </a:bodyPr>
            <a:lstStyle/>
            <a:p>
              <a:r>
                <a:rPr lang="en-US" dirty="0" smtClean="0">
                  <a:solidFill>
                    <a:schemeClr val="bg2">
                      <a:lumMod val="50000"/>
                    </a:schemeClr>
                  </a:solidFill>
                </a:rPr>
                <a:t>check</a:t>
              </a:r>
              <a:endParaRPr lang="ar-SA" dirty="0">
                <a:solidFill>
                  <a:schemeClr val="bg2">
                    <a:lumMod val="50000"/>
                  </a:schemeClr>
                </a:solidFill>
              </a:endParaRPr>
            </a:p>
          </p:txBody>
        </p:sp>
        <p:sp>
          <p:nvSpPr>
            <p:cNvPr id="36" name="مستطيل 35"/>
            <p:cNvSpPr/>
            <p:nvPr/>
          </p:nvSpPr>
          <p:spPr>
            <a:xfrm>
              <a:off x="191339" y="3463288"/>
              <a:ext cx="1429132" cy="455478"/>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8" name="رابط مستقيم 27"/>
            <p:cNvCxnSpPr/>
            <p:nvPr/>
          </p:nvCxnSpPr>
          <p:spPr>
            <a:xfrm>
              <a:off x="1403648" y="3487463"/>
              <a:ext cx="0" cy="4313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a:off x="1187624" y="3475375"/>
              <a:ext cx="0" cy="4313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a:off x="971600" y="3487463"/>
              <a:ext cx="0" cy="4313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رابط مستقيم 44"/>
            <p:cNvCxnSpPr/>
            <p:nvPr/>
          </p:nvCxnSpPr>
          <p:spPr>
            <a:xfrm>
              <a:off x="755576" y="3487463"/>
              <a:ext cx="0" cy="4313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a:off x="539552" y="3475375"/>
              <a:ext cx="0" cy="4313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a:off x="323528" y="3463288"/>
              <a:ext cx="0" cy="4313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a:off x="3106864" y="1817623"/>
              <a:ext cx="0" cy="2016224"/>
            </a:xfrm>
            <a:prstGeom prst="lin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799" name="رابط منحني 33798"/>
            <p:cNvCxnSpPr/>
            <p:nvPr/>
          </p:nvCxnSpPr>
          <p:spPr>
            <a:xfrm rot="5400000" flipH="1" flipV="1">
              <a:off x="1131724" y="2527788"/>
              <a:ext cx="1363155" cy="963322"/>
            </a:xfrm>
            <a:prstGeom prst="curvedConnector3">
              <a:avLst>
                <a:gd name="adj1" fmla="val 13315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802" name="رابط منحني 33801"/>
            <p:cNvCxnSpPr/>
            <p:nvPr/>
          </p:nvCxnSpPr>
          <p:spPr>
            <a:xfrm rot="5400000" flipH="1" flipV="1">
              <a:off x="1188855" y="2610924"/>
              <a:ext cx="1416057" cy="796160"/>
            </a:xfrm>
            <a:prstGeom prst="curvedConnector3">
              <a:avLst>
                <a:gd name="adj1" fmla="val 14955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809" name="رابط منحني 33808"/>
            <p:cNvCxnSpPr/>
            <p:nvPr/>
          </p:nvCxnSpPr>
          <p:spPr>
            <a:xfrm rot="5400000" flipH="1" flipV="1">
              <a:off x="1041637" y="2401850"/>
              <a:ext cx="1351068" cy="1203111"/>
            </a:xfrm>
            <a:prstGeom prst="curvedConnector3">
              <a:avLst>
                <a:gd name="adj1" fmla="val 140945"/>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812" name="رابط منحني 33811"/>
            <p:cNvCxnSpPr/>
            <p:nvPr/>
          </p:nvCxnSpPr>
          <p:spPr>
            <a:xfrm flipV="1">
              <a:off x="905905" y="2327871"/>
              <a:ext cx="1412822" cy="1317153"/>
            </a:xfrm>
            <a:prstGeom prst="curvedConnector3">
              <a:avLst>
                <a:gd name="adj1" fmla="val -12025"/>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815" name="رابط منحني 33814"/>
            <p:cNvCxnSpPr/>
            <p:nvPr/>
          </p:nvCxnSpPr>
          <p:spPr>
            <a:xfrm flipV="1">
              <a:off x="683568" y="2327871"/>
              <a:ext cx="1611396" cy="1317153"/>
            </a:xfrm>
            <a:prstGeom prst="curvedConnector3">
              <a:avLst>
                <a:gd name="adj1" fmla="val -1502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818" name="رابط منحني 33817"/>
            <p:cNvCxnSpPr/>
            <p:nvPr/>
          </p:nvCxnSpPr>
          <p:spPr>
            <a:xfrm flipV="1">
              <a:off x="395536" y="2327871"/>
              <a:ext cx="1923191" cy="1375243"/>
            </a:xfrm>
            <a:prstGeom prst="curvedConnector3">
              <a:avLst>
                <a:gd name="adj1" fmla="val -5470"/>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821" name="رابط منحني 33820"/>
            <p:cNvCxnSpPr>
              <a:stCxn id="36" idx="1"/>
            </p:cNvCxnSpPr>
            <p:nvPr/>
          </p:nvCxnSpPr>
          <p:spPr>
            <a:xfrm rot="10800000" flipH="1">
              <a:off x="191338" y="2300975"/>
              <a:ext cx="2103625" cy="1390052"/>
            </a:xfrm>
            <a:prstGeom prst="curvedConnector3">
              <a:avLst>
                <a:gd name="adj1" fmla="val -1086"/>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824" name="مستطيل 33823"/>
          <p:cNvSpPr/>
          <p:nvPr/>
        </p:nvSpPr>
        <p:spPr>
          <a:xfrm>
            <a:off x="5565527" y="4554085"/>
            <a:ext cx="1739579" cy="369332"/>
          </a:xfrm>
          <a:prstGeom prst="rect">
            <a:avLst/>
          </a:prstGeom>
        </p:spPr>
        <p:txBody>
          <a:bodyPr wrap="none">
            <a:spAutoFit/>
          </a:bodyPr>
          <a:lstStyle/>
          <a:p>
            <a:r>
              <a:rPr lang="ar-SA" b="1" dirty="0">
                <a:solidFill>
                  <a:srgbClr val="51361B"/>
                </a:solidFill>
                <a:latin typeface="GE Dinar Two" pitchFamily="18" charset="-78"/>
                <a:ea typeface="GE Dinar Two" pitchFamily="18" charset="-78"/>
                <a:cs typeface="GE Dinar Two" pitchFamily="18" charset="-78"/>
              </a:rPr>
              <a:t>كايكاكو</a:t>
            </a:r>
            <a:r>
              <a:rPr lang="en-US" dirty="0">
                <a:solidFill>
                  <a:srgbClr val="51361B"/>
                </a:solidFill>
                <a:latin typeface="GE Dinar Two" pitchFamily="18" charset="-78"/>
                <a:ea typeface="GE Dinar Two" pitchFamily="18" charset="-78"/>
                <a:cs typeface="GE Dinar Two" pitchFamily="18" charset="-78"/>
              </a:rPr>
              <a:t> </a:t>
            </a:r>
            <a:r>
              <a:rPr lang="en-US" b="1" i="1" dirty="0" smtClean="0">
                <a:solidFill>
                  <a:srgbClr val="51361B"/>
                </a:solidFill>
                <a:latin typeface="Agency FB" pitchFamily="34" charset="0"/>
                <a:ea typeface="GE Dinar Two" pitchFamily="18" charset="-78"/>
                <a:cs typeface="GE Dinar Two" pitchFamily="18" charset="-78"/>
              </a:rPr>
              <a:t>Kaikaku </a:t>
            </a:r>
            <a:endParaRPr lang="ar-SA" dirty="0"/>
          </a:p>
        </p:txBody>
      </p:sp>
      <p:sp>
        <p:nvSpPr>
          <p:cNvPr id="33825" name="مستطيل 33824"/>
          <p:cNvSpPr/>
          <p:nvPr/>
        </p:nvSpPr>
        <p:spPr>
          <a:xfrm>
            <a:off x="1555777" y="4774795"/>
            <a:ext cx="1540806" cy="369332"/>
          </a:xfrm>
          <a:prstGeom prst="rect">
            <a:avLst/>
          </a:prstGeom>
        </p:spPr>
        <p:txBody>
          <a:bodyPr wrap="none">
            <a:spAutoFit/>
          </a:bodyPr>
          <a:lstStyle/>
          <a:p>
            <a:pPr>
              <a:buFont typeface="Arial" pitchFamily="34" charset="0"/>
              <a:buChar char="•"/>
            </a:pPr>
            <a:r>
              <a:rPr lang="ar-SA" dirty="0">
                <a:solidFill>
                  <a:srgbClr val="51361B"/>
                </a:solidFill>
                <a:latin typeface="GE Dinar Two" pitchFamily="18" charset="-78"/>
                <a:ea typeface="GE Dinar Two" pitchFamily="18" charset="-78"/>
                <a:cs typeface="GE Dinar Two" pitchFamily="18" charset="-78"/>
              </a:rPr>
              <a:t>"</a:t>
            </a:r>
            <a:r>
              <a:rPr lang="ar-SA" b="1" dirty="0" smtClean="0">
                <a:solidFill>
                  <a:srgbClr val="51361B"/>
                </a:solidFill>
                <a:latin typeface="GE Dinar Two" pitchFamily="18" charset="-78"/>
                <a:ea typeface="GE Dinar Two" pitchFamily="18" charset="-78"/>
                <a:cs typeface="GE Dinar Two" pitchFamily="18" charset="-78"/>
              </a:rPr>
              <a:t>كايزن </a:t>
            </a:r>
            <a:r>
              <a:rPr lang="ar-SA" dirty="0" smtClean="0">
                <a:solidFill>
                  <a:srgbClr val="51361B"/>
                </a:solidFill>
                <a:latin typeface="GE Dinar Two" pitchFamily="18" charset="-78"/>
                <a:ea typeface="GE Dinar Two" pitchFamily="18" charset="-78"/>
                <a:cs typeface="GE Dinar Two" pitchFamily="18" charset="-78"/>
              </a:rPr>
              <a:t> </a:t>
            </a:r>
            <a:r>
              <a:rPr lang="en-US" dirty="0" smtClean="0">
                <a:solidFill>
                  <a:srgbClr val="51361B"/>
                </a:solidFill>
                <a:latin typeface="GE Dinar Two" pitchFamily="18" charset="-78"/>
                <a:ea typeface="GE Dinar Two" pitchFamily="18" charset="-78"/>
                <a:cs typeface="GE Dinar Two" pitchFamily="18" charset="-78"/>
              </a:rPr>
              <a:t> </a:t>
            </a:r>
            <a:r>
              <a:rPr lang="en-US" b="1" i="1" dirty="0" smtClean="0">
                <a:solidFill>
                  <a:srgbClr val="51361B"/>
                </a:solidFill>
                <a:latin typeface="Agency FB" pitchFamily="34" charset="0"/>
                <a:ea typeface="GE Dinar Two" pitchFamily="18" charset="-78"/>
                <a:cs typeface="GE Dinar Two" pitchFamily="18" charset="-78"/>
              </a:rPr>
              <a:t>Kaizen</a:t>
            </a:r>
            <a:endParaRPr lang="ar-SA" dirty="0">
              <a:solidFill>
                <a:srgbClr val="51361B"/>
              </a:solidFill>
              <a:latin typeface="GE Dinar Two" pitchFamily="18" charset="-78"/>
              <a:ea typeface="GE Dinar Two" pitchFamily="18" charset="-78"/>
              <a:cs typeface="GE Dinar Two" pitchFamily="18" charset="-78"/>
            </a:endParaRPr>
          </a:p>
        </p:txBody>
      </p:sp>
    </p:spTree>
    <p:extLst>
      <p:ext uri="{BB962C8B-B14F-4D97-AF65-F5344CB8AC3E}">
        <p14:creationId xmlns:p14="http://schemas.microsoft.com/office/powerpoint/2010/main" val="265114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928802"/>
            <a:ext cx="7786710" cy="4031873"/>
          </a:xfrm>
          <a:prstGeom prst="rect">
            <a:avLst/>
          </a:prstGeom>
          <a:noFill/>
        </p:spPr>
        <p:txBody>
          <a:bodyPr wrap="square" rtlCol="1">
            <a:spAutoFit/>
          </a:bodyPr>
          <a:lstStyle/>
          <a:p>
            <a:pPr algn="just"/>
            <a:r>
              <a:rPr lang="ar-SA" sz="3200" dirty="0">
                <a:solidFill>
                  <a:srgbClr val="51361B"/>
                </a:solidFill>
                <a:latin typeface="GE Dinar Two" pitchFamily="18" charset="-78"/>
                <a:ea typeface="GE Dinar Two" pitchFamily="18" charset="-78"/>
                <a:cs typeface="GE Dinar Two" pitchFamily="18" charset="-78"/>
              </a:rPr>
              <a:t>تكمن</a:t>
            </a:r>
            <a:r>
              <a:rPr lang="ar-SA" sz="3200" dirty="0" smtClean="0">
                <a:solidFill>
                  <a:srgbClr val="51361B"/>
                </a:solidFill>
                <a:latin typeface="GE Dinar Two" pitchFamily="18" charset="-78"/>
                <a:ea typeface="GE Dinar Two" pitchFamily="18" charset="-78"/>
                <a:cs typeface="GE Dinar Two" pitchFamily="18" charset="-78"/>
              </a:rPr>
              <a:t> فلسفة كايزن</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في:</a:t>
            </a:r>
          </a:p>
          <a:p>
            <a:pPr algn="just"/>
            <a:r>
              <a:rPr lang="ar-SA" sz="3200" dirty="0" smtClean="0">
                <a:solidFill>
                  <a:srgbClr val="51361B"/>
                </a:solidFill>
                <a:latin typeface="GE Dinar Two" pitchFamily="18" charset="-78"/>
                <a:ea typeface="GE Dinar Two" pitchFamily="18" charset="-78"/>
                <a:cs typeface="GE Dinar Two" pitchFamily="18" charset="-78"/>
              </a:rPr>
              <a:t> التحسين التدريجي والتغيير المستمر لكافة أوجه أنشطة المؤسسات نحو الأفضل، ولكن بدون تكبّد الكثير من المصاريف أثناء إجراء هذا التغيير. </a:t>
            </a:r>
          </a:p>
          <a:p>
            <a:pPr algn="just"/>
            <a:r>
              <a:rPr lang="ar-SA" sz="3200" dirty="0" smtClean="0">
                <a:solidFill>
                  <a:srgbClr val="51361B"/>
                </a:solidFill>
                <a:latin typeface="GE Dinar Two" pitchFamily="18" charset="-78"/>
                <a:ea typeface="GE Dinar Two" pitchFamily="18" charset="-78"/>
                <a:cs typeface="GE Dinar Two" pitchFamily="18" charset="-78"/>
              </a:rPr>
              <a:t>والمقصود به هو التغيير الذي يتفق مع إستراتيجية المؤسسة ويساهم في تحقيق أهدافها</a:t>
            </a:r>
            <a:r>
              <a:rPr lang="en-US" sz="3200" dirty="0" smtClean="0">
                <a:solidFill>
                  <a:srgbClr val="51361B"/>
                </a:solidFill>
                <a:latin typeface="GE Dinar Two" pitchFamily="18" charset="-78"/>
                <a:ea typeface="GE Dinar Two" pitchFamily="18" charset="-78"/>
                <a:cs typeface="GE Dinar Two" pitchFamily="18" charset="-78"/>
              </a:rPr>
              <a:t>.</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285860"/>
            <a:ext cx="7786710" cy="5186035"/>
          </a:xfrm>
          <a:prstGeom prst="rect">
            <a:avLst/>
          </a:prstGeom>
          <a:noFill/>
        </p:spPr>
        <p:txBody>
          <a:bodyPr wrap="square" rtlCol="1">
            <a:spAutoFit/>
          </a:bodyPr>
          <a:lstStyle/>
          <a:p>
            <a:pPr algn="just"/>
            <a:r>
              <a:rPr lang="ar-SA" sz="3200" dirty="0">
                <a:solidFill>
                  <a:srgbClr val="51361B"/>
                </a:solidFill>
                <a:latin typeface="GE Dinar Two" pitchFamily="18" charset="-78"/>
                <a:ea typeface="GE Dinar Two" pitchFamily="18" charset="-78"/>
                <a:cs typeface="GE Dinar Two" pitchFamily="18" charset="-78"/>
              </a:rPr>
              <a:t>ولا تقتصر </a:t>
            </a:r>
            <a:r>
              <a:rPr lang="ar-SA" sz="3200" dirty="0" smtClean="0">
                <a:solidFill>
                  <a:srgbClr val="51361B"/>
                </a:solidFill>
                <a:latin typeface="GE Dinar Two" pitchFamily="18" charset="-78"/>
                <a:ea typeface="GE Dinar Two" pitchFamily="18" charset="-78"/>
                <a:cs typeface="GE Dinar Two" pitchFamily="18" charset="-78"/>
              </a:rPr>
              <a:t>عملية التحسين المستمرة على المؤسسات فقط، بل تتعدى ذلك لتشمل التحسين المستمر في الحياة التنظيمية، والحياة الشخصية، والحياة المنزلية، والحياة الاجتماعية، والحياة العملية.</a:t>
            </a:r>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إن مفهوم التحسين المستمر في المؤسسات يتضمّن:</a:t>
            </a:r>
          </a:p>
          <a:p>
            <a:pPr algn="just"/>
            <a:endParaRPr lang="ar-SA" sz="1100" dirty="0" smtClean="0">
              <a:solidFill>
                <a:srgbClr val="51361B"/>
              </a:solidFill>
              <a:latin typeface="GE Dinar Two" pitchFamily="18" charset="-78"/>
              <a:ea typeface="GE Dinar Two" pitchFamily="18" charset="-78"/>
              <a:cs typeface="GE Dinar Two" pitchFamily="18" charset="-78"/>
            </a:endParaRPr>
          </a:p>
          <a:p>
            <a:pPr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 </a:t>
            </a:r>
            <a:r>
              <a:rPr lang="ar-SA" sz="3200" b="1" dirty="0" smtClean="0">
                <a:solidFill>
                  <a:srgbClr val="51361B"/>
                </a:solidFill>
                <a:latin typeface="GE Dinar Two" pitchFamily="18" charset="-78"/>
                <a:ea typeface="GE Dinar Two" pitchFamily="18" charset="-78"/>
                <a:cs typeface="GE Dinar Two" pitchFamily="18" charset="-78"/>
              </a:rPr>
              <a:t>تحسين الأداء من خلال تخفيض الهدر في عمليات الإنتاج؛</a:t>
            </a:r>
          </a:p>
          <a:p>
            <a:pPr algn="just">
              <a:buFont typeface="Arial" pitchFamily="34" charset="0"/>
              <a:buChar char="•"/>
            </a:pPr>
            <a:r>
              <a:rPr lang="ar-SA" sz="3200" b="1" dirty="0" smtClean="0">
                <a:solidFill>
                  <a:srgbClr val="51361B"/>
                </a:solidFill>
                <a:latin typeface="GE Dinar Two" pitchFamily="18" charset="-78"/>
                <a:ea typeface="GE Dinar Two" pitchFamily="18" charset="-78"/>
                <a:cs typeface="GE Dinar Two" pitchFamily="18" charset="-78"/>
              </a:rPr>
              <a:t> تحسين جودة المنتج، وزيادة الإنتاجية.</a:t>
            </a:r>
            <a:endParaRPr lang="en-US" sz="3200" b="1"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285860"/>
            <a:ext cx="7786710" cy="5009064"/>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العناصر الأساسية لبرنامج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endParaRPr lang="ar-SA" sz="3200" b="1" dirty="0" smtClean="0">
              <a:solidFill>
                <a:srgbClr val="51361B"/>
              </a:solidFill>
              <a:latin typeface="GE Dinar Two" pitchFamily="18" charset="-78"/>
              <a:ea typeface="GE Dinar Two" pitchFamily="18" charset="-78"/>
              <a:cs typeface="GE Dinar Two" pitchFamily="18" charset="-78"/>
            </a:endParaRPr>
          </a:p>
          <a:p>
            <a:endParaRPr lang="en-US" sz="1100" b="1" dirty="0" smtClean="0">
              <a:solidFill>
                <a:srgbClr val="51361B"/>
              </a:solidFill>
              <a:latin typeface="GE Dinar Two" pitchFamily="18" charset="-78"/>
              <a:ea typeface="GE Dinar Two" pitchFamily="18" charset="-78"/>
              <a:cs typeface="GE Dinar Two" pitchFamily="18" charset="-78"/>
            </a:endParaRPr>
          </a:p>
          <a:p>
            <a:pPr lvl="0">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الجودة </a:t>
            </a:r>
            <a:r>
              <a:rPr lang="en-US" sz="3600" i="1" dirty="0" smtClean="0">
                <a:solidFill>
                  <a:srgbClr val="51361B"/>
                </a:solidFill>
                <a:latin typeface="Agency FB" pitchFamily="34" charset="0"/>
                <a:ea typeface="GE Dinar Two" pitchFamily="18" charset="-78"/>
                <a:cs typeface="GE Dinar Two" pitchFamily="18" charset="-78"/>
              </a:rPr>
              <a:t>Quality</a:t>
            </a:r>
            <a:r>
              <a:rPr lang="ar-SA" sz="2800" dirty="0" smtClean="0">
                <a:solidFill>
                  <a:srgbClr val="51361B"/>
                </a:solidFill>
                <a:latin typeface="GE Dinar Two" pitchFamily="18" charset="-78"/>
                <a:ea typeface="GE Dinar Two" pitchFamily="18" charset="-78"/>
                <a:cs typeface="GE Dinar Two" pitchFamily="18" charset="-78"/>
              </a:rPr>
              <a:t>؛</a:t>
            </a:r>
          </a:p>
          <a:p>
            <a:pPr lvl="0">
              <a:buFont typeface="Wingdings 2" pitchFamily="18" charset="2"/>
              <a:buChar char="õ"/>
            </a:pPr>
            <a:endParaRPr lang="ar-SA" sz="11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تضافر جهود منسوبي المؤسسة في عمليا الإنتاج أو تقديم الخدمات </a:t>
            </a:r>
            <a:r>
              <a:rPr lang="en-US" sz="3600" i="1" dirty="0" smtClean="0">
                <a:solidFill>
                  <a:srgbClr val="51361B"/>
                </a:solidFill>
                <a:latin typeface="Agency FB" pitchFamily="34" charset="0"/>
                <a:ea typeface="GE Dinar Two" pitchFamily="18" charset="-78"/>
                <a:cs typeface="GE Dinar Two" pitchFamily="18" charset="-78"/>
              </a:rPr>
              <a:t>Efforts</a:t>
            </a:r>
            <a:r>
              <a:rPr lang="ar-SA" sz="2800" dirty="0" smtClean="0">
                <a:solidFill>
                  <a:srgbClr val="51361B"/>
                </a:solidFill>
                <a:latin typeface="GE Dinar Two" pitchFamily="18" charset="-78"/>
                <a:ea typeface="GE Dinar Two" pitchFamily="18" charset="-78"/>
                <a:cs typeface="GE Dinar Two" pitchFamily="18" charset="-78"/>
              </a:rPr>
              <a:t>؛</a:t>
            </a:r>
          </a:p>
          <a:p>
            <a:pPr>
              <a:buFont typeface="Wingdings 2" pitchFamily="18" charset="2"/>
              <a:buChar char="õ"/>
            </a:pPr>
            <a:endParaRPr lang="ar-SA" sz="1100" dirty="0" smtClean="0">
              <a:solidFill>
                <a:srgbClr val="51361B"/>
              </a:solidFill>
              <a:latin typeface="GE Dinar Two" pitchFamily="18" charset="-78"/>
              <a:ea typeface="GE Dinar Two" pitchFamily="18" charset="-78"/>
              <a:cs typeface="GE Dinar Two" pitchFamily="18" charset="-78"/>
            </a:endParaRPr>
          </a:p>
          <a:p>
            <a:pPr lvl="0">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مشاركة جميع منسوبي المؤسسة </a:t>
            </a:r>
            <a:r>
              <a:rPr lang="en-US" sz="3600" i="1" dirty="0" smtClean="0">
                <a:solidFill>
                  <a:srgbClr val="51361B"/>
                </a:solidFill>
                <a:latin typeface="Agency FB" pitchFamily="34" charset="0"/>
                <a:ea typeface="GE Dinar Two" pitchFamily="18" charset="-78"/>
                <a:cs typeface="GE Dinar Two" pitchFamily="18" charset="-78"/>
              </a:rPr>
              <a:t>Involvement of all employees</a:t>
            </a:r>
            <a:r>
              <a:rPr lang="ar-SA" sz="2800" dirty="0" smtClean="0">
                <a:solidFill>
                  <a:srgbClr val="51361B"/>
                </a:solidFill>
                <a:latin typeface="GE Dinar Two" pitchFamily="18" charset="-78"/>
                <a:ea typeface="GE Dinar Two" pitchFamily="18" charset="-78"/>
                <a:cs typeface="GE Dinar Two" pitchFamily="18" charset="-78"/>
              </a:rPr>
              <a:t>؛</a:t>
            </a:r>
          </a:p>
          <a:p>
            <a:pPr lvl="0">
              <a:buFont typeface="Wingdings 2" pitchFamily="18" charset="2"/>
              <a:buChar char="õ"/>
            </a:pPr>
            <a:endParaRPr lang="en-US" sz="1050" dirty="0" smtClean="0">
              <a:solidFill>
                <a:srgbClr val="51361B"/>
              </a:solidFill>
              <a:latin typeface="GE Dinar Two" pitchFamily="18" charset="-78"/>
              <a:ea typeface="GE Dinar Two" pitchFamily="18" charset="-78"/>
              <a:cs typeface="GE Dinar Two" pitchFamily="18" charset="-78"/>
            </a:endParaRPr>
          </a:p>
          <a:p>
            <a:pPr lvl="0">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الرغبة في التغيير عند القيادة ومنسوبي المؤسسة </a:t>
            </a:r>
            <a:r>
              <a:rPr lang="en-US" sz="3600" i="1" dirty="0" smtClean="0">
                <a:solidFill>
                  <a:srgbClr val="51361B"/>
                </a:solidFill>
                <a:latin typeface="Agency FB" pitchFamily="34" charset="0"/>
                <a:ea typeface="GE Dinar Two" pitchFamily="18" charset="-78"/>
                <a:cs typeface="GE Dinar Two" pitchFamily="18" charset="-78"/>
              </a:rPr>
              <a:t>Willingness to change</a:t>
            </a:r>
            <a:r>
              <a:rPr lang="ar-SA" sz="2800" dirty="0" smtClean="0">
                <a:solidFill>
                  <a:srgbClr val="51361B"/>
                </a:solidFill>
                <a:latin typeface="GE Dinar Two" pitchFamily="18" charset="-78"/>
                <a:ea typeface="GE Dinar Two" pitchFamily="18" charset="-78"/>
                <a:cs typeface="GE Dinar Two" pitchFamily="18" charset="-78"/>
              </a:rPr>
              <a:t>؛</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285860"/>
            <a:ext cx="7786710" cy="4462760"/>
          </a:xfrm>
          <a:prstGeom prst="rect">
            <a:avLst/>
          </a:prstGeom>
          <a:noFill/>
        </p:spPr>
        <p:txBody>
          <a:bodyPr wrap="square" rtlCol="1">
            <a:spAutoFit/>
          </a:bodyPr>
          <a:lstStyle/>
          <a:p>
            <a:r>
              <a:rPr lang="ar-SA" sz="2800" b="1" dirty="0" smtClean="0">
                <a:solidFill>
                  <a:srgbClr val="DBB691"/>
                </a:solidFill>
                <a:latin typeface="GE Dinar Two" pitchFamily="18" charset="-78"/>
                <a:ea typeface="GE Dinar Two" pitchFamily="18" charset="-78"/>
                <a:cs typeface="GE Dinar Two" pitchFamily="18" charset="-78"/>
              </a:rPr>
              <a:t>تابع العناصر الأساسية لبرنامج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3200" b="1" dirty="0" smtClean="0">
              <a:solidFill>
                <a:srgbClr val="DBB691"/>
              </a:solidFill>
              <a:latin typeface="GE Dinar Two" pitchFamily="18" charset="-78"/>
              <a:ea typeface="GE Dinar Two" pitchFamily="18" charset="-78"/>
              <a:cs typeface="GE Dinar Two" pitchFamily="18" charset="-78"/>
            </a:endParaRPr>
          </a:p>
          <a:p>
            <a:endParaRPr lang="ar-SA" sz="500" b="1" dirty="0" smtClean="0">
              <a:solidFill>
                <a:srgbClr val="DBB691"/>
              </a:solidFill>
              <a:latin typeface="GE Dinar Two" pitchFamily="18" charset="-78"/>
              <a:ea typeface="GE Dinar Two" pitchFamily="18" charset="-78"/>
              <a:cs typeface="GE Dinar Two" pitchFamily="18" charset="-78"/>
            </a:endParaRPr>
          </a:p>
          <a:p>
            <a:pPr>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استخدام </a:t>
            </a:r>
            <a:r>
              <a:rPr lang="ar-SA" sz="2800" dirty="0" smtClean="0">
                <a:solidFill>
                  <a:srgbClr val="51361B"/>
                </a:solidFill>
                <a:latin typeface="GE Dinar Two" pitchFamily="18" charset="-78"/>
                <a:ea typeface="GE Dinar Two" pitchFamily="18" charset="-78"/>
                <a:cs typeface="GE Dinar Two" pitchFamily="18" charset="-78"/>
                <a:hlinkClick r:id="rId4" action="ppaction://hlinksldjump"/>
              </a:rPr>
              <a:t>حلقات الجودة </a:t>
            </a:r>
            <a:r>
              <a:rPr lang="en-US" sz="3600" i="1" dirty="0" smtClean="0">
                <a:solidFill>
                  <a:srgbClr val="51361B"/>
                </a:solidFill>
                <a:latin typeface="Agency FB" pitchFamily="34" charset="0"/>
                <a:ea typeface="GE Dinar Two" pitchFamily="18" charset="-78"/>
                <a:cs typeface="GE Dinar Two" pitchFamily="18" charset="-78"/>
              </a:rPr>
              <a:t>Quality Circles</a:t>
            </a:r>
            <a:r>
              <a:rPr lang="ar-SA" sz="2800" dirty="0" smtClean="0">
                <a:solidFill>
                  <a:srgbClr val="51361B"/>
                </a:solidFill>
                <a:latin typeface="GE Dinar Two" pitchFamily="18" charset="-78"/>
                <a:ea typeface="GE Dinar Two" pitchFamily="18" charset="-78"/>
                <a:cs typeface="GE Dinar Two" pitchFamily="18" charset="-78"/>
              </a:rPr>
              <a:t>؛</a:t>
            </a:r>
          </a:p>
          <a:p>
            <a:pPr>
              <a:buFont typeface="Wingdings 2" pitchFamily="18" charset="2"/>
              <a:buChar char="õ"/>
            </a:pPr>
            <a:endParaRPr lang="en-US" sz="500" dirty="0" smtClean="0">
              <a:solidFill>
                <a:srgbClr val="51361B"/>
              </a:solidFill>
              <a:latin typeface="GE Dinar Two" pitchFamily="18" charset="-78"/>
              <a:ea typeface="GE Dinar Two" pitchFamily="18" charset="-78"/>
              <a:cs typeface="GE Dinar Two" pitchFamily="18" charset="-78"/>
            </a:endParaRPr>
          </a:p>
          <a:p>
            <a:pPr lvl="0">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الانضباط الشخصي </a:t>
            </a:r>
            <a:r>
              <a:rPr lang="en-US" sz="3600" i="1" dirty="0" smtClean="0">
                <a:solidFill>
                  <a:srgbClr val="51361B"/>
                </a:solidFill>
                <a:latin typeface="Agency FB" pitchFamily="34" charset="0"/>
                <a:ea typeface="GE Dinar Two" pitchFamily="18" charset="-78"/>
                <a:cs typeface="GE Dinar Two" pitchFamily="18" charset="-78"/>
              </a:rPr>
              <a:t>Personal discipline</a:t>
            </a:r>
            <a:r>
              <a:rPr lang="ar-SA" sz="2800" dirty="0" smtClean="0">
                <a:solidFill>
                  <a:srgbClr val="51361B"/>
                </a:solidFill>
                <a:latin typeface="GE Dinar Two" pitchFamily="18" charset="-78"/>
                <a:ea typeface="GE Dinar Two" pitchFamily="18" charset="-78"/>
                <a:cs typeface="GE Dinar Two" pitchFamily="18" charset="-78"/>
              </a:rPr>
              <a:t>؛</a:t>
            </a:r>
          </a:p>
          <a:p>
            <a:pPr lvl="0">
              <a:buFont typeface="Wingdings 2" pitchFamily="18" charset="2"/>
              <a:buChar char="õ"/>
            </a:pPr>
            <a:endParaRPr lang="en-US" sz="6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رفع المعنويات عند منسوبي المؤسسة  </a:t>
            </a:r>
            <a:r>
              <a:rPr lang="en-US" sz="2800" i="1" dirty="0" smtClean="0">
                <a:solidFill>
                  <a:srgbClr val="51361B"/>
                </a:solidFill>
                <a:latin typeface="Agency FB" pitchFamily="34" charset="0"/>
                <a:ea typeface="GE Dinar Two" pitchFamily="18" charset="-78"/>
                <a:cs typeface="GE Dinar Two" pitchFamily="18" charset="-78"/>
              </a:rPr>
              <a:t>Improve moral</a:t>
            </a:r>
            <a:r>
              <a:rPr lang="ar-SA" sz="2000" dirty="0" smtClean="0">
                <a:solidFill>
                  <a:srgbClr val="51361B"/>
                </a:solidFill>
                <a:latin typeface="GE Dinar Two" pitchFamily="18" charset="-78"/>
                <a:ea typeface="GE Dinar Two" pitchFamily="18" charset="-78"/>
                <a:cs typeface="GE Dinar Two" pitchFamily="18" charset="-78"/>
              </a:rPr>
              <a:t>؛</a:t>
            </a:r>
            <a:endParaRPr lang="ar-SA" sz="28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õ"/>
            </a:pPr>
            <a:endParaRPr lang="en-US" sz="800" dirty="0" smtClean="0">
              <a:solidFill>
                <a:srgbClr val="51361B"/>
              </a:solidFill>
              <a:latin typeface="GE Dinar Two" pitchFamily="18" charset="-78"/>
              <a:ea typeface="GE Dinar Two" pitchFamily="18" charset="-78"/>
              <a:cs typeface="GE Dinar Two" pitchFamily="18" charset="-78"/>
            </a:endParaRPr>
          </a:p>
          <a:p>
            <a:pPr lvl="0">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العمل الجماعي (العمل بروح الفريق الواحد)</a:t>
            </a:r>
            <a:r>
              <a:rPr lang="en-US" sz="2800" dirty="0" smtClean="0">
                <a:solidFill>
                  <a:srgbClr val="51361B"/>
                </a:solidFill>
                <a:latin typeface="GE Dinar Two" pitchFamily="18" charset="-78"/>
                <a:ea typeface="GE Dinar Two" pitchFamily="18" charset="-78"/>
                <a:cs typeface="GE Dinar Two" pitchFamily="18" charset="-78"/>
              </a:rPr>
              <a:t> </a:t>
            </a:r>
            <a:r>
              <a:rPr lang="en-US" sz="3600" i="1" dirty="0" smtClean="0">
                <a:solidFill>
                  <a:srgbClr val="51361B"/>
                </a:solidFill>
                <a:latin typeface="Agency FB" pitchFamily="34" charset="0"/>
                <a:ea typeface="GE Dinar Two" pitchFamily="18" charset="-78"/>
                <a:cs typeface="GE Dinar Two" pitchFamily="18" charset="-78"/>
              </a:rPr>
              <a:t>Teamwork</a:t>
            </a:r>
            <a:r>
              <a:rPr lang="ar-SA" sz="2800" i="1" dirty="0" smtClean="0">
                <a:solidFill>
                  <a:srgbClr val="51361B"/>
                </a:solidFill>
                <a:latin typeface="GE Dinar Two" pitchFamily="18" charset="-78"/>
                <a:ea typeface="GE Dinar Two" pitchFamily="18" charset="-78"/>
                <a:cs typeface="GE Dinar Two" pitchFamily="18" charset="-78"/>
              </a:rPr>
              <a:t>؛</a:t>
            </a:r>
          </a:p>
          <a:p>
            <a:pPr lvl="0">
              <a:buFont typeface="Wingdings 2" pitchFamily="18" charset="2"/>
              <a:buChar char="õ"/>
            </a:pPr>
            <a:endParaRPr lang="en-US" sz="4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õ"/>
            </a:pPr>
            <a:r>
              <a:rPr lang="ar-SA" sz="2800" dirty="0" smtClean="0">
                <a:solidFill>
                  <a:srgbClr val="51361B"/>
                </a:solidFill>
                <a:latin typeface="GE Dinar Two" pitchFamily="18" charset="-78"/>
                <a:ea typeface="GE Dinar Two" pitchFamily="18" charset="-78"/>
                <a:cs typeface="GE Dinar Two" pitchFamily="18" charset="-78"/>
              </a:rPr>
              <a:t>التشجيع على تقديم اقتراحات من اجل التحسينات </a:t>
            </a:r>
            <a:r>
              <a:rPr lang="en-US" sz="3600" i="1" dirty="0" smtClean="0">
                <a:solidFill>
                  <a:srgbClr val="51361B"/>
                </a:solidFill>
                <a:latin typeface="Agency FB" pitchFamily="34" charset="0"/>
                <a:ea typeface="GE Dinar Two" pitchFamily="18" charset="-78"/>
                <a:cs typeface="GE Dinar Two" pitchFamily="18" charset="-78"/>
              </a:rPr>
              <a:t>Suggestion for improvement</a:t>
            </a:r>
            <a:r>
              <a:rPr lang="ar-SA" sz="2800" dirty="0" smtClean="0">
                <a:solidFill>
                  <a:srgbClr val="51361B"/>
                </a:solidFill>
                <a:latin typeface="GE Dinar Two" pitchFamily="18" charset="-78"/>
                <a:ea typeface="GE Dinar Two" pitchFamily="18" charset="-78"/>
                <a:cs typeface="GE Dinar Two" pitchFamily="18" charset="-78"/>
              </a:rPr>
              <a:t>.</a:t>
            </a:r>
            <a:endParaRPr lang="en-US" sz="28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285860"/>
            <a:ext cx="7786710" cy="4047262"/>
          </a:xfrm>
          <a:prstGeom prst="rect">
            <a:avLst/>
          </a:prstGeom>
          <a:noFill/>
        </p:spPr>
        <p:txBody>
          <a:bodyPr wrap="square" rtlCol="1">
            <a:spAutoFit/>
          </a:bodyPr>
          <a:lstStyle/>
          <a:p>
            <a:pPr algn="just"/>
            <a:endParaRPr lang="ar-SA" sz="500" b="1" dirty="0" smtClean="0">
              <a:solidFill>
                <a:srgbClr val="DBB691"/>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وتركّز فلسفة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على التحسين المستمر بحيث أن</a:t>
            </a:r>
          </a:p>
          <a:p>
            <a:pPr algn="just"/>
            <a:endParaRPr lang="ar-SA" sz="2800" dirty="0" smtClean="0">
              <a:solidFill>
                <a:srgbClr val="51361B"/>
              </a:solidFill>
              <a:latin typeface="GE Dinar Two" pitchFamily="18" charset="-78"/>
              <a:ea typeface="GE Dinar Two" pitchFamily="18" charset="-78"/>
              <a:cs typeface="GE Dinar Two" pitchFamily="18" charset="-78"/>
            </a:endParaRPr>
          </a:p>
          <a:p>
            <a:pPr algn="just"/>
            <a:r>
              <a:rPr lang="ar-SA" sz="4400" b="1" dirty="0" smtClean="0">
                <a:solidFill>
                  <a:srgbClr val="51361B"/>
                </a:solidFill>
                <a:latin typeface="GE Dinar Two" pitchFamily="18" charset="-78"/>
                <a:ea typeface="GE Dinar Two" pitchFamily="18" charset="-78"/>
                <a:cs typeface="GE Dinar Two" pitchFamily="18" charset="-78"/>
              </a:rPr>
              <a:t> "ما نفعله اليوم، يجب أن يكون أفضل من الأمس، وما نفعله غدا يجب أن يكون أفضل من اليوم".</a:t>
            </a:r>
            <a:endParaRPr lang="en-US" sz="4400" b="1" dirty="0" smtClean="0">
              <a:solidFill>
                <a:srgbClr val="51361B"/>
              </a:solidFill>
              <a:latin typeface="GE Dinar Two" pitchFamily="18" charset="-78"/>
              <a:ea typeface="GE Dinar Two" pitchFamily="18" charset="-78"/>
              <a:cs typeface="GE Dinar Two" pitchFamily="18" charset="-78"/>
            </a:endParaRPr>
          </a:p>
          <a:p>
            <a:pPr algn="just"/>
            <a:endParaRPr lang="en-US" sz="28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57298"/>
            <a:ext cx="7786710" cy="5186035"/>
          </a:xfrm>
          <a:prstGeom prst="rect">
            <a:avLst/>
          </a:prstGeom>
          <a:noFill/>
        </p:spPr>
        <p:txBody>
          <a:bodyPr wrap="square" rtlCol="1">
            <a:spAutoFit/>
          </a:bodyPr>
          <a:lstStyle/>
          <a:p>
            <a:pPr algn="just"/>
            <a:endParaRPr lang="ar-SA" sz="500" b="1" dirty="0" smtClean="0">
              <a:solidFill>
                <a:srgbClr val="DBB691"/>
              </a:solidFill>
              <a:latin typeface="GE Dinar Two" pitchFamily="18" charset="-78"/>
              <a:ea typeface="GE Dinar Two" pitchFamily="18" charset="-78"/>
              <a:cs typeface="GE Dinar Two" pitchFamily="18" charset="-78"/>
            </a:endParaRPr>
          </a:p>
          <a:p>
            <a:r>
              <a:rPr lang="ar-SA" sz="3200" b="1" dirty="0" smtClean="0">
                <a:solidFill>
                  <a:srgbClr val="51361B"/>
                </a:solidFill>
                <a:latin typeface="GE Dinar Two" pitchFamily="18" charset="-78"/>
                <a:ea typeface="GE Dinar Two" pitchFamily="18" charset="-78"/>
                <a:cs typeface="GE Dinar Two" pitchFamily="18" charset="-78"/>
              </a:rPr>
              <a:t>ويكّمن مفهوم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b="1" dirty="0" smtClean="0">
                <a:solidFill>
                  <a:srgbClr val="51361B"/>
                </a:solidFill>
                <a:latin typeface="GE Dinar Two" pitchFamily="18" charset="-78"/>
                <a:ea typeface="GE Dinar Two" pitchFamily="18" charset="-78"/>
                <a:cs typeface="GE Dinar Two" pitchFamily="18" charset="-78"/>
              </a:rPr>
              <a:t>فيما يلي</a:t>
            </a:r>
            <a:r>
              <a:rPr lang="en-US" sz="3200" b="1" dirty="0" smtClean="0">
                <a:solidFill>
                  <a:srgbClr val="51361B"/>
                </a:solidFill>
                <a:latin typeface="GE Dinar Two" pitchFamily="18" charset="-78"/>
                <a:ea typeface="GE Dinar Two" pitchFamily="18" charset="-78"/>
                <a:cs typeface="GE Dinar Two" pitchFamily="18" charset="-78"/>
              </a:rPr>
              <a:t>:</a:t>
            </a:r>
            <a:endParaRPr lang="ar-SA" sz="3200" b="1" dirty="0" smtClean="0">
              <a:solidFill>
                <a:srgbClr val="51361B"/>
              </a:solidFill>
              <a:latin typeface="GE Dinar Two" pitchFamily="18" charset="-78"/>
              <a:ea typeface="GE Dinar Two" pitchFamily="18" charset="-78"/>
              <a:cs typeface="GE Dinar Two" pitchFamily="18" charset="-78"/>
            </a:endParaRPr>
          </a:p>
          <a:p>
            <a:endParaRPr lang="en-US" sz="1400" b="1"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عمل دفعة قوية في الأنشطة والجهود المركّزة لفترة قصيرة؛</a:t>
            </a:r>
          </a:p>
          <a:p>
            <a:pPr lvl="0">
              <a:buFont typeface="Wingdings" pitchFamily="2" charset="2"/>
              <a:buChar char="×"/>
            </a:pPr>
            <a:endParaRPr lang="en-US" sz="14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التحسين المستمر في تدفق العمليات والأنشطة؛</a:t>
            </a:r>
          </a:p>
          <a:p>
            <a:pPr lvl="0">
              <a:buFont typeface="Wingdings" pitchFamily="2" charset="2"/>
              <a:buChar char="×"/>
            </a:pPr>
            <a:endParaRPr lang="en-US" sz="14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التحسين موجّه لحل مشاكل محددة؛</a:t>
            </a:r>
          </a:p>
          <a:p>
            <a:pPr lvl="0">
              <a:buFont typeface="Wingdings" pitchFamily="2" charset="2"/>
              <a:buChar char="×"/>
            </a:pPr>
            <a:endParaRPr lang="en-US" sz="14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يركّز التحسين على منطقة محددة أو على عملية محددة؛</a:t>
            </a:r>
          </a:p>
          <a:p>
            <a:pPr lvl="0">
              <a:buFont typeface="Wingdings" pitchFamily="2" charset="2"/>
              <a:buChar char="×"/>
            </a:pPr>
            <a:endParaRPr lang="en-US" sz="14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57298"/>
            <a:ext cx="7786710" cy="5062924"/>
          </a:xfrm>
          <a:prstGeom prst="rect">
            <a:avLst/>
          </a:prstGeom>
          <a:noFill/>
        </p:spPr>
        <p:txBody>
          <a:bodyPr wrap="square" rtlCol="1">
            <a:spAutoFit/>
          </a:bodyPr>
          <a:lstStyle/>
          <a:p>
            <a:pPr algn="just"/>
            <a:endParaRPr lang="ar-SA" sz="500" b="1" dirty="0" smtClean="0">
              <a:solidFill>
                <a:srgbClr val="DBB691"/>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ويكّمن مفهوم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 </a:t>
            </a:r>
            <a:r>
              <a:rPr lang="ar-SA" sz="2800" b="1" dirty="0" smtClean="0">
                <a:solidFill>
                  <a:srgbClr val="DBB691"/>
                </a:solidFill>
                <a:latin typeface="GE Dinar Two" pitchFamily="18" charset="-78"/>
                <a:ea typeface="GE Dinar Two" pitchFamily="18" charset="-78"/>
                <a:cs typeface="GE Dinar Two" pitchFamily="18" charset="-78"/>
              </a:rPr>
              <a:t>فيما يلي</a:t>
            </a:r>
            <a:r>
              <a:rPr lang="en-US" sz="2800" b="1" dirty="0" smtClean="0">
                <a:solidFill>
                  <a:srgbClr val="DBB691"/>
                </a:solidFill>
                <a:latin typeface="GE Dinar Two" pitchFamily="18" charset="-78"/>
                <a:ea typeface="GE Dinar Two" pitchFamily="18" charset="-78"/>
                <a:cs typeface="GE Dinar Two" pitchFamily="18" charset="-78"/>
              </a:rPr>
              <a:t>:</a:t>
            </a:r>
            <a:endParaRPr lang="ar-SA" sz="2800" b="1" dirty="0" smtClean="0">
              <a:solidFill>
                <a:srgbClr val="DBB691"/>
              </a:solidFill>
              <a:latin typeface="GE Dinar Two" pitchFamily="18" charset="-78"/>
              <a:ea typeface="GE Dinar Two" pitchFamily="18" charset="-78"/>
              <a:cs typeface="GE Dinar Two" pitchFamily="18" charset="-78"/>
            </a:endParaRPr>
          </a:p>
          <a:p>
            <a:endParaRPr lang="en-US" sz="1400" b="1"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endParaRPr lang="en-US" sz="11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التحسين يُدار من خلال المراجعة اليومية لمدى التقدّم؛</a:t>
            </a:r>
          </a:p>
          <a:p>
            <a:pPr lvl="0">
              <a:buFont typeface="Wingdings" pitchFamily="2" charset="2"/>
              <a:buChar char="×"/>
            </a:pPr>
            <a:endParaRPr lang="en-US" sz="11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يهدف التحسين  إلى انجاز تحسينات محددة في وقت قصير؛</a:t>
            </a:r>
          </a:p>
          <a:p>
            <a:pPr lvl="0">
              <a:buFont typeface="Wingdings" pitchFamily="2" charset="2"/>
              <a:buChar char="×"/>
            </a:pPr>
            <a:endParaRPr lang="en-US" sz="11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التحسين من خلال حل المشاكل التي تعيق التدفق في العمليات؛</a:t>
            </a:r>
          </a:p>
          <a:p>
            <a:pPr lvl="0">
              <a:buFont typeface="Wingdings" pitchFamily="2" charset="2"/>
              <a:buChar char="×"/>
            </a:pPr>
            <a:endParaRPr lang="en-US" sz="1100"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إزالة الهدر</a:t>
            </a:r>
            <a:r>
              <a:rPr lang="en-US" sz="4000" i="1" dirty="0" smtClean="0">
                <a:solidFill>
                  <a:srgbClr val="51361B"/>
                </a:solidFill>
                <a:latin typeface="Agency FB" pitchFamily="34" charset="0"/>
                <a:ea typeface="GE Dinar Two" pitchFamily="18" charset="-78"/>
                <a:cs typeface="GE Dinar Two" pitchFamily="18" charset="-78"/>
              </a:rPr>
              <a:t>Eliminate Waste </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2143116"/>
            <a:ext cx="7786710" cy="3323987"/>
          </a:xfrm>
          <a:prstGeom prst="rect">
            <a:avLst/>
          </a:prstGeom>
          <a:noFill/>
        </p:spPr>
        <p:txBody>
          <a:bodyPr wrap="square" rtlCol="1">
            <a:spAutoFit/>
          </a:bodyPr>
          <a:lstStyle/>
          <a:p>
            <a:r>
              <a:rPr lang="ar-SA" sz="3600" b="1" dirty="0" smtClean="0">
                <a:solidFill>
                  <a:srgbClr val="51361B"/>
                </a:solidFill>
                <a:latin typeface="GE Dinar Two" pitchFamily="18" charset="-78"/>
                <a:ea typeface="GE Dinar Two" pitchFamily="18" charset="-78"/>
                <a:cs typeface="GE Dinar Two" pitchFamily="18" charset="-78"/>
              </a:rPr>
              <a:t>مفهوم "جمبا كايزن"</a:t>
            </a:r>
            <a:r>
              <a:rPr lang="en-US" sz="3600" b="1" i="1" dirty="0" err="1" smtClean="0">
                <a:solidFill>
                  <a:srgbClr val="51361B"/>
                </a:solidFill>
                <a:latin typeface="Agency FB" pitchFamily="34" charset="0"/>
                <a:ea typeface="GE Dinar Two" pitchFamily="18" charset="-78"/>
                <a:cs typeface="GE Dinar Two" pitchFamily="18" charset="-78"/>
              </a:rPr>
              <a:t>Gemba</a:t>
            </a:r>
            <a:endParaRPr lang="ar-SA" sz="3600" b="1" i="1" dirty="0" smtClean="0">
              <a:solidFill>
                <a:srgbClr val="51361B"/>
              </a:solidFill>
              <a:latin typeface="Agency FB" pitchFamily="34" charset="0"/>
              <a:ea typeface="GE Dinar Two" pitchFamily="18" charset="-78"/>
              <a:cs typeface="GE Dinar Two" pitchFamily="18" charset="-78"/>
            </a:endParaRPr>
          </a:p>
          <a:p>
            <a:endParaRPr lang="en-US" sz="1400" b="1"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a:t>
            </a:r>
            <a:r>
              <a:rPr lang="ar-SA" sz="3200" dirty="0" err="1" smtClean="0">
                <a:solidFill>
                  <a:srgbClr val="51361B"/>
                </a:solidFill>
                <a:latin typeface="GE Dinar Two" pitchFamily="18" charset="-78"/>
                <a:ea typeface="GE Dinar Two" pitchFamily="18" charset="-78"/>
                <a:cs typeface="GE Dinar Two" pitchFamily="18" charset="-78"/>
              </a:rPr>
              <a:t>جمبا</a:t>
            </a:r>
            <a:r>
              <a:rPr lang="en-US" sz="3200" i="1" dirty="0" smtClean="0">
                <a:solidFill>
                  <a:srgbClr val="51361B"/>
                </a:solidFill>
                <a:latin typeface="Agency FB" pitchFamily="34" charset="0"/>
                <a:ea typeface="GE Dinar Two" pitchFamily="18" charset="-78"/>
                <a:cs typeface="GE Dinar Two" pitchFamily="18" charset="-78"/>
              </a:rPr>
              <a:t>"Gemba</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 باليابانية المكان الذي تتم فيه جميع الأنشطة؛</a:t>
            </a:r>
          </a:p>
          <a:p>
            <a:r>
              <a:rPr lang="ar-SA" sz="3200" dirty="0" smtClean="0">
                <a:solidFill>
                  <a:srgbClr val="51361B"/>
                </a:solidFill>
                <a:latin typeface="GE Dinar Two" pitchFamily="18" charset="-78"/>
                <a:ea typeface="GE Dinar Two" pitchFamily="18" charset="-78"/>
                <a:cs typeface="GE Dinar Two" pitchFamily="18" charset="-78"/>
              </a:rPr>
              <a:t> أي أن "جمبا </a:t>
            </a:r>
            <a:r>
              <a:rPr lang="en-US" sz="3200" dirty="0" smtClean="0">
                <a:solidFill>
                  <a:srgbClr val="51361B"/>
                </a:solidFill>
                <a:latin typeface="GE Dinar Two" pitchFamily="18" charset="-78"/>
                <a:ea typeface="GE Dinar Two" pitchFamily="18" charset="-78"/>
                <a:cs typeface="GE Dinar Two" pitchFamily="18" charset="-78"/>
              </a:rPr>
              <a:t>"</a:t>
            </a:r>
            <a:r>
              <a:rPr lang="en-US" sz="3200" i="1" dirty="0" smtClean="0">
                <a:solidFill>
                  <a:srgbClr val="51361B"/>
                </a:solidFill>
                <a:latin typeface="Agency FB" pitchFamily="34" charset="0"/>
                <a:ea typeface="GE Dinar Two" pitchFamily="18" charset="-78"/>
                <a:cs typeface="GE Dinar Two" pitchFamily="18" charset="-78"/>
              </a:rPr>
              <a:t>Gemba</a:t>
            </a:r>
            <a:r>
              <a:rPr lang="ar-SA" sz="3200" dirty="0" smtClean="0">
                <a:solidFill>
                  <a:srgbClr val="51361B"/>
                </a:solidFill>
                <a:latin typeface="GE Dinar Two" pitchFamily="18" charset="-78"/>
                <a:ea typeface="GE Dinar Two" pitchFamily="18" charset="-78"/>
                <a:cs typeface="GE Dinar Two" pitchFamily="18" charset="-78"/>
              </a:rPr>
              <a:t> هي موقع العمل</a:t>
            </a:r>
          </a:p>
          <a:p>
            <a:r>
              <a:rPr lang="ar-SA" sz="3200" dirty="0" smtClean="0">
                <a:solidFill>
                  <a:srgbClr val="51361B"/>
                </a:solidFill>
                <a:latin typeface="GE Dinar Two" pitchFamily="18" charset="-78"/>
                <a:ea typeface="GE Dinar Two" pitchFamily="18" charset="-78"/>
                <a:cs typeface="GE Dinar Two" pitchFamily="18" charset="-78"/>
              </a:rPr>
              <a:t> </a:t>
            </a:r>
            <a:r>
              <a:rPr lang="en-US" sz="3200" i="1" dirty="0" smtClean="0">
                <a:solidFill>
                  <a:srgbClr val="51361B"/>
                </a:solidFill>
                <a:latin typeface="GE Dinar Two" pitchFamily="18" charset="-78"/>
                <a:ea typeface="GE Dinar Two" pitchFamily="18" charset="-78"/>
                <a:cs typeface="GE Dinar Two" pitchFamily="18" charset="-78"/>
              </a:rPr>
              <a:t>(</a:t>
            </a:r>
            <a:r>
              <a:rPr lang="en-US" sz="3200" i="1" dirty="0" smtClean="0">
                <a:solidFill>
                  <a:srgbClr val="51361B"/>
                </a:solidFill>
                <a:latin typeface="Agency FB" pitchFamily="34" charset="0"/>
                <a:ea typeface="GE Dinar Two" pitchFamily="18" charset="-78"/>
                <a:cs typeface="GE Dinar Two" pitchFamily="18" charset="-78"/>
              </a:rPr>
              <a:t>Work Place, Shop floor</a:t>
            </a:r>
            <a:r>
              <a:rPr lang="en-US" sz="3200" i="1"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 المكان الذي تصنع فيه المنتجات ، أو تقدّم فيه الخدمات.</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pic>
        <p:nvPicPr>
          <p:cNvPr id="9" name="صورة 8"/>
          <p:cNvPicPr/>
          <p:nvPr/>
        </p:nvPicPr>
        <p:blipFill>
          <a:blip r:embed="rId4">
            <a:extLst>
              <a:ext uri="{28A0092B-C50C-407E-A947-70E740481C1C}">
                <a14:useLocalDpi xmlns:a14="http://schemas.microsoft.com/office/drawing/2010/main" val="0"/>
              </a:ext>
            </a:extLst>
          </a:blip>
          <a:stretch>
            <a:fillRect/>
          </a:stretch>
        </p:blipFill>
        <p:spPr>
          <a:xfrm>
            <a:off x="1785918" y="1785926"/>
            <a:ext cx="4429156" cy="342902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142984"/>
            <a:ext cx="7786710" cy="5355312"/>
          </a:xfrm>
          <a:prstGeom prst="rect">
            <a:avLst/>
          </a:prstGeom>
          <a:noFill/>
        </p:spPr>
        <p:txBody>
          <a:bodyPr wrap="square" rtlCol="1">
            <a:spAutoFit/>
          </a:bodyPr>
          <a:lstStyle/>
          <a:p>
            <a:r>
              <a:rPr lang="ar-SA" sz="3200" b="1" dirty="0" smtClean="0">
                <a:solidFill>
                  <a:srgbClr val="DBB691"/>
                </a:solidFill>
                <a:latin typeface="GE Dinar Two" pitchFamily="18" charset="-78"/>
                <a:ea typeface="GE Dinar Two" pitchFamily="18" charset="-78"/>
                <a:cs typeface="GE Dinar Two" pitchFamily="18" charset="-78"/>
              </a:rPr>
              <a:t>تابع مفهوم "جمبا كايزن"</a:t>
            </a:r>
            <a:r>
              <a:rPr lang="en-US" sz="4000" b="1" dirty="0" smtClean="0">
                <a:solidFill>
                  <a:srgbClr val="DBB691"/>
                </a:solidFill>
                <a:latin typeface="Agency FB" pitchFamily="34" charset="0"/>
                <a:ea typeface="GE Dinar Two" pitchFamily="18" charset="-78"/>
                <a:cs typeface="GE Dinar Two" pitchFamily="18" charset="-78"/>
              </a:rPr>
              <a:t>Gemba</a:t>
            </a:r>
            <a:endParaRPr lang="ar-SA" sz="3200" b="1" dirty="0" smtClean="0">
              <a:solidFill>
                <a:srgbClr val="DBB691"/>
              </a:solidFill>
              <a:latin typeface="Agency FB" pitchFamily="34" charset="0"/>
              <a:ea typeface="GE Dinar Two" pitchFamily="18" charset="-78"/>
              <a:cs typeface="GE Dinar Two" pitchFamily="18" charset="-78"/>
            </a:endParaRPr>
          </a:p>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أما "</a:t>
            </a:r>
            <a:r>
              <a:rPr lang="ar-SA" sz="3200" b="1" dirty="0" smtClean="0">
                <a:solidFill>
                  <a:srgbClr val="51361B"/>
                </a:solidFill>
                <a:latin typeface="GE Dinar Two" pitchFamily="18" charset="-78"/>
                <a:ea typeface="GE Dinar Two" pitchFamily="18" charset="-78"/>
                <a:cs typeface="GE Dinar Two" pitchFamily="18" charset="-78"/>
              </a:rPr>
              <a:t>جمبا كايزن</a:t>
            </a:r>
            <a:r>
              <a:rPr lang="ar-SA" sz="3200" dirty="0" smtClean="0">
                <a:solidFill>
                  <a:srgbClr val="51361B"/>
                </a:solidFill>
                <a:latin typeface="GE Dinar Two" pitchFamily="18" charset="-78"/>
                <a:ea typeface="GE Dinar Two" pitchFamily="18" charset="-78"/>
                <a:cs typeface="GE Dinar Two" pitchFamily="18" charset="-78"/>
              </a:rPr>
              <a:t>" فهي تعني التحسين المستمر في موقع العمل أو مكان إنجاز العمليات.</a:t>
            </a:r>
          </a:p>
          <a:p>
            <a:endParaRPr lang="en-US" sz="10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وفلسفة "كايزن" مبنية على مفهوم</a:t>
            </a:r>
          </a:p>
          <a:p>
            <a:r>
              <a:rPr lang="ar-SA" sz="3200" dirty="0" smtClean="0">
                <a:solidFill>
                  <a:srgbClr val="51361B"/>
                </a:solidFill>
                <a:latin typeface="GE Dinar Two" pitchFamily="18" charset="-78"/>
                <a:ea typeface="GE Dinar Two" pitchFamily="18" charset="-78"/>
                <a:cs typeface="GE Dinar Two" pitchFamily="18" charset="-78"/>
              </a:rPr>
              <a:t> "أن كل نشاط يضم عملا مفيدا وآخر غير مفيد، والعمل غير المفيد يسمى</a:t>
            </a:r>
            <a:r>
              <a:rPr lang="ar-SA" sz="3600" dirty="0" smtClean="0">
                <a:solidFill>
                  <a:srgbClr val="51361B"/>
                </a:solidFill>
                <a:latin typeface="GE Dinar Two" pitchFamily="18" charset="-78"/>
                <a:ea typeface="GE Dinar Two" pitchFamily="18" charset="-78"/>
                <a:cs typeface="GE Dinar Two" pitchFamily="18" charset="-78"/>
              </a:rPr>
              <a:t> </a:t>
            </a:r>
            <a:r>
              <a:rPr lang="ar-SA" sz="3200" b="1" dirty="0" smtClean="0">
                <a:solidFill>
                  <a:srgbClr val="51361B"/>
                </a:solidFill>
                <a:latin typeface="GE Dinar Two" pitchFamily="18" charset="-78"/>
                <a:ea typeface="GE Dinar Two" pitchFamily="18" charset="-78"/>
                <a:cs typeface="GE Dinar Two" pitchFamily="18" charset="-78"/>
              </a:rPr>
              <a:t>الهدر</a:t>
            </a:r>
            <a:r>
              <a:rPr lang="ar-SA" sz="3200" dirty="0" smtClean="0">
                <a:solidFill>
                  <a:srgbClr val="51361B"/>
                </a:solidFill>
                <a:latin typeface="GE Dinar Two" pitchFamily="18" charset="-78"/>
                <a:ea typeface="GE Dinar Two" pitchFamily="18" charset="-78"/>
                <a:cs typeface="GE Dinar Two" pitchFamily="18" charset="-78"/>
              </a:rPr>
              <a:t>، وهو الذي لا يعطي قيمة".</a:t>
            </a:r>
          </a:p>
          <a:p>
            <a:endParaRPr lang="en-US" sz="10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وتركّز ”</a:t>
            </a:r>
            <a:r>
              <a:rPr lang="ar-SA" sz="3200" b="1" dirty="0" smtClean="0">
                <a:solidFill>
                  <a:srgbClr val="51361B"/>
                </a:solidFill>
                <a:latin typeface="GE Dinar Two" pitchFamily="18" charset="-78"/>
                <a:ea typeface="GE Dinar Two" pitchFamily="18" charset="-78"/>
                <a:cs typeface="GE Dinar Two" pitchFamily="18" charset="-78"/>
              </a:rPr>
              <a:t>جمبا كايزن“ </a:t>
            </a:r>
            <a:r>
              <a:rPr lang="ar-SA" sz="3200" dirty="0" smtClean="0">
                <a:solidFill>
                  <a:srgbClr val="51361B"/>
                </a:solidFill>
                <a:latin typeface="GE Dinar Two" pitchFamily="18" charset="-78"/>
                <a:ea typeface="GE Dinar Two" pitchFamily="18" charset="-78"/>
                <a:cs typeface="GE Dinar Two" pitchFamily="18" charset="-78"/>
              </a:rPr>
              <a:t>على </a:t>
            </a:r>
            <a:r>
              <a:rPr lang="ar-SA" sz="3200" b="1" dirty="0" smtClean="0">
                <a:solidFill>
                  <a:srgbClr val="51361B"/>
                </a:solidFill>
                <a:latin typeface="GE Dinar Two" pitchFamily="18" charset="-78"/>
                <a:ea typeface="GE Dinar Two" pitchFamily="18" charset="-78"/>
                <a:cs typeface="GE Dinar Two" pitchFamily="18" charset="-78"/>
              </a:rPr>
              <a:t>التخلص</a:t>
            </a:r>
            <a:r>
              <a:rPr lang="ar-SA" sz="36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من كل </a:t>
            </a:r>
            <a:r>
              <a:rPr lang="ar-SA" sz="3200" b="1" dirty="0" smtClean="0">
                <a:solidFill>
                  <a:srgbClr val="51361B"/>
                </a:solidFill>
                <a:latin typeface="GE Dinar Two" pitchFamily="18" charset="-78"/>
                <a:ea typeface="GE Dinar Two" pitchFamily="18" charset="-78"/>
                <a:cs typeface="GE Dinar Two" pitchFamily="18" charset="-78"/>
              </a:rPr>
              <a:t>هدر </a:t>
            </a:r>
            <a:r>
              <a:rPr lang="ar-SA" sz="3200" dirty="0" smtClean="0">
                <a:solidFill>
                  <a:srgbClr val="51361B"/>
                </a:solidFill>
                <a:latin typeface="GE Dinar Two" pitchFamily="18" charset="-78"/>
                <a:ea typeface="GE Dinar Two" pitchFamily="18" charset="-78"/>
                <a:cs typeface="GE Dinar Two" pitchFamily="18" charset="-78"/>
              </a:rPr>
              <a:t>في موقع العمل</a:t>
            </a:r>
            <a:r>
              <a:rPr lang="en-US" sz="3200" dirty="0" smtClean="0">
                <a:solidFill>
                  <a:srgbClr val="51361B"/>
                </a:solidFill>
                <a:latin typeface="GE Dinar Two" pitchFamily="18" charset="-78"/>
                <a:ea typeface="GE Dinar Two" pitchFamily="18" charset="-78"/>
                <a:cs typeface="GE Dinar Two" pitchFamily="18" charset="-78"/>
              </a:rPr>
              <a:t>.</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571612"/>
            <a:ext cx="7786710" cy="4678204"/>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3200" b="1" dirty="0" smtClean="0">
                <a:solidFill>
                  <a:srgbClr val="51361B"/>
                </a:solidFill>
                <a:latin typeface="GE Dinar Two" pitchFamily="18" charset="-78"/>
                <a:ea typeface="GE Dinar Two" pitchFamily="18" charset="-78"/>
                <a:cs typeface="GE Dinar Two" pitchFamily="18" charset="-78"/>
              </a:rPr>
              <a:t>منهجية التغيير باستخدام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endParaRPr lang="ar-SA" sz="3200" b="1" dirty="0" smtClean="0">
              <a:solidFill>
                <a:srgbClr val="51361B"/>
              </a:solidFill>
              <a:latin typeface="GE Dinar Two" pitchFamily="18" charset="-78"/>
              <a:ea typeface="GE Dinar Two" pitchFamily="18" charset="-78"/>
              <a:cs typeface="GE Dinar Two" pitchFamily="18" charset="-78"/>
            </a:endParaRPr>
          </a:p>
          <a:p>
            <a:endParaRPr lang="en-US" sz="3200" b="1"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إن هدف التغيير باستخدام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هو التخلص من الهدر في </a:t>
            </a:r>
            <a:r>
              <a:rPr lang="ar-SA" sz="3200" b="1" dirty="0" smtClean="0">
                <a:solidFill>
                  <a:srgbClr val="51361B"/>
                </a:solidFill>
                <a:latin typeface="GE Dinar Two" pitchFamily="18" charset="-78"/>
                <a:ea typeface="GE Dinar Two" pitchFamily="18" charset="-78"/>
                <a:cs typeface="GE Dinar Two" pitchFamily="18" charset="-78"/>
              </a:rPr>
              <a:t>العمليات</a:t>
            </a:r>
            <a:r>
              <a:rPr lang="ar-SA" sz="3200" dirty="0" smtClean="0">
                <a:solidFill>
                  <a:srgbClr val="51361B"/>
                </a:solidFill>
                <a:latin typeface="GE Dinar Two" pitchFamily="18" charset="-78"/>
                <a:ea typeface="GE Dinar Two" pitchFamily="18" charset="-78"/>
                <a:cs typeface="GE Dinar Two" pitchFamily="18" charset="-78"/>
              </a:rPr>
              <a:t> قدر الإمكان مما يؤدي بالتالي إلى:</a:t>
            </a:r>
          </a:p>
          <a:p>
            <a:endParaRPr lang="ar-SA" sz="32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P"/>
            </a:pPr>
            <a:r>
              <a:rPr lang="ar-SA" sz="3200" dirty="0" smtClean="0">
                <a:solidFill>
                  <a:srgbClr val="51361B"/>
                </a:solidFill>
                <a:latin typeface="GE Dinar Two" pitchFamily="18" charset="-78"/>
                <a:ea typeface="GE Dinar Two" pitchFamily="18" charset="-78"/>
                <a:cs typeface="GE Dinar Two" pitchFamily="18" charset="-78"/>
              </a:rPr>
              <a:t> تحسين زمن العملية؛ </a:t>
            </a:r>
          </a:p>
          <a:p>
            <a:pPr>
              <a:buFont typeface="Wingdings 2" pitchFamily="18" charset="2"/>
              <a:buChar char="P"/>
            </a:pPr>
            <a:r>
              <a:rPr lang="ar-SA" sz="3200" dirty="0" smtClean="0">
                <a:solidFill>
                  <a:srgbClr val="51361B"/>
                </a:solidFill>
                <a:latin typeface="GE Dinar Two" pitchFamily="18" charset="-78"/>
                <a:ea typeface="GE Dinar Two" pitchFamily="18" charset="-78"/>
                <a:cs typeface="GE Dinar Two" pitchFamily="18" charset="-78"/>
              </a:rPr>
              <a:t>تحسين تكلفت إنجاز العملية؛</a:t>
            </a:r>
          </a:p>
          <a:p>
            <a:pPr>
              <a:buFont typeface="Wingdings 2" pitchFamily="18" charset="2"/>
              <a:buChar char="P"/>
            </a:pPr>
            <a:r>
              <a:rPr lang="ar-SA" sz="3200" dirty="0" smtClean="0">
                <a:solidFill>
                  <a:srgbClr val="51361B"/>
                </a:solidFill>
                <a:latin typeface="GE Dinar Two" pitchFamily="18" charset="-78"/>
                <a:ea typeface="GE Dinar Two" pitchFamily="18" charset="-78"/>
                <a:cs typeface="GE Dinar Two" pitchFamily="18" charset="-78"/>
              </a:rPr>
              <a:t> تحسين جودة نتائج العملية. </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739759"/>
          </a:xfrm>
          <a:prstGeom prst="rect">
            <a:avLst/>
          </a:prstGeom>
          <a:noFill/>
        </p:spPr>
        <p:txBody>
          <a:bodyPr wrap="square" rtlCol="1">
            <a:spAutoFit/>
          </a:bodyPr>
          <a:lstStyle/>
          <a:p>
            <a:pPr algn="just"/>
            <a:endParaRPr lang="en-US" sz="1000" b="1" dirty="0" smtClean="0">
              <a:solidFill>
                <a:srgbClr val="51361B"/>
              </a:solidFill>
              <a:latin typeface="GE Dinar Two" pitchFamily="18" charset="-78"/>
              <a:ea typeface="GE Dinar Two" pitchFamily="18" charset="-78"/>
              <a:cs typeface="GE Dinar Two" pitchFamily="18" charset="-78"/>
            </a:endParaRPr>
          </a:p>
          <a:p>
            <a:pPr algn="just"/>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3200" b="1" dirty="0" smtClean="0">
              <a:solidFill>
                <a:srgbClr val="DBB691"/>
              </a:solidFill>
              <a:latin typeface="GE Dinar Two" pitchFamily="18" charset="-78"/>
              <a:ea typeface="GE Dinar Two" pitchFamily="18" charset="-78"/>
              <a:cs typeface="GE Dinar Two" pitchFamily="18" charset="-78"/>
            </a:endParaRPr>
          </a:p>
          <a:p>
            <a:pPr algn="just"/>
            <a:endParaRPr lang="en-US" sz="3200" b="1"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يتم استخدام مبدأ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في التغيير على النحو التالي:</a:t>
            </a:r>
          </a:p>
          <a:p>
            <a:pPr algn="just"/>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التحسين المستمر والتغيير للأفضل؛</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التغيير في موقع العمل "جمبا </a:t>
            </a:r>
            <a:r>
              <a:rPr lang="en-US" sz="3200" dirty="0" smtClean="0">
                <a:solidFill>
                  <a:srgbClr val="51361B"/>
                </a:solidFill>
                <a:latin typeface="GE Dinar Two" pitchFamily="18" charset="-78"/>
                <a:ea typeface="GE Dinar Two" pitchFamily="18" charset="-78"/>
                <a:cs typeface="GE Dinar Two" pitchFamily="18" charset="-78"/>
              </a:rPr>
              <a:t> </a:t>
            </a:r>
            <a:r>
              <a:rPr lang="en-US" sz="4000" dirty="0" smtClean="0">
                <a:solidFill>
                  <a:srgbClr val="51361B"/>
                </a:solidFill>
                <a:latin typeface="Agency FB" pitchFamily="34" charset="0"/>
                <a:ea typeface="GE Dinar Two" pitchFamily="18" charset="-78"/>
                <a:cs typeface="GE Dinar Two" pitchFamily="18" charset="-78"/>
              </a:rPr>
              <a:t>"Gemba</a:t>
            </a:r>
            <a:r>
              <a:rPr lang="ar-SA" sz="3200" dirty="0" smtClean="0">
                <a:solidFill>
                  <a:srgbClr val="51361B"/>
                </a:solidFill>
                <a:latin typeface="GE Dinar Two" pitchFamily="18" charset="-78"/>
                <a:ea typeface="GE Dinar Two" pitchFamily="18" charset="-78"/>
                <a:cs typeface="GE Dinar Two" pitchFamily="18" charset="-78"/>
              </a:rPr>
              <a:t>يرفع   القدرات الإبداعية لمنسوبي المؤسسة ومشاركتهم في التغيير؛</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478423"/>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3200" b="1" dirty="0" smtClean="0">
              <a:solidFill>
                <a:srgbClr val="DBB691"/>
              </a:solidFill>
              <a:latin typeface="GE Dinar Two" pitchFamily="18" charset="-78"/>
              <a:ea typeface="GE Dinar Two" pitchFamily="18" charset="-78"/>
              <a:cs typeface="GE Dinar Two" pitchFamily="18" charset="-78"/>
            </a:endParaRPr>
          </a:p>
          <a:p>
            <a:endParaRPr lang="en-US" sz="600" b="1" dirty="0" smtClean="0">
              <a:solidFill>
                <a:srgbClr val="51361B"/>
              </a:solidFill>
              <a:latin typeface="GE Dinar Two" pitchFamily="18" charset="-78"/>
              <a:ea typeface="GE Dinar Two" pitchFamily="18" charset="-78"/>
              <a:cs typeface="GE Dinar Two" pitchFamily="18" charset="-78"/>
            </a:endParaRPr>
          </a:p>
          <a:p>
            <a:pPr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كل عمل يُنفّذ يمكن تحسينه، وكل عملية تتم حالياً، لابد وأنها تحتوي هدراً </a:t>
            </a:r>
            <a:r>
              <a:rPr lang="en-US" sz="4000" i="1" dirty="0" smtClean="0">
                <a:solidFill>
                  <a:srgbClr val="51361B"/>
                </a:solidFill>
                <a:latin typeface="Agency FB" pitchFamily="34" charset="0"/>
                <a:ea typeface="GE Dinar Two" pitchFamily="18" charset="-78"/>
                <a:cs typeface="GE Dinar Two" pitchFamily="18" charset="-78"/>
              </a:rPr>
              <a:t>(waste)</a:t>
            </a:r>
            <a:r>
              <a:rPr lang="en-US" sz="4000" dirty="0" smtClean="0">
                <a:solidFill>
                  <a:srgbClr val="51361B"/>
                </a:solidFill>
                <a:latin typeface="Agency FB" pitchFamily="34" charset="0"/>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a:t>
            </a:r>
            <a:r>
              <a:rPr lang="en-US" sz="4000" i="1" dirty="0" smtClean="0">
                <a:solidFill>
                  <a:srgbClr val="51361B"/>
                </a:solidFill>
                <a:latin typeface="Agency FB" pitchFamily="34" charset="0"/>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والتخلص من هذا الهدر يُنتج قيمة مضافة للعملية، ويعود ذلك بالفائدة على الشرائح المستفيدة من ناتجها، (حيث تُعد فكرة التخلص من الهدر في العمليات، هو المحور الرئيسي للتغيير من خلال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ولذلك تُعتبر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عملية تحسين مستمرة لا تتوقف)؛</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047536"/>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3200" b="1" dirty="0" smtClean="0">
              <a:solidFill>
                <a:srgbClr val="DBB691"/>
              </a:solidFill>
              <a:latin typeface="GE Dinar Two" pitchFamily="18" charset="-78"/>
              <a:ea typeface="GE Dinar Two" pitchFamily="18" charset="-78"/>
              <a:cs typeface="GE Dinar Two" pitchFamily="18" charset="-78"/>
            </a:endParaRPr>
          </a:p>
          <a:p>
            <a:endParaRPr lang="en-US" sz="3200" b="1"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لابد من وجود رؤية واضحة لعملية التغيير، وتفهّم ما هو مطلوب لنجاح هذه العملية؛</a:t>
            </a:r>
          </a:p>
          <a:p>
            <a:pPr lvl="0">
              <a:buFont typeface="Wingdings" pitchFamily="2" charset="2"/>
              <a:buChar char="þ"/>
            </a:pPr>
            <a:endParaRPr lang="en-US" sz="2800"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إن اقتناع والتزام القيادة بالتغيير هو السر الذي يكّمن خلف نجاح أي تغيير لأنهم المثل الأعلى والقدوة لمنسوبي المؤسسة، فهم من يضع الأهداف والاستراتيجيات وهم من يوفّر الموارد للتحسين؛</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893647"/>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2800" b="1" dirty="0" smtClean="0">
              <a:solidFill>
                <a:srgbClr val="DBB691"/>
              </a:solidFill>
              <a:latin typeface="GE Dinar Two" pitchFamily="18" charset="-78"/>
              <a:ea typeface="GE Dinar Two" pitchFamily="18" charset="-78"/>
              <a:cs typeface="GE Dinar Two" pitchFamily="18" charset="-78"/>
            </a:endParaRPr>
          </a:p>
          <a:p>
            <a:endParaRPr lang="en-US" b="1"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إن التركيز على مواقع العمل الفعلية التي تكون فيها العمليات ذات القيمة المضافة للشرائح المستفيدة، هو أحد مفاتيح نجاح التغيير والتطوير في أي مؤسسة؛</a:t>
            </a:r>
          </a:p>
          <a:p>
            <a:pPr lvl="0">
              <a:buFont typeface="Wingdings" pitchFamily="2" charset="2"/>
              <a:buChar char="þ"/>
            </a:pP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لابد من مشاركة منسوبي المؤسسة على كل المستويات في عملية التغيير، وخلق الرغبة لديهم في التغيير نحو الأفضل؛</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616648"/>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3200" b="1" dirty="0" smtClean="0">
              <a:solidFill>
                <a:srgbClr val="DBB691"/>
              </a:solidFill>
              <a:latin typeface="GE Dinar Two" pitchFamily="18" charset="-78"/>
              <a:ea typeface="GE Dinar Two" pitchFamily="18" charset="-78"/>
              <a:cs typeface="GE Dinar Two" pitchFamily="18" charset="-78"/>
            </a:endParaRPr>
          </a:p>
          <a:p>
            <a:endParaRPr lang="en-US" sz="3200" b="1"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تغيير ثقافة العمل داخل المؤسسة، بالتخلّي عن اللوم والنقد والبحث دائماً عن الحلول التي تمنع تكرار المشاكل؛</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البدء بالعمليات التي يمكن التعامل معها بسهولة لتحقيق نتائج سريعة تسهّل قبول التغيير، وتدعم التطوير وتذكّر أن كل عملية يمكن تحسينها.</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616648"/>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2800" b="1" dirty="0" smtClean="0">
              <a:solidFill>
                <a:srgbClr val="DBB691"/>
              </a:solidFill>
              <a:latin typeface="GE Dinar Two" pitchFamily="18" charset="-78"/>
              <a:ea typeface="GE Dinar Two" pitchFamily="18" charset="-78"/>
              <a:cs typeface="GE Dinar Two" pitchFamily="18" charset="-78"/>
            </a:endParaRPr>
          </a:p>
          <a:p>
            <a:endParaRPr lang="en-US" sz="3200" b="1" dirty="0" smtClean="0">
              <a:solidFill>
                <a:srgbClr val="51361B"/>
              </a:solidFill>
              <a:latin typeface="GE Dinar Two" pitchFamily="18" charset="-78"/>
              <a:ea typeface="GE Dinar Two" pitchFamily="18" charset="-78"/>
              <a:cs typeface="GE Dinar Two" pitchFamily="18" charset="-78"/>
            </a:endParaRPr>
          </a:p>
          <a:p>
            <a:pPr lvl="0" algn="just">
              <a:buFont typeface="Wingdings" pitchFamily="2" charset="2"/>
              <a:buChar char="þ"/>
            </a:pPr>
            <a:r>
              <a:rPr lang="ar-SA" sz="3200" dirty="0" smtClean="0">
                <a:solidFill>
                  <a:srgbClr val="51361B"/>
                </a:solidFill>
                <a:latin typeface="GE Dinar Two" pitchFamily="18" charset="-78"/>
                <a:ea typeface="GE Dinar Two" pitchFamily="18" charset="-78"/>
                <a:cs typeface="GE Dinar Two" pitchFamily="18" charset="-78"/>
              </a:rPr>
              <a:t>التركيز على تحسين ظروف العمل وأية عوامل أخرى من الممكن أن تدعم عملية التغيير، وذلك من خلال إيجاد شعور جماعي بالرغبة في التغيير، وتبادل المعلومات اللازمة وتقدير مشاركات منسوبي المؤسسة وتحقيق النتائج المرغوبة.</a:t>
            </a:r>
            <a:endParaRPr lang="en-US" sz="3200" dirty="0" smtClean="0">
              <a:solidFill>
                <a:srgbClr val="51361B"/>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432256"/>
          </a:xfrm>
          <a:prstGeom prst="rect">
            <a:avLst/>
          </a:prstGeom>
          <a:noFill/>
        </p:spPr>
        <p:txBody>
          <a:bodyPr wrap="square" rtlCol="1">
            <a:spAutoFit/>
          </a:bodyPr>
          <a:lstStyle/>
          <a:p>
            <a:endParaRPr lang="en-US" sz="1000" b="1" dirty="0" smtClean="0">
              <a:solidFill>
                <a:srgbClr val="51361B"/>
              </a:solidFill>
              <a:latin typeface="GE Dinar Two" pitchFamily="18" charset="-78"/>
              <a:ea typeface="GE Dinar Two" pitchFamily="18" charset="-78"/>
              <a:cs typeface="GE Dinar Two" pitchFamily="18" charset="-78"/>
            </a:endParaRPr>
          </a:p>
          <a:p>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2800" b="1" dirty="0" smtClean="0">
              <a:solidFill>
                <a:srgbClr val="DBB691"/>
              </a:solidFill>
              <a:latin typeface="GE Dinar Two" pitchFamily="18" charset="-78"/>
              <a:ea typeface="GE Dinar Two" pitchFamily="18" charset="-78"/>
              <a:cs typeface="GE Dinar Two" pitchFamily="18" charset="-78"/>
            </a:endParaRPr>
          </a:p>
          <a:p>
            <a:endParaRPr lang="en-US" sz="1050" dirty="0" smtClean="0"/>
          </a:p>
          <a:p>
            <a:r>
              <a:rPr lang="ar-SA" sz="3200" b="1" dirty="0" smtClean="0">
                <a:solidFill>
                  <a:srgbClr val="51361B"/>
                </a:solidFill>
                <a:latin typeface="GE Dinar Two" pitchFamily="18" charset="-78"/>
                <a:ea typeface="GE Dinar Two" pitchFamily="18" charset="-78"/>
                <a:cs typeface="GE Dinar Two" pitchFamily="18" charset="-78"/>
              </a:rPr>
              <a:t>الجانب الاجتماعي للتغيير في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endParaRPr lang="ar-SA" sz="3200" b="1" dirty="0" smtClean="0"/>
          </a:p>
          <a:p>
            <a:endParaRPr lang="ar-SA" sz="1050" dirty="0" smtClean="0"/>
          </a:p>
          <a:p>
            <a:pPr algn="just"/>
            <a:r>
              <a:rPr lang="ar-SA" sz="3200" dirty="0" smtClean="0">
                <a:solidFill>
                  <a:srgbClr val="51361B"/>
                </a:solidFill>
                <a:latin typeface="GE Dinar Two" pitchFamily="18" charset="-78"/>
                <a:ea typeface="GE Dinar Two" pitchFamily="18" charset="-78"/>
                <a:cs typeface="GE Dinar Two" pitchFamily="18" charset="-78"/>
              </a:rPr>
              <a:t>يتضمّن</a:t>
            </a:r>
            <a:r>
              <a:rPr lang="ar-SA" sz="3200" dirty="0" smtClean="0"/>
              <a:t> </a:t>
            </a:r>
            <a:r>
              <a:rPr lang="ar-SA" sz="3200" dirty="0" smtClean="0">
                <a:solidFill>
                  <a:srgbClr val="51361B"/>
                </a:solidFill>
                <a:latin typeface="GE Dinar Two" pitchFamily="18" charset="-78"/>
                <a:ea typeface="GE Dinar Two" pitchFamily="18" charset="-78"/>
                <a:cs typeface="GE Dinar Two" pitchFamily="18" charset="-78"/>
              </a:rPr>
              <a:t>التغيير في ثقافة منسوبي المؤسسة من خلال التعلّم واعتبار أنشطة التعلّم جزء أساسي في فلسفة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dirty="0" smtClean="0">
                <a:solidFill>
                  <a:srgbClr val="51361B"/>
                </a:solidFill>
                <a:latin typeface="GE Dinar Two" pitchFamily="18" charset="-78"/>
                <a:ea typeface="GE Dinar Two" pitchFamily="18" charset="-78"/>
                <a:cs typeface="GE Dinar Two" pitchFamily="18" charset="-78"/>
              </a:rPr>
              <a:t>، حيث يتعلّم منسوب المؤسسة كيف يحدّد أهدافه ويصل إليها بنفسه، والعمل بروح الفريق الواحد للحد من الهدر في المؤسسة، واستغلال التدريب كوسيلة لصنع التغيير والشعور بملكية النجاح.</a:t>
            </a:r>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	</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285860"/>
            <a:ext cx="7786710" cy="3393237"/>
          </a:xfrm>
          <a:prstGeom prst="rect">
            <a:avLst/>
          </a:prstGeom>
          <a:noFill/>
        </p:spPr>
        <p:txBody>
          <a:bodyPr wrap="square" rtlCol="1">
            <a:spAutoFit/>
          </a:bodyPr>
          <a:lstStyle/>
          <a:p>
            <a:pPr algn="just"/>
            <a:endParaRPr lang="en-US" sz="1000" b="1" dirty="0" smtClean="0">
              <a:solidFill>
                <a:srgbClr val="51361B"/>
              </a:solidFill>
              <a:latin typeface="GE Dinar Two" pitchFamily="18" charset="-78"/>
              <a:ea typeface="GE Dinar Two" pitchFamily="18" charset="-78"/>
              <a:cs typeface="GE Dinar Two" pitchFamily="18" charset="-78"/>
            </a:endParaRPr>
          </a:p>
          <a:p>
            <a:pPr algn="just"/>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2800" b="1" dirty="0" smtClean="0">
              <a:solidFill>
                <a:srgbClr val="DBB691"/>
              </a:solidFill>
              <a:latin typeface="GE Dinar Two" pitchFamily="18" charset="-78"/>
              <a:ea typeface="GE Dinar Two" pitchFamily="18" charset="-78"/>
              <a:cs typeface="GE Dinar Two" pitchFamily="18" charset="-78"/>
            </a:endParaRPr>
          </a:p>
          <a:p>
            <a:pPr algn="just"/>
            <a:endParaRPr lang="en-US" sz="1050" dirty="0" smtClean="0"/>
          </a:p>
          <a:p>
            <a:pPr algn="just"/>
            <a:r>
              <a:rPr lang="ar-SA" sz="2400" b="1" dirty="0" smtClean="0">
                <a:solidFill>
                  <a:srgbClr val="DBB691"/>
                </a:solidFill>
                <a:latin typeface="GE Dinar Two" pitchFamily="18" charset="-78"/>
                <a:ea typeface="GE Dinar Two" pitchFamily="18" charset="-78"/>
                <a:cs typeface="GE Dinar Two" pitchFamily="18" charset="-78"/>
              </a:rPr>
              <a:t>تتمة الجانب الاجتماعي للتغيير في "كايزن </a:t>
            </a:r>
            <a:r>
              <a:rPr lang="en-US" sz="2400" b="1" dirty="0" smtClean="0">
                <a:solidFill>
                  <a:srgbClr val="DBB691"/>
                </a:solidFill>
                <a:latin typeface="GE Dinar Two" pitchFamily="18" charset="-78"/>
                <a:ea typeface="GE Dinar Two" pitchFamily="18" charset="-78"/>
                <a:cs typeface="GE Dinar Two" pitchFamily="18" charset="-78"/>
              </a:rPr>
              <a:t> "</a:t>
            </a:r>
            <a:r>
              <a:rPr lang="en-US" sz="2400" b="1" dirty="0" smtClean="0">
                <a:solidFill>
                  <a:srgbClr val="DBB691"/>
                </a:solidFill>
                <a:latin typeface="Agency FB" pitchFamily="34" charset="0"/>
                <a:ea typeface="GE Dinar Two" pitchFamily="18" charset="-78"/>
                <a:cs typeface="GE Dinar Two" pitchFamily="18" charset="-78"/>
              </a:rPr>
              <a:t> Kaizen</a:t>
            </a:r>
            <a:endParaRPr lang="ar-SA" sz="2400" b="1" dirty="0" smtClean="0">
              <a:solidFill>
                <a:srgbClr val="DBB691"/>
              </a:solidFill>
              <a:latin typeface="GE Dinar Two" pitchFamily="18" charset="-78"/>
              <a:ea typeface="GE Dinar Two" pitchFamily="18" charset="-78"/>
              <a:cs typeface="GE Dinar Two" pitchFamily="18" charset="-78"/>
            </a:endParaRPr>
          </a:p>
          <a:p>
            <a:pPr algn="just"/>
            <a:endParaRPr lang="ar-SA" sz="1050" dirty="0" smtClean="0"/>
          </a:p>
          <a:p>
            <a:pPr algn="just"/>
            <a:endParaRPr lang="ar-SA" sz="1050" dirty="0" smtClean="0"/>
          </a:p>
          <a:p>
            <a:pPr algn="just"/>
            <a:endParaRPr lang="ar-SA" sz="1050" dirty="0" smtClean="0"/>
          </a:p>
          <a:p>
            <a:pPr algn="just"/>
            <a:endParaRPr lang="ar-SA" sz="1050" dirty="0" smtClean="0"/>
          </a:p>
          <a:p>
            <a:pPr algn="just"/>
            <a:r>
              <a:rPr lang="ar-SA" sz="3200" dirty="0">
                <a:solidFill>
                  <a:srgbClr val="51361B"/>
                </a:solidFill>
                <a:latin typeface="GE Dinar Two" pitchFamily="18" charset="-78"/>
                <a:ea typeface="GE Dinar Two" pitchFamily="18" charset="-78"/>
                <a:cs typeface="GE Dinar Two" pitchFamily="18" charset="-78"/>
              </a:rPr>
              <a:t>تساعد</a:t>
            </a:r>
            <a:r>
              <a:rPr lang="ar-SA" sz="3200" dirty="0" smtClean="0">
                <a:solidFill>
                  <a:srgbClr val="51361B"/>
                </a:solidFill>
                <a:latin typeface="GE Dinar Two" pitchFamily="18" charset="-78"/>
                <a:ea typeface="GE Dinar Two" pitchFamily="18" charset="-78"/>
                <a:cs typeface="GE Dinar Two" pitchFamily="18" charset="-78"/>
              </a:rPr>
              <a:t> فلسفة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على إيجاد بيئة قيادية متفاعلة مع النتائج وترغب في صنع التغيير  بغض النظر عن الجهد المبذول.</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7169" name="Rectangle 1"/>
          <p:cNvSpPr>
            <a:spLocks noChangeArrowheads="1"/>
          </p:cNvSpPr>
          <p:nvPr/>
        </p:nvSpPr>
        <p:spPr bwMode="auto">
          <a:xfrm>
            <a:off x="0" y="4429132"/>
            <a:ext cx="778671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51361B"/>
                </a:solidFill>
                <a:effectLst/>
                <a:latin typeface="Agency FB" pitchFamily="34" charset="0"/>
                <a:ea typeface="Calibri" pitchFamily="34" charset="0"/>
                <a:cs typeface="Arial" pitchFamily="34" charset="0"/>
              </a:rPr>
              <a:t>kaizen Incremental Continual Improvements</a:t>
            </a:r>
            <a:endParaRPr kumimoji="0" lang="ar-SA" sz="5400" b="0" i="0" u="none" strike="noStrike" cap="none" normalizeH="0" baseline="0" dirty="0" smtClean="0">
              <a:ln>
                <a:noFill/>
              </a:ln>
              <a:solidFill>
                <a:srgbClr val="51361B"/>
              </a:solidFill>
              <a:effectLst/>
              <a:latin typeface="Agency FB" pitchFamily="34" charset="0"/>
              <a:cs typeface="Arial" pitchFamily="34" charset="0"/>
            </a:endParaRPr>
          </a:p>
        </p:txBody>
      </p:sp>
      <p:sp>
        <p:nvSpPr>
          <p:cNvPr id="14" name="Rectangle 1"/>
          <p:cNvSpPr>
            <a:spLocks noChangeArrowheads="1"/>
          </p:cNvSpPr>
          <p:nvPr/>
        </p:nvSpPr>
        <p:spPr bwMode="auto">
          <a:xfrm>
            <a:off x="0" y="2357430"/>
            <a:ext cx="778671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SA" sz="3600" dirty="0" smtClean="0">
                <a:solidFill>
                  <a:srgbClr val="51361B"/>
                </a:solidFill>
                <a:latin typeface="GE Dinar Two" pitchFamily="18" charset="-78"/>
                <a:ea typeface="GE Dinar Two" pitchFamily="18" charset="-78"/>
                <a:cs typeface="GE Dinar Two" pitchFamily="18" charset="-78"/>
              </a:rPr>
              <a:t>"</a:t>
            </a:r>
            <a:r>
              <a:rPr lang="ar-SA" sz="3600" b="1" dirty="0" smtClean="0">
                <a:solidFill>
                  <a:srgbClr val="51361B"/>
                </a:solidFill>
                <a:latin typeface="GE Dinar Two" pitchFamily="18" charset="-78"/>
                <a:ea typeface="GE Dinar Two" pitchFamily="18" charset="-78"/>
                <a:cs typeface="GE Dinar Two" pitchFamily="18" charset="-78"/>
              </a:rPr>
              <a:t>كايزن</a:t>
            </a:r>
            <a:r>
              <a:rPr lang="ar-SA" sz="3600" dirty="0" smtClean="0">
                <a:solidFill>
                  <a:srgbClr val="51361B"/>
                </a:solidFill>
                <a:latin typeface="GE Dinar Two" pitchFamily="18" charset="-78"/>
                <a:ea typeface="GE Dinar Two" pitchFamily="18" charset="-78"/>
                <a:cs typeface="GE Dinar Two" pitchFamily="18" charset="-78"/>
              </a:rPr>
              <a:t> </a:t>
            </a:r>
            <a:r>
              <a:rPr lang="en-US" sz="36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Kaizen </a:t>
            </a:r>
            <a:r>
              <a:rPr lang="ar-SA" sz="3600" b="1" dirty="0" smtClean="0">
                <a:solidFill>
                  <a:srgbClr val="51361B"/>
                </a:solidFill>
                <a:latin typeface="GE Dinar Two" pitchFamily="18" charset="-78"/>
                <a:ea typeface="GE Dinar Two" pitchFamily="18" charset="-78"/>
                <a:cs typeface="GE Dinar Two" pitchFamily="18" charset="-78"/>
              </a:rPr>
              <a:t>التحسينات التدريجية المستمرة</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878259"/>
          </a:xfrm>
          <a:prstGeom prst="rect">
            <a:avLst/>
          </a:prstGeom>
          <a:noFill/>
        </p:spPr>
        <p:txBody>
          <a:bodyPr wrap="square" rtlCol="1">
            <a:spAutoFit/>
          </a:bodyPr>
          <a:lstStyle/>
          <a:p>
            <a:pPr algn="just"/>
            <a:endParaRPr lang="en-US" sz="1000" b="1" dirty="0" smtClean="0">
              <a:solidFill>
                <a:srgbClr val="51361B"/>
              </a:solidFill>
              <a:latin typeface="GE Dinar Two" pitchFamily="18" charset="-78"/>
              <a:ea typeface="GE Dinar Two" pitchFamily="18" charset="-78"/>
              <a:cs typeface="GE Dinar Two" pitchFamily="18" charset="-78"/>
            </a:endParaRPr>
          </a:p>
          <a:p>
            <a:pPr algn="just"/>
            <a:r>
              <a:rPr lang="ar-SA" sz="2800" b="1" dirty="0" smtClean="0">
                <a:solidFill>
                  <a:srgbClr val="DBB691"/>
                </a:solidFill>
                <a:latin typeface="GE Dinar Two" pitchFamily="18" charset="-78"/>
                <a:ea typeface="GE Dinar Two" pitchFamily="18" charset="-78"/>
                <a:cs typeface="GE Dinar Two" pitchFamily="18" charset="-78"/>
              </a:rPr>
              <a:t>تابع منهجية التغيير باستخدام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Kaizen</a:t>
            </a:r>
            <a:endParaRPr lang="ar-SA" sz="3200" b="1" dirty="0" smtClean="0">
              <a:solidFill>
                <a:srgbClr val="DBB691"/>
              </a:solidFill>
              <a:latin typeface="Agency FB" pitchFamily="34" charset="0"/>
              <a:ea typeface="GE Dinar Two" pitchFamily="18" charset="-78"/>
              <a:cs typeface="GE Dinar Two" pitchFamily="18" charset="-78"/>
            </a:endParaRPr>
          </a:p>
          <a:p>
            <a:pPr algn="just"/>
            <a:endParaRPr lang="en-US" sz="1050" dirty="0" smtClean="0"/>
          </a:p>
          <a:p>
            <a:pPr algn="just"/>
            <a:r>
              <a:rPr lang="ar-SA" sz="2800" b="1" dirty="0" smtClean="0">
                <a:solidFill>
                  <a:srgbClr val="DBB691"/>
                </a:solidFill>
                <a:latin typeface="GE Dinar Two" pitchFamily="18" charset="-78"/>
                <a:ea typeface="GE Dinar Two" pitchFamily="18" charset="-78"/>
                <a:cs typeface="GE Dinar Two" pitchFamily="18" charset="-78"/>
              </a:rPr>
              <a:t>تتمة الجانب الاجتماعي للتغيير في "كايزن </a:t>
            </a:r>
            <a:r>
              <a:rPr lang="en-US" sz="2800" b="1" dirty="0" smtClean="0">
                <a:solidFill>
                  <a:srgbClr val="DBB691"/>
                </a:solidFill>
                <a:latin typeface="GE Dinar Two" pitchFamily="18" charset="-78"/>
                <a:ea typeface="GE Dinar Two" pitchFamily="18" charset="-78"/>
                <a:cs typeface="GE Dinar Two" pitchFamily="18" charset="-78"/>
              </a:rPr>
              <a:t> "</a:t>
            </a:r>
            <a:r>
              <a:rPr lang="en-US" sz="2800" b="1" dirty="0" smtClean="0">
                <a:solidFill>
                  <a:srgbClr val="DBB691"/>
                </a:solidFill>
                <a:latin typeface="Agency FB" pitchFamily="34" charset="0"/>
                <a:ea typeface="GE Dinar Two" pitchFamily="18" charset="-78"/>
                <a:cs typeface="GE Dinar Two" pitchFamily="18" charset="-78"/>
              </a:rPr>
              <a:t> Kaizen</a:t>
            </a:r>
            <a:endParaRPr lang="ar-SA" sz="2800" b="1" dirty="0" smtClean="0">
              <a:solidFill>
                <a:srgbClr val="DBB691"/>
              </a:solidFill>
              <a:latin typeface="GE Dinar Two" pitchFamily="18" charset="-78"/>
              <a:ea typeface="GE Dinar Two" pitchFamily="18" charset="-78"/>
              <a:cs typeface="GE Dinar Two" pitchFamily="18" charset="-78"/>
            </a:endParaRPr>
          </a:p>
          <a:p>
            <a:pPr algn="just"/>
            <a:endParaRPr lang="ar-SA" sz="1050" dirty="0" smtClean="0"/>
          </a:p>
          <a:p>
            <a:pPr algn="just"/>
            <a:r>
              <a:rPr lang="ar-SA" sz="3200" dirty="0" smtClean="0">
                <a:solidFill>
                  <a:srgbClr val="51361B"/>
                </a:solidFill>
                <a:latin typeface="GE Dinar Two" pitchFamily="18" charset="-78"/>
                <a:ea typeface="GE Dinar Two" pitchFamily="18" charset="-78"/>
                <a:cs typeface="GE Dinar Two" pitchFamily="18" charset="-78"/>
              </a:rPr>
              <a:t>إن استخدام منهج نظامي للتغيير يعتمد على تحديد من سيتأثر ومن سيستفيد من التغيير، لأن التغيير لن يحدث في منطقة منعزلة بل يجب أن نسعى ليكون التغيير في صالح الجميع ولن يحدث إلا بتعاون الجميع، والمحافظة على النجاحات التي تحققت مع الاستمرار في التحسين المستمر، أي التغير للأفضل باستمرار.</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770537"/>
          </a:xfrm>
          <a:prstGeom prst="rect">
            <a:avLst/>
          </a:prstGeom>
          <a:noFill/>
        </p:spPr>
        <p:txBody>
          <a:bodyPr wrap="square" rtlCol="1">
            <a:spAutoFit/>
          </a:bodyPr>
          <a:lstStyle/>
          <a:p>
            <a:pPr algn="just"/>
            <a:r>
              <a:rPr lang="ar-SA" sz="3200" b="1" dirty="0" smtClean="0">
                <a:solidFill>
                  <a:srgbClr val="51361B"/>
                </a:solidFill>
                <a:latin typeface="GE Dinar Two" pitchFamily="18" charset="-78"/>
                <a:ea typeface="GE Dinar Two" pitchFamily="18" charset="-78"/>
                <a:cs typeface="GE Dinar Two" pitchFamily="18" charset="-78"/>
              </a:rPr>
              <a:t>منطلقات فلسفة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endParaRPr lang="en-US" sz="3200" b="1" dirty="0" smtClean="0">
              <a:solidFill>
                <a:srgbClr val="51361B"/>
              </a:solidFill>
              <a:latin typeface="GE Dinar Two" pitchFamily="18" charset="-78"/>
              <a:ea typeface="GE Dinar Two" pitchFamily="18" charset="-78"/>
              <a:cs typeface="GE Dinar Two" pitchFamily="18" charset="-78"/>
            </a:endParaRPr>
          </a:p>
          <a:p>
            <a:pPr algn="just"/>
            <a:endParaRPr lang="ar-SA" sz="16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تنطلق فلسفة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من الأسس التالية</a:t>
            </a:r>
            <a:r>
              <a:rPr lang="en-US" sz="3200" dirty="0" smtClean="0">
                <a:solidFill>
                  <a:srgbClr val="51361B"/>
                </a:solidFill>
                <a:latin typeface="GE Dinar Two" pitchFamily="18" charset="-78"/>
                <a:ea typeface="GE Dinar Two" pitchFamily="18" charset="-78"/>
                <a:cs typeface="GE Dinar Two" pitchFamily="18" charset="-78"/>
              </a:rPr>
              <a:t>:</a:t>
            </a:r>
          </a:p>
          <a:p>
            <a:pPr lvl="0" algn="just">
              <a:buFont typeface="Wingdings 2" pitchFamily="18" charset="2"/>
              <a:buChar char=""/>
            </a:pPr>
            <a:r>
              <a:rPr lang="ar-SA" sz="3200" dirty="0" smtClean="0">
                <a:solidFill>
                  <a:srgbClr val="51361B"/>
                </a:solidFill>
                <a:latin typeface="GE Dinar Two" pitchFamily="18" charset="-78"/>
                <a:ea typeface="GE Dinar Two" pitchFamily="18" charset="-78"/>
                <a:cs typeface="GE Dinar Two" pitchFamily="18" charset="-78"/>
              </a:rPr>
              <a:t>لا تدع يوماً ينقضي دونما إجراء أي نوع من التحسين، وفي أي مكان أو قسم من المؤسسة؛</a:t>
            </a:r>
          </a:p>
          <a:p>
            <a:pPr lvl="0" algn="just">
              <a:buFont typeface="Wingdings 2" pitchFamily="18" charset="2"/>
              <a:buChar char=""/>
            </a:pP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Wingdings 2" pitchFamily="18" charset="2"/>
              <a:buChar char=""/>
            </a:pPr>
            <a:r>
              <a:rPr lang="ar-SA" sz="3200" dirty="0" smtClean="0">
                <a:solidFill>
                  <a:srgbClr val="51361B"/>
                </a:solidFill>
                <a:latin typeface="GE Dinar Two" pitchFamily="18" charset="-78"/>
                <a:ea typeface="GE Dinar Two" pitchFamily="18" charset="-78"/>
                <a:cs typeface="GE Dinar Two" pitchFamily="18" charset="-78"/>
              </a:rPr>
              <a:t>إن إجراء أي نشاط إداري يجب أن يؤدي إلى زيادة رضا المستفيد من المنتجات أو تقديم الخدمات؛</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401479"/>
          </a:xfrm>
          <a:prstGeom prst="rect">
            <a:avLst/>
          </a:prstGeom>
          <a:noFill/>
        </p:spPr>
        <p:txBody>
          <a:bodyPr wrap="square" rtlCol="1">
            <a:spAutoFit/>
          </a:bodyPr>
          <a:lstStyle/>
          <a:p>
            <a:pPr algn="just"/>
            <a:r>
              <a:rPr lang="ar-SA" sz="3200" b="1" dirty="0" smtClean="0">
                <a:solidFill>
                  <a:srgbClr val="DBB691"/>
                </a:solidFill>
                <a:latin typeface="GE Dinar Two" pitchFamily="18" charset="-78"/>
                <a:ea typeface="GE Dinar Two" pitchFamily="18" charset="-78"/>
                <a:cs typeface="GE Dinar Two" pitchFamily="18" charset="-78"/>
              </a:rPr>
              <a:t>تابع منطلقات فلس</a:t>
            </a:r>
            <a:r>
              <a:rPr lang="ar-SA" sz="3200" b="1" dirty="0" smtClean="0">
                <a:solidFill>
                  <a:srgbClr val="E5CBB1"/>
                </a:solidFill>
                <a:latin typeface="GE Dinar Two" pitchFamily="18" charset="-78"/>
                <a:ea typeface="GE Dinar Two" pitchFamily="18" charset="-78"/>
                <a:cs typeface="GE Dinar Two" pitchFamily="18" charset="-78"/>
              </a:rPr>
              <a:t>فة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en-US" sz="3200" b="1" dirty="0" smtClean="0">
              <a:solidFill>
                <a:srgbClr val="E5CBB1"/>
              </a:solidFill>
              <a:latin typeface="GE Dinar Two" pitchFamily="18" charset="-78"/>
              <a:ea typeface="GE Dinar Two" pitchFamily="18" charset="-78"/>
              <a:cs typeface="GE Dinar Two" pitchFamily="18" charset="-78"/>
            </a:endParaRPr>
          </a:p>
          <a:p>
            <a:pPr algn="just"/>
            <a:endParaRPr lang="ar-SA" sz="1100" dirty="0" smtClean="0">
              <a:solidFill>
                <a:srgbClr val="51361B"/>
              </a:solidFill>
              <a:latin typeface="GE Dinar Two" pitchFamily="18" charset="-78"/>
              <a:ea typeface="GE Dinar Two" pitchFamily="18" charset="-78"/>
              <a:cs typeface="GE Dinar Two" pitchFamily="18" charset="-78"/>
            </a:endParaRPr>
          </a:p>
          <a:p>
            <a:pPr lvl="0" algn="just">
              <a:buFont typeface="Wingdings 2" pitchFamily="18" charset="2"/>
              <a:buChar char="ð"/>
            </a:pPr>
            <a:r>
              <a:rPr lang="ar-SA" sz="3200" dirty="0" smtClean="0">
                <a:solidFill>
                  <a:srgbClr val="51361B"/>
                </a:solidFill>
                <a:latin typeface="GE Dinar Two" pitchFamily="18" charset="-78"/>
                <a:ea typeface="GE Dinar Two" pitchFamily="18" charset="-78"/>
                <a:cs typeface="GE Dinar Two" pitchFamily="18" charset="-78"/>
              </a:rPr>
              <a:t>"الجودة أولا، وليس الربح أولا</a:t>
            </a:r>
          </a:p>
          <a:p>
            <a:pPr lvl="0" algn="just">
              <a:buFont typeface="Wingdings 2" pitchFamily="18" charset="2"/>
              <a:buChar char="ð"/>
            </a:pPr>
            <a:endParaRPr lang="ar-SA" sz="700" dirty="0" smtClean="0">
              <a:solidFill>
                <a:srgbClr val="51361B"/>
              </a:solidFill>
              <a:latin typeface="GE Dinar Two" pitchFamily="18" charset="-78"/>
              <a:ea typeface="GE Dinar Two" pitchFamily="18" charset="-78"/>
              <a:cs typeface="GE Dinar Two" pitchFamily="18" charset="-78"/>
            </a:endParaRPr>
          </a:p>
          <a:p>
            <a:pPr lvl="0" algn="ctr"/>
            <a:r>
              <a:rPr lang="en-US" sz="3200" dirty="0" smtClean="0">
                <a:solidFill>
                  <a:srgbClr val="51361B"/>
                </a:solidFill>
                <a:latin typeface="GE Dinar Two" pitchFamily="18" charset="-78"/>
                <a:ea typeface="GE Dinar Two" pitchFamily="18" charset="-78"/>
                <a:cs typeface="GE Dinar Two" pitchFamily="18" charset="-78"/>
              </a:rPr>
              <a:t>" </a:t>
            </a:r>
            <a:r>
              <a:rPr lang="en-US" sz="4000" i="1" dirty="0" smtClean="0">
                <a:solidFill>
                  <a:srgbClr val="51361B"/>
                </a:solidFill>
                <a:latin typeface="Agency FB" pitchFamily="34" charset="0"/>
                <a:ea typeface="GE Dinar Two" pitchFamily="18" charset="-78"/>
                <a:cs typeface="GE Dinar Two" pitchFamily="18" charset="-78"/>
              </a:rPr>
              <a:t>Quality First</a:t>
            </a:r>
            <a:r>
              <a:rPr lang="en-US" sz="3200" i="1" dirty="0" smtClean="0">
                <a:solidFill>
                  <a:srgbClr val="51361B"/>
                </a:solidFill>
                <a:latin typeface="GE Dinar Two" pitchFamily="18" charset="-78"/>
                <a:ea typeface="GE Dinar Two" pitchFamily="18" charset="-78"/>
                <a:cs typeface="GE Dinar Two" pitchFamily="18" charset="-78"/>
              </a:rPr>
              <a:t>,…</a:t>
            </a:r>
            <a:r>
              <a:rPr lang="en-US" sz="3200" i="1" dirty="0" smtClean="0">
                <a:solidFill>
                  <a:srgbClr val="51361B"/>
                </a:solidFill>
                <a:latin typeface="Agency FB" pitchFamily="34" charset="0"/>
                <a:ea typeface="GE Dinar Two" pitchFamily="18" charset="-78"/>
                <a:cs typeface="GE Dinar Two" pitchFamily="18" charset="-78"/>
              </a:rPr>
              <a:t> … not Profit First “</a:t>
            </a:r>
            <a:endParaRPr lang="en-US" sz="3200" i="1" dirty="0" smtClean="0">
              <a:solidFill>
                <a:srgbClr val="51361B"/>
              </a:solidFill>
              <a:latin typeface="GE Dinar Two" pitchFamily="18" charset="-78"/>
              <a:ea typeface="GE Dinar Two" pitchFamily="18" charset="-78"/>
              <a:cs typeface="GE Dinar Two" pitchFamily="18" charset="-78"/>
            </a:endParaRPr>
          </a:p>
          <a:p>
            <a:pPr lvl="0" algn="just">
              <a:buFont typeface="Wingdings 2" pitchFamily="18" charset="2"/>
              <a:buChar char="ð"/>
            </a:pPr>
            <a:endParaRPr lang="ar-SA" sz="700" dirty="0" smtClean="0">
              <a:solidFill>
                <a:srgbClr val="51361B"/>
              </a:solidFill>
              <a:latin typeface="GE Dinar Two" pitchFamily="18" charset="-78"/>
              <a:ea typeface="GE Dinar Two" pitchFamily="18" charset="-78"/>
              <a:cs typeface="GE Dinar Two" pitchFamily="18" charset="-78"/>
            </a:endParaRPr>
          </a:p>
          <a:p>
            <a:pPr lvl="0" algn="just">
              <a:buFont typeface="Wingdings 2" pitchFamily="18" charset="2"/>
              <a:buChar char="ð"/>
            </a:pPr>
            <a:r>
              <a:rPr lang="ar-SA" sz="3200" dirty="0" smtClean="0">
                <a:solidFill>
                  <a:srgbClr val="51361B"/>
                </a:solidFill>
                <a:latin typeface="GE Dinar Two" pitchFamily="18" charset="-78"/>
                <a:ea typeface="GE Dinar Two" pitchFamily="18" charset="-78"/>
                <a:cs typeface="GE Dinar Two" pitchFamily="18" charset="-78"/>
              </a:rPr>
              <a:t>تستطيع أية مؤسسة أن تزدهر إذا كان المستفيدون من المنتج أو الخدمة، الذين يستفيدون من المنتجات أو من تقديم الخدمات راضين تماما عنها؛</a:t>
            </a:r>
          </a:p>
          <a:p>
            <a:pPr lvl="0" algn="just">
              <a:buFont typeface="Wingdings 2" pitchFamily="18" charset="2"/>
              <a:buChar char="ð"/>
            </a:pPr>
            <a:endParaRPr lang="ar-SA" dirty="0" smtClean="0">
              <a:solidFill>
                <a:srgbClr val="51361B"/>
              </a:solidFill>
              <a:latin typeface="GE Dinar Two" pitchFamily="18" charset="-78"/>
              <a:ea typeface="GE Dinar Two" pitchFamily="18" charset="-78"/>
              <a:cs typeface="GE Dinar Two" pitchFamily="18" charset="-78"/>
            </a:endParaRPr>
          </a:p>
          <a:p>
            <a:pPr algn="just">
              <a:buFont typeface="Wingdings 2" pitchFamily="18" charset="2"/>
              <a:buChar char="ð"/>
            </a:pPr>
            <a:r>
              <a:rPr lang="ar-SA" sz="3200" dirty="0" smtClean="0">
                <a:solidFill>
                  <a:srgbClr val="51361B"/>
                </a:solidFill>
                <a:latin typeface="GE Dinar Two" pitchFamily="18" charset="-78"/>
                <a:ea typeface="GE Dinar Two" pitchFamily="18" charset="-78"/>
                <a:cs typeface="GE Dinar Two" pitchFamily="18" charset="-78"/>
              </a:rPr>
              <a:t>بلورة ثقافة للمؤسسة تشجع منسوبيها على إبداء الآراء وتقديم الاقتراحات للتحسين؛</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047536"/>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منطلقات فلسفة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en-US" sz="3200" b="1" dirty="0" smtClean="0">
              <a:solidFill>
                <a:srgbClr val="E5CBB1"/>
              </a:solidFill>
              <a:latin typeface="GE Dinar Two" pitchFamily="18" charset="-78"/>
              <a:ea typeface="GE Dinar Two" pitchFamily="18" charset="-78"/>
              <a:cs typeface="GE Dinar Two" pitchFamily="18" charset="-78"/>
            </a:endParaRPr>
          </a:p>
          <a:p>
            <a:pPr algn="just"/>
            <a:endParaRPr lang="ar-SA" sz="1600" dirty="0" smtClean="0">
              <a:solidFill>
                <a:srgbClr val="51361B"/>
              </a:solidFill>
              <a:latin typeface="GE Dinar Two" pitchFamily="18" charset="-78"/>
              <a:ea typeface="GE Dinar Two" pitchFamily="18" charset="-78"/>
              <a:cs typeface="GE Dinar Two" pitchFamily="18" charset="-78"/>
            </a:endParaRPr>
          </a:p>
          <a:p>
            <a:pPr lvl="0" algn="just">
              <a:buFont typeface="Wingdings 2" pitchFamily="18" charset="2"/>
              <a:buChar char="ð"/>
            </a:pPr>
            <a:r>
              <a:rPr lang="ar-SA" sz="3200" dirty="0" smtClean="0">
                <a:solidFill>
                  <a:srgbClr val="51361B"/>
                </a:solidFill>
                <a:latin typeface="GE Dinar Two" pitchFamily="18" charset="-78"/>
                <a:ea typeface="GE Dinar Two" pitchFamily="18" charset="-78"/>
                <a:cs typeface="GE Dinar Two" pitchFamily="18" charset="-78"/>
              </a:rPr>
              <a:t>دعم الإدارة العليا ومساندتها لجهود التحسينات المستمرة؛</a:t>
            </a:r>
          </a:p>
          <a:p>
            <a:pPr lvl="0" algn="just">
              <a:buFont typeface="Wingdings 2" pitchFamily="18" charset="2"/>
              <a:buChar char="ð"/>
            </a:pPr>
            <a:endParaRPr lang="en-US" dirty="0" smtClean="0">
              <a:solidFill>
                <a:srgbClr val="51361B"/>
              </a:solidFill>
              <a:latin typeface="GE Dinar Two" pitchFamily="18" charset="-78"/>
              <a:ea typeface="GE Dinar Two" pitchFamily="18" charset="-78"/>
              <a:cs typeface="GE Dinar Two" pitchFamily="18" charset="-78"/>
            </a:endParaRPr>
          </a:p>
          <a:p>
            <a:pPr algn="just">
              <a:buFont typeface="Wingdings 2" pitchFamily="18" charset="2"/>
              <a:buChar char="ð"/>
            </a:pPr>
            <a:r>
              <a:rPr lang="ar-SA" sz="3200" dirty="0" smtClean="0">
                <a:solidFill>
                  <a:srgbClr val="51361B"/>
                </a:solidFill>
                <a:latin typeface="GE Dinar Two" pitchFamily="18" charset="-78"/>
                <a:ea typeface="GE Dinar Two" pitchFamily="18" charset="-78"/>
                <a:cs typeface="GE Dinar Two" pitchFamily="18" charset="-78"/>
              </a:rPr>
              <a:t>التحسين المستمر، وهي تلك الجهود المستمرة والمتطوّرة التي تقوم بها المؤسسة لتلبية الاحتياجات وتخطي التوقعات المتغيرة للمستفيدين .</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Minion Pro" pitchFamily="18" charset="0"/>
              <a:buChar char=""/>
            </a:pPr>
            <a:endParaRPr lang="en-US" sz="3200" dirty="0" smtClean="0">
              <a:solidFill>
                <a:srgbClr val="51361B"/>
              </a:solidFill>
              <a:latin typeface="GE Dinar Two" pitchFamily="18" charset="-78"/>
              <a:ea typeface="GE Dinar Two" pitchFamily="18" charset="-78"/>
              <a:cs typeface="GE Dinar Two" pitchFamily="18" charset="-78"/>
            </a:endParaRPr>
          </a:p>
          <a:p>
            <a:pPr algn="just"/>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201424"/>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متطلبات التحسين المستمر</a:t>
            </a:r>
          </a:p>
          <a:p>
            <a:endParaRPr lang="en-US" sz="1100" b="1"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التحسين المستمر هو عملية تحسين للطريقة التي تعمل بها المؤسسة وهذا يتطلب</a:t>
            </a:r>
            <a:r>
              <a:rPr lang="en-US" sz="3200" dirty="0" smtClean="0">
                <a:solidFill>
                  <a:srgbClr val="51361B"/>
                </a:solidFill>
                <a:latin typeface="GE Dinar Two" pitchFamily="18" charset="-78"/>
                <a:ea typeface="GE Dinar Two" pitchFamily="18" charset="-78"/>
                <a:cs typeface="GE Dinar Two" pitchFamily="18" charset="-78"/>
              </a:rPr>
              <a:t>:</a:t>
            </a:r>
            <a:endParaRPr lang="ar-SA" sz="3200" dirty="0" smtClean="0">
              <a:solidFill>
                <a:srgbClr val="51361B"/>
              </a:solidFill>
              <a:latin typeface="GE Dinar Two" pitchFamily="18" charset="-78"/>
              <a:ea typeface="GE Dinar Two" pitchFamily="18" charset="-78"/>
              <a:cs typeface="GE Dinar Two" pitchFamily="18" charset="-78"/>
            </a:endParaRPr>
          </a:p>
          <a:p>
            <a:endParaRPr lang="en-US" sz="1100" dirty="0" smtClean="0">
              <a:solidFill>
                <a:srgbClr val="51361B"/>
              </a:solidFill>
              <a:latin typeface="GE Dinar Two" pitchFamily="18" charset="-78"/>
              <a:ea typeface="GE Dinar Two" pitchFamily="18" charset="-78"/>
              <a:cs typeface="GE Dinar Two" pitchFamily="18" charset="-78"/>
            </a:endParaRPr>
          </a:p>
          <a:p>
            <a:pPr lvl="0">
              <a:buFont typeface="Wingdings 2" pitchFamily="18" charset="2"/>
              <a:buChar char="ô"/>
            </a:pPr>
            <a:r>
              <a:rPr lang="ar-SA" sz="3200" dirty="0" smtClean="0">
                <a:solidFill>
                  <a:srgbClr val="51361B"/>
                </a:solidFill>
                <a:latin typeface="GE Dinar Two" pitchFamily="18" charset="-78"/>
                <a:ea typeface="GE Dinar Two" pitchFamily="18" charset="-78"/>
                <a:cs typeface="GE Dinar Two" pitchFamily="18" charset="-78"/>
              </a:rPr>
              <a:t>رفع معايير الأداء من خلال تحسين طرائق أداء العمليات في إنتاج المنتجات أو تقديم الخدمات؛</a:t>
            </a:r>
          </a:p>
          <a:p>
            <a:pPr lvl="0">
              <a:buFont typeface="Wingdings 2" pitchFamily="18" charset="2"/>
              <a:buChar char="ô"/>
            </a:pPr>
            <a:endParaRPr lang="ar-SA" sz="11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ô"/>
            </a:pPr>
            <a:r>
              <a:rPr lang="ar-SA" sz="3200" dirty="0" smtClean="0">
                <a:solidFill>
                  <a:srgbClr val="51361B"/>
                </a:solidFill>
                <a:latin typeface="GE Dinar Two" pitchFamily="18" charset="-78"/>
                <a:ea typeface="GE Dinar Two" pitchFamily="18" charset="-78"/>
                <a:cs typeface="GE Dinar Two" pitchFamily="18" charset="-78"/>
              </a:rPr>
              <a:t>زيادة الثبات والمحافظة على مستوى الأداء لهذه المعايير؛</a:t>
            </a:r>
          </a:p>
          <a:p>
            <a:pPr>
              <a:buFont typeface="Wingdings 2" pitchFamily="18" charset="2"/>
              <a:buChar char="ô"/>
            </a:pPr>
            <a:endParaRPr lang="en-US" sz="1100" dirty="0" smtClean="0">
              <a:solidFill>
                <a:srgbClr val="51361B"/>
              </a:solidFill>
              <a:latin typeface="GE Dinar Two" pitchFamily="18" charset="-78"/>
              <a:ea typeface="GE Dinar Two" pitchFamily="18" charset="-78"/>
              <a:cs typeface="GE Dinar Two" pitchFamily="18" charset="-78"/>
            </a:endParaRPr>
          </a:p>
          <a:p>
            <a:pPr>
              <a:buFont typeface="Wingdings 2" pitchFamily="18" charset="2"/>
              <a:buChar char="ô"/>
            </a:pPr>
            <a:r>
              <a:rPr lang="ar-SA" sz="3200" dirty="0" smtClean="0">
                <a:solidFill>
                  <a:srgbClr val="51361B"/>
                </a:solidFill>
                <a:latin typeface="GE Dinar Two" pitchFamily="18" charset="-78"/>
                <a:ea typeface="GE Dinar Two" pitchFamily="18" charset="-78"/>
                <a:cs typeface="GE Dinar Two" pitchFamily="18" charset="-78"/>
              </a:rPr>
              <a:t>التحسين         التغيير </a:t>
            </a:r>
            <a:r>
              <a:rPr lang="ar-SA" sz="2800" dirty="0" smtClean="0">
                <a:solidFill>
                  <a:srgbClr val="51361B"/>
                </a:solidFill>
                <a:latin typeface="GE Dinar Two" pitchFamily="18" charset="-78"/>
                <a:ea typeface="GE Dinar Two" pitchFamily="18" charset="-78"/>
                <a:cs typeface="GE Dinar Two" pitchFamily="18" charset="-78"/>
              </a:rPr>
              <a:t>(التحسين يأتي نتيجة تغيير).</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5" name="سهم إلى اليمين 4"/>
          <p:cNvSpPr/>
          <p:nvPr/>
        </p:nvSpPr>
        <p:spPr>
          <a:xfrm rot="10800000">
            <a:off x="5357818" y="5589240"/>
            <a:ext cx="360040" cy="288032"/>
          </a:xfrm>
          <a:prstGeom prst="rightArrow">
            <a:avLst/>
          </a:prstGeom>
          <a:solidFill>
            <a:srgbClr val="DDBA97"/>
          </a:solidFill>
          <a:ln>
            <a:solidFill>
              <a:srgbClr val="A46D3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863144"/>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بعض أوجه التحسين</a:t>
            </a:r>
            <a:endParaRPr lang="en-US" sz="3200" dirty="0" smtClean="0"/>
          </a:p>
          <a:p>
            <a:endParaRPr lang="en-US" sz="1100" b="1"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تحسين الخدمات المقدّمة للمستفيدين؛</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تحسين إجراءات العمل؛</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تحسين تدفق العمل؛</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تحسين بيئة العمل؛</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تحسين الاتصال والتواصل داخل المؤسسة؛</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تصحيح الأخطاء وإزالة أسبابها؛</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تقليص الهدر إلى أدنى حد ممكن؛</a:t>
            </a:r>
            <a:endParaRPr lang="en-US" sz="29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2900" dirty="0" smtClean="0">
                <a:solidFill>
                  <a:srgbClr val="51361B"/>
                </a:solidFill>
                <a:latin typeface="GE Dinar Two" pitchFamily="18" charset="-78"/>
                <a:ea typeface="GE Dinar Two" pitchFamily="18" charset="-78"/>
                <a:cs typeface="GE Dinar Two" pitchFamily="18" charset="-78"/>
              </a:rPr>
              <a:t>التركيز على دراسة الانحراف في العمليات التي تؤدي بالتالي إلى المنتجات أو الخدمات غير المطابقة وتخفيضه.</a:t>
            </a:r>
            <a:endParaRPr lang="en-US" sz="2900" dirty="0" smtClean="0">
              <a:solidFill>
                <a:srgbClr val="51361B"/>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078313"/>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أنواع التحسين المستمر </a:t>
            </a:r>
            <a:r>
              <a:rPr lang="en-US" sz="2400" b="1" i="1" dirty="0" smtClean="0">
                <a:solidFill>
                  <a:srgbClr val="51361B"/>
                </a:solidFill>
                <a:latin typeface="Agency FB" pitchFamily="34" charset="0"/>
                <a:ea typeface="GE Dinar Two" pitchFamily="18" charset="-78"/>
                <a:cs typeface="GE Dinar Two" pitchFamily="18" charset="-78"/>
              </a:rPr>
              <a:t>Types of Continuous Improvement</a:t>
            </a:r>
            <a:endParaRPr lang="ar-SA" sz="3200" b="1" i="1" dirty="0" smtClean="0">
              <a:solidFill>
                <a:srgbClr val="51361B"/>
              </a:solidFill>
              <a:latin typeface="GE Dinar Two" pitchFamily="18" charset="-78"/>
              <a:ea typeface="GE Dinar Two" pitchFamily="18" charset="-78"/>
              <a:cs typeface="GE Dinar Two" pitchFamily="18" charset="-78"/>
            </a:endParaRPr>
          </a:p>
          <a:p>
            <a:r>
              <a:rPr lang="ar-SA" sz="1600" b="1" dirty="0" smtClean="0">
                <a:solidFill>
                  <a:srgbClr val="51361B"/>
                </a:solidFill>
                <a:latin typeface="GE Dinar Two" pitchFamily="18" charset="-78"/>
                <a:ea typeface="GE Dinar Two" pitchFamily="18" charset="-78"/>
                <a:cs typeface="GE Dinar Two" pitchFamily="18" charset="-78"/>
              </a:rPr>
              <a:t> </a:t>
            </a:r>
            <a:endParaRPr lang="en-US" sz="1600" b="1" dirty="0" smtClean="0">
              <a:solidFill>
                <a:srgbClr val="51361B"/>
              </a:solidFill>
              <a:latin typeface="GE Dinar Two" pitchFamily="18" charset="-78"/>
              <a:ea typeface="GE Dinar Two" pitchFamily="18" charset="-78"/>
              <a:cs typeface="GE Dinar Two" pitchFamily="18" charset="-78"/>
            </a:endParaRPr>
          </a:p>
          <a:p>
            <a:r>
              <a:rPr lang="ar-SA" sz="3200" b="1" dirty="0" smtClean="0">
                <a:solidFill>
                  <a:srgbClr val="51361B"/>
                </a:solidFill>
                <a:latin typeface="GE Dinar Two" pitchFamily="18" charset="-78"/>
                <a:ea typeface="GE Dinar Two" pitchFamily="18" charset="-78"/>
                <a:cs typeface="GE Dinar Two" pitchFamily="18" charset="-78"/>
              </a:rPr>
              <a:t>تنقسم التحسينات في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b="1" dirty="0" smtClean="0">
                <a:solidFill>
                  <a:srgbClr val="51361B"/>
                </a:solidFill>
                <a:latin typeface="GE Dinar Two" pitchFamily="18" charset="-78"/>
                <a:ea typeface="GE Dinar Two" pitchFamily="18" charset="-78"/>
                <a:cs typeface="GE Dinar Two" pitchFamily="18" charset="-78"/>
              </a:rPr>
              <a:t>نوعين:</a:t>
            </a:r>
          </a:p>
          <a:p>
            <a:endParaRPr lang="en-US" sz="1600" b="1" dirty="0" smtClean="0">
              <a:solidFill>
                <a:srgbClr val="51361B"/>
              </a:solidFill>
              <a:latin typeface="GE Dinar Two" pitchFamily="18" charset="-78"/>
              <a:ea typeface="GE Dinar Two" pitchFamily="18" charset="-78"/>
              <a:cs typeface="GE Dinar Two" pitchFamily="18" charset="-78"/>
            </a:endParaRPr>
          </a:p>
          <a:p>
            <a:pPr>
              <a:buFont typeface="Wingdings" pitchFamily="2" charset="2"/>
              <a:buChar char=""/>
            </a:pPr>
            <a:r>
              <a:rPr lang="ar-SA" sz="2400" b="1" dirty="0" smtClean="0">
                <a:solidFill>
                  <a:srgbClr val="51361B"/>
                </a:solidFill>
                <a:latin typeface="GE Dinar Two" pitchFamily="18" charset="-78"/>
                <a:ea typeface="GE Dinar Two" pitchFamily="18" charset="-78"/>
                <a:cs typeface="GE Dinar Two" pitchFamily="18" charset="-78"/>
              </a:rPr>
              <a:t>التحسينات على نطاق واسع                 </a:t>
            </a:r>
            <a:r>
              <a:rPr lang="en-US" sz="2400" b="1" i="1" dirty="0" smtClean="0">
                <a:solidFill>
                  <a:srgbClr val="51361B"/>
                </a:solidFill>
                <a:latin typeface="Agency FB" pitchFamily="34" charset="0"/>
                <a:ea typeface="GE Dinar Two" pitchFamily="18" charset="-78"/>
                <a:cs typeface="GE Dinar Two" pitchFamily="18" charset="-78"/>
              </a:rPr>
              <a:t>Large-Scale</a:t>
            </a:r>
            <a:r>
              <a:rPr lang="en-US" sz="2400" i="1" dirty="0" smtClean="0"/>
              <a:t> </a:t>
            </a:r>
            <a:r>
              <a:rPr lang="en-US" sz="2400" b="1" i="1" dirty="0" smtClean="0">
                <a:solidFill>
                  <a:srgbClr val="51361B"/>
                </a:solidFill>
                <a:latin typeface="Agency FB" pitchFamily="34" charset="0"/>
                <a:ea typeface="GE Dinar Two" pitchFamily="18" charset="-78"/>
                <a:cs typeface="GE Dinar Two" pitchFamily="18" charset="-78"/>
              </a:rPr>
              <a:t>Improvements</a:t>
            </a:r>
            <a:endParaRPr lang="ar-SA" sz="3200" b="1" i="1" dirty="0" smtClean="0">
              <a:solidFill>
                <a:srgbClr val="51361B"/>
              </a:solidFill>
              <a:latin typeface="Agency FB" pitchFamily="34" charset="0"/>
              <a:ea typeface="GE Dinar Two" pitchFamily="18" charset="-78"/>
              <a:cs typeface="GE Dinar Two" pitchFamily="18" charset="-78"/>
            </a:endParaRPr>
          </a:p>
          <a:p>
            <a:pPr lvl="0">
              <a:buFont typeface="Wingdings" pitchFamily="2" charset="2"/>
              <a:buChar char=""/>
            </a:pPr>
            <a:endParaRPr lang="ar-SA" sz="1200" b="1" dirty="0" smtClean="0">
              <a:solidFill>
                <a:srgbClr val="51361B"/>
              </a:solidFill>
              <a:latin typeface="GE Dinar Two" pitchFamily="18" charset="-78"/>
              <a:ea typeface="GE Dinar Two" pitchFamily="18" charset="-78"/>
              <a:cs typeface="GE Dinar Two" pitchFamily="18" charset="-78"/>
            </a:endParaRPr>
          </a:p>
          <a:p>
            <a:pPr lvl="0" algn="just"/>
            <a:r>
              <a:rPr lang="ar-SA" sz="3200" dirty="0" smtClean="0">
                <a:solidFill>
                  <a:srgbClr val="51361B"/>
                </a:solidFill>
                <a:latin typeface="GE Dinar Two" pitchFamily="18" charset="-78"/>
                <a:ea typeface="GE Dinar Two" pitchFamily="18" charset="-78"/>
                <a:cs typeface="GE Dinar Two" pitchFamily="18" charset="-78"/>
              </a:rPr>
              <a:t>هذا النوع يعتبر جذاب، ويؤدي إلى تغيرات كمية في معدّل الإنتاجية، وتحسينات في الجودة، والفعالية. ومع ذلك فهو صعب التنفيذ، لأنه يشمل جهات عديدة، الإنسان والعملية الإنتاجية. فالتصميم يجب أن يكون قريبا من الكمال، لان الفشل يؤدي إلى خسائر كبيرة.</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4339650"/>
          </a:xfrm>
          <a:prstGeom prst="rect">
            <a:avLst/>
          </a:prstGeom>
          <a:noFill/>
        </p:spPr>
        <p:txBody>
          <a:bodyPr wrap="square" rtlCol="1">
            <a:spAutoFit/>
          </a:bodyPr>
          <a:lstStyle/>
          <a:p>
            <a:r>
              <a:rPr lang="ar-SA" sz="3200" b="1" dirty="0" smtClean="0">
                <a:solidFill>
                  <a:srgbClr val="DDBA97"/>
                </a:solidFill>
                <a:latin typeface="GE Dinar Two" pitchFamily="18" charset="-78"/>
                <a:ea typeface="GE Dinar Two" pitchFamily="18" charset="-78"/>
                <a:cs typeface="GE Dinar Two" pitchFamily="18" charset="-78"/>
              </a:rPr>
              <a:t>أنواع التحسين المستمر </a:t>
            </a:r>
            <a:r>
              <a:rPr lang="en-US" sz="2400" b="1" dirty="0" smtClean="0">
                <a:solidFill>
                  <a:srgbClr val="DDBA97"/>
                </a:solidFill>
                <a:latin typeface="Agency FB" pitchFamily="34" charset="0"/>
                <a:ea typeface="GE Dinar Two" pitchFamily="18" charset="-78"/>
                <a:cs typeface="GE Dinar Two" pitchFamily="18" charset="-78"/>
              </a:rPr>
              <a:t>Types of Continuous Improvement</a:t>
            </a:r>
            <a:endParaRPr lang="ar-SA" sz="3200" b="1" dirty="0" smtClean="0">
              <a:solidFill>
                <a:srgbClr val="DDBA97"/>
              </a:solidFill>
              <a:latin typeface="GE Dinar Two" pitchFamily="18" charset="-78"/>
              <a:ea typeface="GE Dinar Two" pitchFamily="18" charset="-78"/>
              <a:cs typeface="GE Dinar Two" pitchFamily="18" charset="-78"/>
            </a:endParaRPr>
          </a:p>
          <a:p>
            <a:r>
              <a:rPr lang="ar-SA" sz="1600" b="1" dirty="0" smtClean="0">
                <a:solidFill>
                  <a:srgbClr val="51361B"/>
                </a:solidFill>
                <a:latin typeface="GE Dinar Two" pitchFamily="18" charset="-78"/>
                <a:ea typeface="GE Dinar Two" pitchFamily="18" charset="-78"/>
                <a:cs typeface="GE Dinar Two" pitchFamily="18" charset="-78"/>
              </a:rPr>
              <a:t> </a:t>
            </a:r>
            <a:endParaRPr lang="en-US" sz="1600" b="1" dirty="0" smtClean="0">
              <a:solidFill>
                <a:srgbClr val="51361B"/>
              </a:solidFill>
              <a:latin typeface="GE Dinar Two" pitchFamily="18" charset="-78"/>
              <a:ea typeface="GE Dinar Two" pitchFamily="18" charset="-78"/>
              <a:cs typeface="GE Dinar Two" pitchFamily="18" charset="-78"/>
            </a:endParaRPr>
          </a:p>
          <a:p>
            <a:r>
              <a:rPr lang="ar-SA" sz="3200" b="1" dirty="0" smtClean="0">
                <a:solidFill>
                  <a:srgbClr val="DDBA97"/>
                </a:solidFill>
                <a:latin typeface="GE Dinar Two" pitchFamily="18" charset="-78"/>
                <a:ea typeface="GE Dinar Two" pitchFamily="18" charset="-78"/>
                <a:cs typeface="GE Dinar Two" pitchFamily="18" charset="-78"/>
              </a:rPr>
              <a:t>تنقسم التحسينات في "كايزن" نوعين:</a:t>
            </a:r>
          </a:p>
          <a:p>
            <a:endParaRPr lang="en-US" sz="1600" b="1" dirty="0" smtClean="0">
              <a:solidFill>
                <a:srgbClr val="51361B"/>
              </a:solidFill>
              <a:latin typeface="GE Dinar Two" pitchFamily="18" charset="-78"/>
              <a:ea typeface="GE Dinar Two" pitchFamily="18" charset="-78"/>
              <a:cs typeface="GE Dinar Two" pitchFamily="18" charset="-78"/>
            </a:endParaRPr>
          </a:p>
          <a:p>
            <a:pPr lvl="0">
              <a:buFont typeface="Wingdings" pitchFamily="2" charset="2"/>
              <a:buChar char=""/>
            </a:pPr>
            <a:r>
              <a:rPr lang="ar-SA" sz="2400" b="1" dirty="0" smtClean="0">
                <a:solidFill>
                  <a:srgbClr val="51361B"/>
                </a:solidFill>
                <a:latin typeface="GE Dinar Two" pitchFamily="18" charset="-78"/>
                <a:ea typeface="GE Dinar Two" pitchFamily="18" charset="-78"/>
                <a:cs typeface="GE Dinar Two" pitchFamily="18" charset="-78"/>
              </a:rPr>
              <a:t>التحسينات على نطاق ضيّق</a:t>
            </a:r>
            <a:r>
              <a:rPr lang="en-US" sz="2400" b="1" i="1" dirty="0" smtClean="0">
                <a:solidFill>
                  <a:srgbClr val="51361B"/>
                </a:solidFill>
                <a:latin typeface="Agency FB" pitchFamily="34" charset="0"/>
                <a:ea typeface="GE Dinar Two" pitchFamily="18" charset="-78"/>
                <a:cs typeface="GE Dinar Two" pitchFamily="18" charset="-78"/>
              </a:rPr>
              <a:t>Small-Scale</a:t>
            </a:r>
            <a:r>
              <a:rPr lang="en-US" sz="3200" b="1" i="1" dirty="0" smtClean="0">
                <a:solidFill>
                  <a:srgbClr val="51361B"/>
                </a:solidFill>
                <a:latin typeface="Agency FB" pitchFamily="34" charset="0"/>
                <a:ea typeface="GE Dinar Two" pitchFamily="18" charset="-78"/>
                <a:cs typeface="GE Dinar Two" pitchFamily="18" charset="-78"/>
              </a:rPr>
              <a:t> </a:t>
            </a:r>
            <a:r>
              <a:rPr lang="en-US" sz="2400" b="1" i="1" dirty="0" smtClean="0">
                <a:solidFill>
                  <a:srgbClr val="51361B"/>
                </a:solidFill>
                <a:latin typeface="Agency FB" pitchFamily="34" charset="0"/>
                <a:ea typeface="GE Dinar Two" pitchFamily="18" charset="-78"/>
                <a:cs typeface="GE Dinar Two" pitchFamily="18" charset="-78"/>
              </a:rPr>
              <a:t>Improvements</a:t>
            </a:r>
            <a:r>
              <a:rPr lang="en-US" sz="2400" b="1" dirty="0" smtClean="0">
                <a:solidFill>
                  <a:srgbClr val="51361B"/>
                </a:solidFill>
                <a:latin typeface="Agency FB" pitchFamily="34" charset="0"/>
                <a:ea typeface="GE Dinar Two" pitchFamily="18" charset="-78"/>
                <a:cs typeface="GE Dinar Two" pitchFamily="18" charset="-78"/>
              </a:rPr>
              <a:t>                </a:t>
            </a:r>
          </a:p>
          <a:p>
            <a:pPr lvl="0" algn="just">
              <a:buFont typeface="Wingdings" pitchFamily="2" charset="2"/>
              <a:buChar char=""/>
            </a:pPr>
            <a:endParaRPr lang="ar-SA" sz="1600" dirty="0" smtClean="0">
              <a:solidFill>
                <a:srgbClr val="51361B"/>
              </a:solidFill>
              <a:latin typeface="GE Dinar Two" pitchFamily="18" charset="-78"/>
              <a:ea typeface="GE Dinar Two" pitchFamily="18" charset="-78"/>
              <a:cs typeface="GE Dinar Two" pitchFamily="18" charset="-78"/>
            </a:endParaRPr>
          </a:p>
          <a:p>
            <a:pPr lvl="0" algn="just"/>
            <a:r>
              <a:rPr lang="ar-SA" sz="3200" dirty="0" smtClean="0">
                <a:solidFill>
                  <a:srgbClr val="51361B"/>
                </a:solidFill>
                <a:latin typeface="GE Dinar Two" pitchFamily="18" charset="-78"/>
                <a:ea typeface="GE Dinar Two" pitchFamily="18" charset="-78"/>
                <a:cs typeface="GE Dinar Two" pitchFamily="18" charset="-78"/>
              </a:rPr>
              <a:t>تكون أسهل وأسرع، وتكون المخاطر فيها قليلة، لان تأثيرها محدود ويكون التأثير التراكمي للتحسينات الصغيرة المستمرة أكثر ايجابية من تلك التحسينات الواسعة التي تنفذ لمرة واحدة.</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016758"/>
          </a:xfrm>
          <a:prstGeom prst="rect">
            <a:avLst/>
          </a:prstGeom>
          <a:noFill/>
        </p:spPr>
        <p:txBody>
          <a:bodyPr wrap="square" rtlCol="1">
            <a:spAutoFit/>
          </a:bodyPr>
          <a:lstStyle/>
          <a:p>
            <a:pPr algn="just"/>
            <a:r>
              <a:rPr lang="ar-SA" sz="3200" b="1" dirty="0" smtClean="0">
                <a:solidFill>
                  <a:srgbClr val="51361B"/>
                </a:solidFill>
                <a:latin typeface="GE Dinar Two" pitchFamily="18" charset="-78"/>
                <a:ea typeface="GE Dinar Two" pitchFamily="18" charset="-78"/>
                <a:cs typeface="GE Dinar Two" pitchFamily="18" charset="-78"/>
              </a:rPr>
              <a:t>خطوات التحسين في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endParaRPr lang="en-US" sz="3200" b="1" dirty="0" smtClean="0">
              <a:solidFill>
                <a:srgbClr val="51361B"/>
              </a:solidFill>
              <a:latin typeface="GE Dinar Two" pitchFamily="18" charset="-78"/>
              <a:ea typeface="GE Dinar Two" pitchFamily="18" charset="-78"/>
              <a:cs typeface="GE Dinar Two" pitchFamily="18" charset="-78"/>
            </a:endParaRPr>
          </a:p>
          <a:p>
            <a:pPr lvl="0" algn="just"/>
            <a:r>
              <a:rPr lang="ar-SA" sz="3200" b="1" dirty="0" smtClean="0">
                <a:solidFill>
                  <a:srgbClr val="51361B"/>
                </a:solidFill>
                <a:latin typeface="GE Dinar Two" pitchFamily="18" charset="-78"/>
                <a:ea typeface="GE Dinar Two" pitchFamily="18" charset="-78"/>
                <a:cs typeface="GE Dinar Two" pitchFamily="18" charset="-78"/>
              </a:rPr>
              <a:t>تمهيد</a:t>
            </a: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بما أن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dirty="0" smtClean="0">
                <a:solidFill>
                  <a:srgbClr val="51361B"/>
                </a:solidFill>
                <a:latin typeface="GE Dinar Two" pitchFamily="18" charset="-78"/>
                <a:ea typeface="GE Dinar Two" pitchFamily="18" charset="-78"/>
                <a:cs typeface="GE Dinar Two" pitchFamily="18" charset="-78"/>
              </a:rPr>
              <a:t>عملية تحسين يشترك فيها مجموعات عمل من الإدارة العليا والموظفين بحيث يعملون كفريق واحد لإنجاز الأهداف المحددة مسبقاً، وأن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هي عملية مستمرة لانهائية؛ تقوم على فرضية أن :</a:t>
            </a:r>
          </a:p>
          <a:p>
            <a:pPr algn="just"/>
            <a:endParaRPr lang="ar-SA" sz="1600" dirty="0" smtClean="0">
              <a:solidFill>
                <a:srgbClr val="51361B"/>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"منسوبي المؤسسة الميدانيين يعرفون بشكل جيد ماذا يجب أن يفعلوا"</a:t>
            </a:r>
            <a:r>
              <a:rPr lang="ar-SA" sz="3200" dirty="0" smtClean="0">
                <a:solidFill>
                  <a:srgbClr val="51361B"/>
                </a:solidFill>
                <a:latin typeface="GE Dinar Two" pitchFamily="18" charset="-78"/>
                <a:ea typeface="GE Dinar Two" pitchFamily="18" charset="-78"/>
                <a:cs typeface="GE Dinar Two" pitchFamily="18" charset="-78"/>
              </a:rPr>
              <a:t>. </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5201424"/>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خطوات التحسين في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en-US" sz="3200" b="1" dirty="0" smtClean="0">
              <a:solidFill>
                <a:srgbClr val="E5CBB1"/>
              </a:solidFill>
              <a:latin typeface="GE Dinar Two" pitchFamily="18" charset="-78"/>
              <a:ea typeface="GE Dinar Two" pitchFamily="18" charset="-78"/>
              <a:cs typeface="GE Dinar Two" pitchFamily="18" charset="-78"/>
            </a:endParaRPr>
          </a:p>
          <a:p>
            <a:pPr lvl="0" algn="just"/>
            <a:r>
              <a:rPr lang="ar-SA" sz="3200" b="1" dirty="0" smtClean="0">
                <a:solidFill>
                  <a:srgbClr val="E5CBB1"/>
                </a:solidFill>
                <a:latin typeface="GE Dinar Two" pitchFamily="18" charset="-78"/>
                <a:ea typeface="GE Dinar Two" pitchFamily="18" charset="-78"/>
                <a:cs typeface="GE Dinar Two" pitchFamily="18" charset="-78"/>
              </a:rPr>
              <a:t>تمهيد</a:t>
            </a:r>
          </a:p>
          <a:p>
            <a:pPr lvl="0" algn="just"/>
            <a:endParaRPr lang="ar-SA" sz="10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 وتقوم الإدارة بتفويض منسوبيها للقيام بالتحسينات المستمرة على المهام اليومية الموكلة إليهم.</a:t>
            </a:r>
          </a:p>
          <a:p>
            <a:pPr algn="just"/>
            <a:endParaRPr lang="ar-SA" sz="1000" dirty="0" smtClean="0">
              <a:solidFill>
                <a:srgbClr val="51361B"/>
              </a:solidFill>
              <a:latin typeface="GE Dinar Two" pitchFamily="18" charset="-78"/>
              <a:ea typeface="GE Dinar Two" pitchFamily="18" charset="-78"/>
              <a:cs typeface="GE Dinar Two" pitchFamily="18" charset="-78"/>
            </a:endParaRPr>
          </a:p>
          <a:p>
            <a:pPr algn="just"/>
            <a:r>
              <a:rPr lang="ar-SA" sz="2800" dirty="0" smtClean="0">
                <a:solidFill>
                  <a:srgbClr val="51361B"/>
                </a:solidFill>
                <a:latin typeface="GE Dinar Two" pitchFamily="18" charset="-78"/>
                <a:ea typeface="GE Dinar Two" pitchFamily="18" charset="-78"/>
                <a:cs typeface="GE Dinar Two" pitchFamily="18" charset="-78"/>
              </a:rPr>
              <a:t>وبذلك يكون لدى العاملين نوع من الحرية لتحسين أعمالهم بإرادتهم، وبدون تدخل من جانب الإدارة.</a:t>
            </a:r>
          </a:p>
          <a:p>
            <a:pPr algn="just"/>
            <a:endParaRPr lang="ar-SA" sz="1200" dirty="0" smtClean="0">
              <a:solidFill>
                <a:srgbClr val="51361B"/>
              </a:solidFill>
              <a:latin typeface="GE Dinar Two" pitchFamily="18" charset="-78"/>
              <a:ea typeface="GE Dinar Two" pitchFamily="18" charset="-78"/>
              <a:cs typeface="GE Dinar Two" pitchFamily="18" charset="-78"/>
            </a:endParaRPr>
          </a:p>
          <a:p>
            <a:pPr algn="just"/>
            <a:r>
              <a:rPr lang="ar-SA" sz="2800" dirty="0" smtClean="0">
                <a:solidFill>
                  <a:srgbClr val="51361B"/>
                </a:solidFill>
                <a:latin typeface="GE Dinar Two" pitchFamily="18" charset="-78"/>
                <a:ea typeface="GE Dinar Two" pitchFamily="18" charset="-78"/>
                <a:cs typeface="GE Dinar Two" pitchFamily="18" charset="-78"/>
              </a:rPr>
              <a:t> ولا معنى لدى اليابانيين لمصطلح "</a:t>
            </a:r>
            <a:r>
              <a:rPr lang="ar-SA" sz="2800" b="1" dirty="0" smtClean="0">
                <a:solidFill>
                  <a:srgbClr val="51361B"/>
                </a:solidFill>
                <a:latin typeface="GE Dinar Two" pitchFamily="18" charset="-78"/>
                <a:ea typeface="GE Dinar Two" pitchFamily="18" charset="-78"/>
                <a:cs typeface="GE Dinar Two" pitchFamily="18" charset="-78"/>
              </a:rPr>
              <a:t>كايزن</a:t>
            </a:r>
            <a:r>
              <a:rPr lang="ar-SA" sz="2800" dirty="0" smtClean="0">
                <a:solidFill>
                  <a:srgbClr val="51361B"/>
                </a:solidFill>
                <a:latin typeface="GE Dinar Two" pitchFamily="18" charset="-78"/>
                <a:ea typeface="GE Dinar Two" pitchFamily="18" charset="-78"/>
                <a:cs typeface="GE Dinar Two" pitchFamily="18" charset="-78"/>
              </a:rPr>
              <a:t> </a:t>
            </a:r>
            <a:r>
              <a:rPr lang="en-US" sz="2800" dirty="0" smtClean="0">
                <a:solidFill>
                  <a:srgbClr val="51361B"/>
                </a:solidFill>
                <a:latin typeface="GE Dinar Two" pitchFamily="18" charset="-78"/>
                <a:ea typeface="GE Dinar Two" pitchFamily="18" charset="-78"/>
                <a:cs typeface="GE Dinar Two" pitchFamily="18" charset="-78"/>
              </a:rPr>
              <a:t> "</a:t>
            </a:r>
            <a:r>
              <a:rPr lang="en-US" sz="2800" b="1" i="1" dirty="0" smtClean="0">
                <a:solidFill>
                  <a:srgbClr val="51361B"/>
                </a:solidFill>
                <a:latin typeface="Agency FB" pitchFamily="34" charset="0"/>
                <a:ea typeface="GE Dinar Two" pitchFamily="18" charset="-78"/>
                <a:cs typeface="GE Dinar Two" pitchFamily="18" charset="-78"/>
              </a:rPr>
              <a:t>Kaizen </a:t>
            </a:r>
            <a:r>
              <a:rPr lang="ar-SA" sz="2800" dirty="0" smtClean="0">
                <a:solidFill>
                  <a:srgbClr val="51361B"/>
                </a:solidFill>
                <a:latin typeface="GE Dinar Two" pitchFamily="18" charset="-78"/>
                <a:ea typeface="GE Dinar Two" pitchFamily="18" charset="-78"/>
                <a:cs typeface="GE Dinar Two" pitchFamily="18" charset="-78"/>
              </a:rPr>
              <a:t>، إذا لم يقترن بحرية العاملين في التغيير والتطوير، وفق ما يرونه مناسباً، وبما يخدم مصلحة العمل.</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ستطيل 8"/>
          <p:cNvSpPr/>
          <p:nvPr/>
        </p:nvSpPr>
        <p:spPr>
          <a:xfrm>
            <a:off x="0" y="1643050"/>
            <a:ext cx="7786710" cy="4524315"/>
          </a:xfrm>
          <a:prstGeom prst="rect">
            <a:avLst/>
          </a:prstGeom>
        </p:spPr>
        <p:txBody>
          <a:bodyPr wrap="square">
            <a:spAutoFit/>
          </a:bodyPr>
          <a:lstStyle/>
          <a:p>
            <a:pPr algn="just"/>
            <a:r>
              <a:rPr lang="ar-SA" sz="3600" dirty="0" smtClean="0">
                <a:solidFill>
                  <a:srgbClr val="51361B"/>
                </a:solidFill>
                <a:latin typeface="GE Dinar Two" pitchFamily="18" charset="-78"/>
                <a:ea typeface="GE Dinar Two" pitchFamily="18" charset="-78"/>
                <a:cs typeface="GE Dinar Two" pitchFamily="18" charset="-78"/>
              </a:rPr>
              <a:t>"</a:t>
            </a:r>
            <a:r>
              <a:rPr lang="ar-SA" sz="3600" b="1" dirty="0" smtClean="0">
                <a:solidFill>
                  <a:srgbClr val="51361B"/>
                </a:solidFill>
                <a:latin typeface="GE Dinar Two" pitchFamily="18" charset="-78"/>
                <a:ea typeface="GE Dinar Two" pitchFamily="18" charset="-78"/>
                <a:cs typeface="GE Dinar Two" pitchFamily="18" charset="-78"/>
              </a:rPr>
              <a:t>كايزن</a:t>
            </a:r>
            <a:r>
              <a:rPr lang="ar-SA" sz="3600" dirty="0" smtClean="0">
                <a:solidFill>
                  <a:srgbClr val="51361B"/>
                </a:solidFill>
                <a:latin typeface="GE Dinar Two" pitchFamily="18" charset="-78"/>
                <a:ea typeface="GE Dinar Two" pitchFamily="18" charset="-78"/>
                <a:cs typeface="GE Dinar Two" pitchFamily="18" charset="-78"/>
              </a:rPr>
              <a:t> </a:t>
            </a:r>
            <a:r>
              <a:rPr lang="en-US" sz="36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Kaizen </a:t>
            </a:r>
            <a:r>
              <a:rPr lang="ar-SA" sz="3600" dirty="0" smtClean="0">
                <a:solidFill>
                  <a:srgbClr val="51361B"/>
                </a:solidFill>
                <a:latin typeface="GE Dinar Two" pitchFamily="18" charset="-78"/>
                <a:ea typeface="GE Dinar Two" pitchFamily="18" charset="-78"/>
                <a:cs typeface="GE Dinar Two" pitchFamily="18" charset="-78"/>
              </a:rPr>
              <a:t>هو مصطلح ياباني يعني "التحسين المستمر</a:t>
            </a:r>
            <a:r>
              <a:rPr lang="en-US" sz="3600" dirty="0" smtClean="0">
                <a:solidFill>
                  <a:srgbClr val="51361B"/>
                </a:solidFill>
                <a:latin typeface="GE Dinar Two" pitchFamily="18" charset="-78"/>
                <a:ea typeface="GE Dinar Two" pitchFamily="18" charset="-78"/>
                <a:cs typeface="GE Dinar Two" pitchFamily="18" charset="-78"/>
              </a:rPr>
              <a:t>"</a:t>
            </a:r>
            <a:r>
              <a:rPr lang="ar-SA" sz="3600" dirty="0" smtClean="0">
                <a:solidFill>
                  <a:srgbClr val="51361B"/>
                </a:solidFill>
                <a:latin typeface="GE Dinar Two" pitchFamily="18" charset="-78"/>
                <a:ea typeface="GE Dinar Two" pitchFamily="18" charset="-78"/>
                <a:cs typeface="GE Dinar Two" pitchFamily="18" charset="-78"/>
              </a:rPr>
              <a:t> ويتكوّن من جزئيين</a:t>
            </a:r>
          </a:p>
          <a:p>
            <a:pPr algn="just"/>
            <a:endParaRPr lang="ar-SA" sz="2400" dirty="0" smtClean="0">
              <a:solidFill>
                <a:srgbClr val="51361B"/>
              </a:solidFill>
              <a:latin typeface="GE Dinar Two" pitchFamily="18" charset="-78"/>
              <a:ea typeface="GE Dinar Two" pitchFamily="18" charset="-78"/>
              <a:cs typeface="GE Dinar Two" pitchFamily="18" charset="-78"/>
            </a:endParaRPr>
          </a:p>
          <a:p>
            <a:pPr algn="just"/>
            <a:r>
              <a:rPr lang="en-US" sz="3600" dirty="0" smtClean="0">
                <a:solidFill>
                  <a:srgbClr val="51361B"/>
                </a:solidFill>
                <a:latin typeface="GE Dinar Two" pitchFamily="18" charset="-78"/>
                <a:ea typeface="GE Dinar Two" pitchFamily="18" charset="-78"/>
                <a:cs typeface="GE Dinar Two" pitchFamily="18" charset="-78"/>
              </a:rPr>
              <a:t> " </a:t>
            </a:r>
            <a:r>
              <a:rPr lang="en-US" sz="4400" i="1" dirty="0" smtClean="0">
                <a:solidFill>
                  <a:srgbClr val="51361B"/>
                </a:solidFill>
                <a:latin typeface="Agency FB" pitchFamily="34" charset="0"/>
                <a:ea typeface="GE Dinar Two" pitchFamily="18" charset="-78"/>
                <a:cs typeface="GE Dinar Two" pitchFamily="18" charset="-78"/>
              </a:rPr>
              <a:t>Kai</a:t>
            </a:r>
            <a:r>
              <a:rPr lang="en-US" sz="3600" dirty="0" smtClean="0">
                <a:solidFill>
                  <a:srgbClr val="51361B"/>
                </a:solidFill>
                <a:latin typeface="GE Dinar Two" pitchFamily="18" charset="-78"/>
                <a:ea typeface="GE Dinar Two" pitchFamily="18" charset="-78"/>
                <a:cs typeface="GE Dinar Two" pitchFamily="18" charset="-78"/>
              </a:rPr>
              <a:t> " </a:t>
            </a:r>
            <a:r>
              <a:rPr lang="ar-SA" sz="3600" dirty="0" smtClean="0">
                <a:solidFill>
                  <a:srgbClr val="51361B"/>
                </a:solidFill>
                <a:latin typeface="GE Dinar Two" pitchFamily="18" charset="-78"/>
                <a:ea typeface="GE Dinar Two" pitchFamily="18" charset="-78"/>
                <a:cs typeface="GE Dinar Two" pitchFamily="18" charset="-78"/>
              </a:rPr>
              <a:t>وتعني تغيير </a:t>
            </a:r>
            <a:r>
              <a:rPr lang="en-US" sz="4400" i="1" dirty="0" smtClean="0">
                <a:solidFill>
                  <a:srgbClr val="51361B"/>
                </a:solidFill>
                <a:latin typeface="Agency FB" pitchFamily="34" charset="0"/>
                <a:ea typeface="GE Dinar Two" pitchFamily="18" charset="-78"/>
                <a:cs typeface="GE Dinar Two" pitchFamily="18" charset="-78"/>
              </a:rPr>
              <a:t>Change </a:t>
            </a:r>
            <a:r>
              <a:rPr lang="ar-SA" sz="3600" dirty="0" smtClean="0">
                <a:solidFill>
                  <a:srgbClr val="51361B"/>
                </a:solidFill>
                <a:latin typeface="GE Dinar Two" pitchFamily="18" charset="-78"/>
                <a:ea typeface="GE Dinar Two" pitchFamily="18" charset="-78"/>
                <a:cs typeface="GE Dinar Two" pitchFamily="18" charset="-78"/>
              </a:rPr>
              <a:t> </a:t>
            </a:r>
          </a:p>
          <a:p>
            <a:pPr algn="just"/>
            <a:endParaRPr lang="ar-SA" sz="2400" dirty="0" smtClean="0">
              <a:solidFill>
                <a:srgbClr val="51361B"/>
              </a:solidFill>
              <a:latin typeface="GE Dinar Two" pitchFamily="18" charset="-78"/>
              <a:ea typeface="GE Dinar Two" pitchFamily="18" charset="-78"/>
              <a:cs typeface="GE Dinar Two" pitchFamily="18" charset="-78"/>
            </a:endParaRPr>
          </a:p>
          <a:p>
            <a:pPr algn="just"/>
            <a:r>
              <a:rPr lang="ar-SA" sz="3600" dirty="0" smtClean="0">
                <a:solidFill>
                  <a:srgbClr val="51361B"/>
                </a:solidFill>
                <a:latin typeface="GE Dinar Two" pitchFamily="18" charset="-78"/>
                <a:ea typeface="GE Dinar Two" pitchFamily="18" charset="-78"/>
                <a:cs typeface="GE Dinar Two" pitchFamily="18" charset="-78"/>
              </a:rPr>
              <a:t>و</a:t>
            </a:r>
            <a:r>
              <a:rPr lang="en-US" sz="3600" dirty="0" smtClean="0">
                <a:solidFill>
                  <a:srgbClr val="51361B"/>
                </a:solidFill>
                <a:latin typeface="GE Dinar Two" pitchFamily="18" charset="-78"/>
                <a:ea typeface="GE Dinar Two" pitchFamily="18" charset="-78"/>
                <a:cs typeface="GE Dinar Two" pitchFamily="18" charset="-78"/>
              </a:rPr>
              <a:t>"</a:t>
            </a:r>
            <a:r>
              <a:rPr lang="en-US" sz="4400" i="1" dirty="0" smtClean="0">
                <a:solidFill>
                  <a:srgbClr val="51361B"/>
                </a:solidFill>
                <a:latin typeface="Agency FB" pitchFamily="34" charset="0"/>
                <a:ea typeface="GE Dinar Two" pitchFamily="18" charset="-78"/>
                <a:cs typeface="GE Dinar Two" pitchFamily="18" charset="-78"/>
              </a:rPr>
              <a:t>Zen</a:t>
            </a:r>
            <a:r>
              <a:rPr lang="en-US" sz="3600" dirty="0" smtClean="0">
                <a:solidFill>
                  <a:srgbClr val="51361B"/>
                </a:solidFill>
                <a:latin typeface="GE Dinar Two" pitchFamily="18" charset="-78"/>
                <a:ea typeface="GE Dinar Two" pitchFamily="18" charset="-78"/>
                <a:cs typeface="GE Dinar Two" pitchFamily="18" charset="-78"/>
              </a:rPr>
              <a:t>" </a:t>
            </a:r>
            <a:r>
              <a:rPr lang="ar-SA" sz="3600" dirty="0" smtClean="0">
                <a:solidFill>
                  <a:srgbClr val="51361B"/>
                </a:solidFill>
                <a:latin typeface="GE Dinar Two" pitchFamily="18" charset="-78"/>
                <a:ea typeface="GE Dinar Two" pitchFamily="18" charset="-78"/>
                <a:cs typeface="GE Dinar Two" pitchFamily="18" charset="-78"/>
              </a:rPr>
              <a:t> وتعني إلى الأفضل </a:t>
            </a:r>
            <a:r>
              <a:rPr lang="en-US" sz="4400" i="1" dirty="0" smtClean="0">
                <a:solidFill>
                  <a:srgbClr val="51361B"/>
                </a:solidFill>
                <a:latin typeface="Agency FB" pitchFamily="34" charset="0"/>
                <a:ea typeface="GE Dinar Two" pitchFamily="18" charset="-78"/>
                <a:cs typeface="GE Dinar Two" pitchFamily="18" charset="-78"/>
              </a:rPr>
              <a:t>For the better</a:t>
            </a:r>
            <a:r>
              <a:rPr lang="ar-SA" sz="3600" dirty="0" smtClean="0">
                <a:solidFill>
                  <a:srgbClr val="51361B"/>
                </a:solidFill>
                <a:latin typeface="GE Dinar Two" pitchFamily="18" charset="-78"/>
                <a:ea typeface="GE Dinar Two" pitchFamily="18" charset="-78"/>
                <a:cs typeface="GE Dinar Two" pitchFamily="18" charset="-78"/>
              </a:rPr>
              <a:t>،</a:t>
            </a:r>
          </a:p>
          <a:p>
            <a:pPr algn="just"/>
            <a:r>
              <a:rPr lang="ar-SA" sz="3600" dirty="0" smtClean="0">
                <a:solidFill>
                  <a:srgbClr val="51361B"/>
                </a:solidFill>
                <a:latin typeface="GE Dinar Two" pitchFamily="18" charset="-78"/>
                <a:ea typeface="GE Dinar Two" pitchFamily="18" charset="-78"/>
                <a:cs typeface="GE Dinar Two" pitchFamily="18" charset="-78"/>
              </a:rPr>
              <a:t> بحيث يعني المصطلح </a:t>
            </a:r>
          </a:p>
          <a:p>
            <a:pPr algn="ctr"/>
            <a:r>
              <a:rPr lang="ar-SA" sz="4400" b="1" dirty="0" smtClean="0">
                <a:solidFill>
                  <a:srgbClr val="51361B"/>
                </a:solidFill>
                <a:latin typeface="GE Dinar Two" pitchFamily="18" charset="-78"/>
                <a:ea typeface="GE Dinar Two" pitchFamily="18" charset="-78"/>
                <a:cs typeface="GE Dinar Two" pitchFamily="18" charset="-78"/>
              </a:rPr>
              <a:t>"التغيير إلى الأحسن". </a:t>
            </a:r>
            <a:endParaRPr lang="ar-SA" sz="3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2985433"/>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خطوات التحسين في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en-US" sz="3200" b="1" dirty="0" smtClean="0">
              <a:solidFill>
                <a:srgbClr val="E5CBB1"/>
              </a:solidFill>
              <a:latin typeface="GE Dinar Two" pitchFamily="18" charset="-78"/>
              <a:ea typeface="GE Dinar Two" pitchFamily="18" charset="-78"/>
              <a:cs typeface="GE Dinar Two" pitchFamily="18" charset="-78"/>
            </a:endParaRPr>
          </a:p>
          <a:p>
            <a:pPr lvl="0" algn="just"/>
            <a:r>
              <a:rPr lang="ar-SA" sz="3200" b="1" dirty="0" smtClean="0">
                <a:solidFill>
                  <a:srgbClr val="E5CBB1"/>
                </a:solidFill>
                <a:latin typeface="GE Dinar Two" pitchFamily="18" charset="-78"/>
                <a:ea typeface="GE Dinar Two" pitchFamily="18" charset="-78"/>
                <a:cs typeface="GE Dinar Two" pitchFamily="18" charset="-78"/>
              </a:rPr>
              <a:t>تمهيد</a:t>
            </a:r>
          </a:p>
          <a:p>
            <a:pPr algn="just"/>
            <a:endParaRPr lang="ar-SA" sz="28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 وتعني الاستمرارية وفق مفهوم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التحسين الثابت المستمر، الذي يقوم به الفنيين الذين ينفذون المهام</a:t>
            </a:r>
            <a:r>
              <a:rPr lang="en-US" sz="3200" dirty="0" smtClean="0">
                <a:solidFill>
                  <a:srgbClr val="51361B"/>
                </a:solidFill>
                <a:latin typeface="GE Dinar Two" pitchFamily="18" charset="-78"/>
                <a:ea typeface="GE Dinar Two" pitchFamily="18" charset="-78"/>
                <a:cs typeface="GE Dinar Two" pitchFamily="18" charset="-78"/>
              </a:rPr>
              <a:t>.</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3970318"/>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خطوات التحسين في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en-US" sz="3200" b="1" dirty="0" smtClean="0">
              <a:solidFill>
                <a:srgbClr val="E5CBB1"/>
              </a:solidFill>
              <a:latin typeface="GE Dinar Two" pitchFamily="18" charset="-78"/>
              <a:ea typeface="GE Dinar Two" pitchFamily="18" charset="-78"/>
              <a:cs typeface="GE Dinar Two" pitchFamily="18" charset="-78"/>
            </a:endParaRPr>
          </a:p>
          <a:p>
            <a:pPr algn="just"/>
            <a:endParaRPr lang="ar-SA" sz="28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وبناءً عليه يمكن أن تأخذ عملية التحسينات الخطوات التالية</a:t>
            </a:r>
            <a:r>
              <a:rPr lang="en-US" sz="3200" dirty="0" smtClean="0">
                <a:solidFill>
                  <a:srgbClr val="51361B"/>
                </a:solidFill>
                <a:latin typeface="GE Dinar Two" pitchFamily="18" charset="-78"/>
                <a:ea typeface="GE Dinar Two" pitchFamily="18" charset="-78"/>
                <a:cs typeface="GE Dinar Two" pitchFamily="18" charset="-78"/>
              </a:rPr>
              <a:t>:</a:t>
            </a:r>
          </a:p>
          <a:p>
            <a:pPr lvl="0" algn="just"/>
            <a:r>
              <a:rPr lang="ar-SA" sz="3200" dirty="0" smtClean="0">
                <a:solidFill>
                  <a:srgbClr val="51361B"/>
                </a:solidFill>
                <a:latin typeface="GE Dinar Two" pitchFamily="18" charset="-78"/>
                <a:ea typeface="GE Dinar Two" pitchFamily="18" charset="-78"/>
                <a:cs typeface="GE Dinar Two" pitchFamily="18" charset="-78"/>
              </a:rPr>
              <a:t>تحديد المشكلة من خلال اختيار أفضل منسوبي المؤسسة، وحل المشكلة أو تصحيح العيوب في زمن قصير باستخدام أدوات وتقنيات </a:t>
            </a:r>
            <a:r>
              <a:rPr lang="en-US" sz="3200"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كايزن"، بحيث يكون الهدف النهائي هو:</a:t>
            </a:r>
            <a:endParaRPr lang="en-US" sz="3200" dirty="0" smtClean="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ربع نص 8"/>
          <p:cNvSpPr txBox="1"/>
          <p:nvPr/>
        </p:nvSpPr>
        <p:spPr>
          <a:xfrm>
            <a:off x="0" y="1312682"/>
            <a:ext cx="7786710" cy="3477875"/>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خطوات التحسين في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en-US" sz="3200" b="1" dirty="0" smtClean="0">
              <a:solidFill>
                <a:srgbClr val="E5CBB1"/>
              </a:solidFill>
              <a:latin typeface="GE Dinar Two" pitchFamily="18" charset="-78"/>
              <a:ea typeface="GE Dinar Two" pitchFamily="18" charset="-78"/>
              <a:cs typeface="GE Dinar Two" pitchFamily="18" charset="-78"/>
            </a:endParaRPr>
          </a:p>
          <a:p>
            <a:pPr algn="just"/>
            <a:endParaRPr lang="ar-SA" sz="2800" dirty="0" smtClean="0">
              <a:solidFill>
                <a:srgbClr val="51361B"/>
              </a:solidFill>
              <a:latin typeface="GE Dinar Two" pitchFamily="18" charset="-78"/>
              <a:ea typeface="GE Dinar Two" pitchFamily="18" charset="-78"/>
              <a:cs typeface="GE Dinar Two" pitchFamily="18" charset="-78"/>
            </a:endParaRPr>
          </a:p>
          <a:p>
            <a:pPr lvl="1" algn="just">
              <a:buFont typeface="Wingdings 2" pitchFamily="18" charset="2"/>
              <a:buChar char="õ"/>
            </a:pPr>
            <a:r>
              <a:rPr lang="ar-SA" sz="3200" dirty="0" smtClean="0">
                <a:solidFill>
                  <a:srgbClr val="51361B"/>
                </a:solidFill>
                <a:latin typeface="GE Dinar Two" pitchFamily="18" charset="-78"/>
                <a:ea typeface="GE Dinar Two" pitchFamily="18" charset="-78"/>
                <a:cs typeface="GE Dinar Two" pitchFamily="18" charset="-78"/>
              </a:rPr>
              <a:t>تخفيض التكاليف؛</a:t>
            </a:r>
            <a:endParaRPr lang="en-US" sz="3200" dirty="0" smtClean="0">
              <a:solidFill>
                <a:srgbClr val="51361B"/>
              </a:solidFill>
              <a:latin typeface="GE Dinar Two" pitchFamily="18" charset="-78"/>
              <a:ea typeface="GE Dinar Two" pitchFamily="18" charset="-78"/>
              <a:cs typeface="GE Dinar Two" pitchFamily="18" charset="-78"/>
            </a:endParaRPr>
          </a:p>
          <a:p>
            <a:pPr lvl="1" algn="just">
              <a:buFont typeface="Wingdings 2" pitchFamily="18" charset="2"/>
              <a:buChar char="õ"/>
            </a:pPr>
            <a:r>
              <a:rPr lang="ar-SA" sz="3200" dirty="0" smtClean="0">
                <a:solidFill>
                  <a:srgbClr val="51361B"/>
                </a:solidFill>
                <a:latin typeface="GE Dinar Two" pitchFamily="18" charset="-78"/>
                <a:ea typeface="GE Dinar Two" pitchFamily="18" charset="-78"/>
                <a:cs typeface="GE Dinar Two" pitchFamily="18" charset="-78"/>
              </a:rPr>
              <a:t>تخفيض الوقت الضائع؛</a:t>
            </a:r>
            <a:endParaRPr lang="en-US" sz="3200" dirty="0" smtClean="0">
              <a:solidFill>
                <a:srgbClr val="51361B"/>
              </a:solidFill>
              <a:latin typeface="GE Dinar Two" pitchFamily="18" charset="-78"/>
              <a:ea typeface="GE Dinar Two" pitchFamily="18" charset="-78"/>
              <a:cs typeface="GE Dinar Two" pitchFamily="18" charset="-78"/>
            </a:endParaRPr>
          </a:p>
          <a:p>
            <a:pPr lvl="1" algn="just">
              <a:buFont typeface="Wingdings 2" pitchFamily="18" charset="2"/>
              <a:buChar char="õ"/>
            </a:pPr>
            <a:r>
              <a:rPr lang="ar-SA" sz="3200" dirty="0" smtClean="0">
                <a:solidFill>
                  <a:srgbClr val="51361B"/>
                </a:solidFill>
                <a:latin typeface="GE Dinar Two" pitchFamily="18" charset="-78"/>
                <a:ea typeface="GE Dinar Two" pitchFamily="18" charset="-78"/>
                <a:cs typeface="GE Dinar Two" pitchFamily="18" charset="-78"/>
              </a:rPr>
              <a:t>تخفيض حجم المكان اللازم للتخزين؛</a:t>
            </a:r>
            <a:endParaRPr lang="en-US" sz="3200" dirty="0" smtClean="0">
              <a:solidFill>
                <a:srgbClr val="51361B"/>
              </a:solidFill>
              <a:latin typeface="GE Dinar Two" pitchFamily="18" charset="-78"/>
              <a:ea typeface="GE Dinar Two" pitchFamily="18" charset="-78"/>
              <a:cs typeface="GE Dinar Two" pitchFamily="18" charset="-78"/>
            </a:endParaRPr>
          </a:p>
          <a:p>
            <a:pPr lvl="1" algn="just">
              <a:buFont typeface="Wingdings 2" pitchFamily="18" charset="2"/>
              <a:buChar char="õ"/>
            </a:pPr>
            <a:r>
              <a:rPr lang="ar-SA" sz="3200" dirty="0" smtClean="0">
                <a:solidFill>
                  <a:srgbClr val="51361B"/>
                </a:solidFill>
                <a:latin typeface="GE Dinar Two" pitchFamily="18" charset="-78"/>
                <a:ea typeface="GE Dinar Two" pitchFamily="18" charset="-78"/>
                <a:cs typeface="GE Dinar Two" pitchFamily="18" charset="-78"/>
              </a:rPr>
              <a:t>القضاء على الهدر؛</a:t>
            </a:r>
            <a:endParaRPr lang="en-US" sz="3200" dirty="0" smtClean="0">
              <a:solidFill>
                <a:srgbClr val="51361B"/>
              </a:solidFill>
              <a:latin typeface="GE Dinar Two" pitchFamily="18" charset="-78"/>
              <a:ea typeface="GE Dinar Two" pitchFamily="18" charset="-78"/>
              <a:cs typeface="GE Dinar Two" pitchFamily="18" charset="-78"/>
            </a:endParaRPr>
          </a:p>
          <a:p>
            <a:pPr lvl="1" algn="just">
              <a:buFont typeface="Wingdings 2" pitchFamily="18" charset="2"/>
              <a:buChar char="õ"/>
            </a:pPr>
            <a:r>
              <a:rPr lang="ar-SA" sz="3200" dirty="0" smtClean="0">
                <a:solidFill>
                  <a:srgbClr val="51361B"/>
                </a:solidFill>
                <a:latin typeface="GE Dinar Two" pitchFamily="18" charset="-78"/>
                <a:ea typeface="GE Dinar Two" pitchFamily="18" charset="-78"/>
                <a:cs typeface="GE Dinar Two" pitchFamily="18" charset="-78"/>
              </a:rPr>
              <a:t> التركيز على التحسين المستمر</a:t>
            </a:r>
            <a:r>
              <a:rPr lang="en-US" sz="3200" dirty="0" smtClean="0">
                <a:solidFill>
                  <a:srgbClr val="51361B"/>
                </a:solidFill>
                <a:latin typeface="GE Dinar Two" pitchFamily="18" charset="-78"/>
                <a:ea typeface="GE Dinar Two" pitchFamily="18" charset="-78"/>
                <a:cs typeface="GE Dinar Two" pitchFamily="18" charset="-78"/>
              </a:rPr>
              <a:t>.</a:t>
            </a: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3293209"/>
          </a:xfrm>
          <a:prstGeom prst="rect">
            <a:avLst/>
          </a:prstGeom>
          <a:noFill/>
        </p:spPr>
        <p:txBody>
          <a:bodyPr wrap="square" rtlCol="1">
            <a:spAutoFit/>
          </a:bodyPr>
          <a:lstStyle/>
          <a:p>
            <a:pPr algn="just"/>
            <a:r>
              <a:rPr lang="ar-SA" sz="3200" b="1" dirty="0" smtClean="0">
                <a:solidFill>
                  <a:srgbClr val="51361B"/>
                </a:solidFill>
                <a:latin typeface="GE Dinar Two" pitchFamily="18" charset="-78"/>
                <a:ea typeface="GE Dinar Two" pitchFamily="18" charset="-78"/>
                <a:cs typeface="GE Dinar Two" pitchFamily="18" charset="-78"/>
              </a:rPr>
              <a:t>خطوات عمليّة للتحسين في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endParaRPr lang="ar-SA" sz="3200" b="1" dirty="0" smtClean="0">
              <a:solidFill>
                <a:srgbClr val="51361B"/>
              </a:solidFill>
              <a:latin typeface="GE Dinar Two" pitchFamily="18" charset="-78"/>
              <a:ea typeface="GE Dinar Two" pitchFamily="18" charset="-78"/>
              <a:cs typeface="GE Dinar Two" pitchFamily="18" charset="-78"/>
            </a:endParaRPr>
          </a:p>
          <a:p>
            <a:pPr algn="ctr"/>
            <a:r>
              <a:rPr lang="ar-SA" sz="3200" b="1" dirty="0" smtClean="0">
                <a:solidFill>
                  <a:srgbClr val="51361B"/>
                </a:solidFill>
                <a:latin typeface="GE Dinar Two" pitchFamily="18" charset="-78"/>
                <a:ea typeface="GE Dinar Two" pitchFamily="18" charset="-78"/>
                <a:cs typeface="GE Dinar Two" pitchFamily="18" charset="-78"/>
              </a:rPr>
              <a:t> (الخطوات الخمسة)</a:t>
            </a:r>
            <a:endParaRPr lang="en-US" sz="32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marL="514350" lvl="0" indent="-514350" algn="just">
              <a:buFont typeface="Wingdings" pitchFamily="2" charset="2"/>
              <a:buChar char=""/>
            </a:pPr>
            <a:r>
              <a:rPr lang="ar-SA" sz="3200" b="1" dirty="0" smtClean="0">
                <a:solidFill>
                  <a:srgbClr val="51361B"/>
                </a:solidFill>
                <a:latin typeface="GE Dinar Two" pitchFamily="18" charset="-78"/>
                <a:ea typeface="GE Dinar Two" pitchFamily="18" charset="-78"/>
                <a:cs typeface="GE Dinar Two" pitchFamily="18" charset="-78"/>
              </a:rPr>
              <a:t>التصنيف: </a:t>
            </a:r>
            <a:r>
              <a:rPr lang="ar-SA" sz="3200" dirty="0" smtClean="0">
                <a:solidFill>
                  <a:srgbClr val="51361B"/>
                </a:solidFill>
                <a:latin typeface="GE Dinar Two" pitchFamily="18" charset="-78"/>
                <a:ea typeface="GE Dinar Two" pitchFamily="18" charset="-78"/>
                <a:cs typeface="GE Dinar Two" pitchFamily="18" charset="-78"/>
              </a:rPr>
              <a:t>وهو التفريق بين الأشياء الضرورية وغير الضرورية والتخلص من الأشياء التي لا تحتاجها.</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462760"/>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خطوات عمليّة للتحسين في </a:t>
            </a:r>
            <a:r>
              <a:rPr lang="ar-SA" sz="2800" dirty="0" smtClean="0">
                <a:solidFill>
                  <a:srgbClr val="E5CBB1"/>
                </a:solidFill>
                <a:latin typeface="GE Dinar Two" pitchFamily="18" charset="-78"/>
                <a:ea typeface="GE Dinar Two" pitchFamily="18" charset="-78"/>
                <a:cs typeface="GE Dinar Two" pitchFamily="18" charset="-78"/>
              </a:rPr>
              <a:t>"</a:t>
            </a:r>
            <a:r>
              <a:rPr lang="ar-SA" sz="2800" b="1" dirty="0" smtClean="0">
                <a:solidFill>
                  <a:srgbClr val="E5CBB1"/>
                </a:solidFill>
                <a:latin typeface="GE Dinar Two" pitchFamily="18" charset="-78"/>
                <a:ea typeface="GE Dinar Two" pitchFamily="18" charset="-78"/>
                <a:cs typeface="GE Dinar Two" pitchFamily="18" charset="-78"/>
              </a:rPr>
              <a:t>كايزن</a:t>
            </a:r>
            <a:r>
              <a:rPr lang="ar-SA" sz="2800" dirty="0" smtClean="0">
                <a:solidFill>
                  <a:srgbClr val="E5CBB1"/>
                </a:solidFill>
                <a:latin typeface="GE Dinar Two" pitchFamily="18" charset="-78"/>
                <a:ea typeface="GE Dinar Two" pitchFamily="18" charset="-78"/>
                <a:cs typeface="GE Dinar Two" pitchFamily="18" charset="-78"/>
              </a:rPr>
              <a:t> </a:t>
            </a:r>
            <a:r>
              <a:rPr lang="en-US" sz="2800" dirty="0" smtClean="0">
                <a:solidFill>
                  <a:srgbClr val="E5CBB1"/>
                </a:solidFill>
                <a:latin typeface="GE Dinar Two" pitchFamily="18" charset="-78"/>
                <a:ea typeface="GE Dinar Two" pitchFamily="18" charset="-78"/>
                <a:cs typeface="GE Dinar Two" pitchFamily="18" charset="-78"/>
              </a:rPr>
              <a:t> "</a:t>
            </a:r>
            <a:r>
              <a:rPr lang="en-US" sz="2800" b="1" i="1" dirty="0" smtClean="0">
                <a:solidFill>
                  <a:srgbClr val="E5CBB1"/>
                </a:solidFill>
                <a:latin typeface="Agency FB" pitchFamily="34" charset="0"/>
                <a:ea typeface="GE Dinar Two" pitchFamily="18" charset="-78"/>
                <a:cs typeface="GE Dinar Two" pitchFamily="18" charset="-78"/>
              </a:rPr>
              <a:t>Kaizen </a:t>
            </a:r>
            <a:endParaRPr lang="ar-SA" sz="2800" b="1" dirty="0" smtClean="0">
              <a:solidFill>
                <a:srgbClr val="E5CBB1"/>
              </a:solidFill>
              <a:latin typeface="GE Dinar Two" pitchFamily="18" charset="-78"/>
              <a:ea typeface="GE Dinar Two" pitchFamily="18" charset="-78"/>
              <a:cs typeface="GE Dinar Two" pitchFamily="18" charset="-78"/>
            </a:endParaRPr>
          </a:p>
          <a:p>
            <a:pPr algn="ctr"/>
            <a:r>
              <a:rPr lang="ar-SA" sz="3200" b="1" dirty="0" smtClean="0">
                <a:solidFill>
                  <a:srgbClr val="E5CBB1"/>
                </a:solidFill>
                <a:latin typeface="GE Dinar Two" pitchFamily="18" charset="-78"/>
                <a:ea typeface="GE Dinar Two" pitchFamily="18" charset="-78"/>
                <a:cs typeface="GE Dinar Two" pitchFamily="18" charset="-78"/>
              </a:rPr>
              <a:t> (الخطوات الخمسة)</a:t>
            </a:r>
            <a:endParaRPr lang="en-US" sz="3200" b="1" dirty="0" smtClean="0">
              <a:solidFill>
                <a:srgbClr val="E5CBB1"/>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marL="514350" lvl="0" indent="-514350" algn="just">
              <a:buFont typeface="Wingdings" pitchFamily="2" charset="2"/>
              <a:buChar char=""/>
            </a:pPr>
            <a:r>
              <a:rPr lang="ar-SA" sz="3200" b="1" dirty="0" smtClean="0">
                <a:solidFill>
                  <a:srgbClr val="51361B"/>
                </a:solidFill>
                <a:latin typeface="GE Dinar Two" pitchFamily="18" charset="-78"/>
                <a:ea typeface="GE Dinar Two" pitchFamily="18" charset="-78"/>
                <a:cs typeface="GE Dinar Two" pitchFamily="18" charset="-78"/>
              </a:rPr>
              <a:t>الترتيب: </a:t>
            </a:r>
            <a:r>
              <a:rPr lang="ar-SA" sz="3200" dirty="0" smtClean="0">
                <a:solidFill>
                  <a:srgbClr val="51361B"/>
                </a:solidFill>
                <a:latin typeface="GE Dinar Two" pitchFamily="18" charset="-78"/>
                <a:ea typeface="GE Dinar Two" pitchFamily="18" charset="-78"/>
                <a:cs typeface="GE Dinar Two" pitchFamily="18" charset="-78"/>
              </a:rPr>
              <a:t>وهو العملية التي تلغي عملية البحث عن الأشياء وتتضمن قاعدة الـ </a:t>
            </a:r>
            <a:r>
              <a:rPr lang="en-US" sz="3200" b="1" dirty="0" smtClean="0">
                <a:solidFill>
                  <a:srgbClr val="51361B"/>
                </a:solidFill>
                <a:latin typeface="Agency FB" pitchFamily="34" charset="0"/>
                <a:ea typeface="GE Dinar Two" pitchFamily="18" charset="-78"/>
                <a:cs typeface="GE Dinar Two" pitchFamily="18" charset="-78"/>
              </a:rPr>
              <a:t>30</a:t>
            </a:r>
            <a:r>
              <a:rPr lang="ar-SA" sz="3200" dirty="0" smtClean="0">
                <a:solidFill>
                  <a:srgbClr val="51361B"/>
                </a:solidFill>
                <a:latin typeface="GE Dinar Two" pitchFamily="18" charset="-78"/>
                <a:ea typeface="GE Dinar Two" pitchFamily="18" charset="-78"/>
                <a:cs typeface="GE Dinar Two" pitchFamily="18" charset="-78"/>
              </a:rPr>
              <a:t> ثانية التي تشير إلى أن أي شيء لا تجده خلال</a:t>
            </a:r>
            <a:r>
              <a:rPr lang="en-US" sz="3200" dirty="0" smtClean="0">
                <a:solidFill>
                  <a:srgbClr val="51361B"/>
                </a:solidFill>
                <a:latin typeface="GE Dinar Two" pitchFamily="18" charset="-78"/>
                <a:ea typeface="GE Dinar Two" pitchFamily="18" charset="-78"/>
                <a:cs typeface="GE Dinar Two" pitchFamily="18" charset="-78"/>
              </a:rPr>
              <a:t> </a:t>
            </a:r>
            <a:r>
              <a:rPr lang="en-US" sz="3200" b="1" dirty="0" smtClean="0">
                <a:solidFill>
                  <a:srgbClr val="51361B"/>
                </a:solidFill>
                <a:latin typeface="Agency FB" pitchFamily="34" charset="0"/>
                <a:ea typeface="GE Dinar Two" pitchFamily="18" charset="-78"/>
                <a:cs typeface="GE Dinar Two" pitchFamily="18" charset="-78"/>
              </a:rPr>
              <a:t>30 </a:t>
            </a:r>
            <a:r>
              <a:rPr lang="ar-SA" sz="3200" dirty="0" smtClean="0">
                <a:solidFill>
                  <a:srgbClr val="51361B"/>
                </a:solidFill>
                <a:latin typeface="GE Dinar Two" pitchFamily="18" charset="-78"/>
                <a:ea typeface="GE Dinar Two" pitchFamily="18" charset="-78"/>
                <a:cs typeface="GE Dinar Two" pitchFamily="18" charset="-78"/>
              </a:rPr>
              <a:t> ثانية يعني أنه بحاجة إلى إعادة ترتيب ويتطلب الترتيب حلول تخزين وترتيب مبتكرة.</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3231654"/>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خطوات عمليّة للتحسين في </a:t>
            </a:r>
            <a:r>
              <a:rPr lang="ar-SA" sz="2800" dirty="0" smtClean="0">
                <a:solidFill>
                  <a:srgbClr val="E5CBB1"/>
                </a:solidFill>
                <a:latin typeface="GE Dinar Two" pitchFamily="18" charset="-78"/>
                <a:ea typeface="GE Dinar Two" pitchFamily="18" charset="-78"/>
                <a:cs typeface="GE Dinar Two" pitchFamily="18" charset="-78"/>
              </a:rPr>
              <a:t>"</a:t>
            </a:r>
            <a:r>
              <a:rPr lang="ar-SA" sz="2800" b="1" dirty="0" smtClean="0">
                <a:solidFill>
                  <a:srgbClr val="E5CBB1"/>
                </a:solidFill>
                <a:latin typeface="GE Dinar Two" pitchFamily="18" charset="-78"/>
                <a:ea typeface="GE Dinar Two" pitchFamily="18" charset="-78"/>
                <a:cs typeface="GE Dinar Two" pitchFamily="18" charset="-78"/>
              </a:rPr>
              <a:t>كايزن</a:t>
            </a:r>
            <a:r>
              <a:rPr lang="ar-SA" sz="2800" dirty="0" smtClean="0">
                <a:solidFill>
                  <a:srgbClr val="E5CBB1"/>
                </a:solidFill>
                <a:latin typeface="GE Dinar Two" pitchFamily="18" charset="-78"/>
                <a:ea typeface="GE Dinar Two" pitchFamily="18" charset="-78"/>
                <a:cs typeface="GE Dinar Two" pitchFamily="18" charset="-78"/>
              </a:rPr>
              <a:t> </a:t>
            </a:r>
            <a:r>
              <a:rPr lang="en-US" sz="2800" dirty="0" smtClean="0">
                <a:solidFill>
                  <a:srgbClr val="E5CBB1"/>
                </a:solidFill>
                <a:latin typeface="GE Dinar Two" pitchFamily="18" charset="-78"/>
                <a:ea typeface="GE Dinar Two" pitchFamily="18" charset="-78"/>
                <a:cs typeface="GE Dinar Two" pitchFamily="18" charset="-78"/>
              </a:rPr>
              <a:t> "</a:t>
            </a:r>
            <a:r>
              <a:rPr lang="en-US" sz="2800" b="1" i="1" dirty="0" smtClean="0">
                <a:solidFill>
                  <a:srgbClr val="E5CBB1"/>
                </a:solidFill>
                <a:latin typeface="Agency FB" pitchFamily="34" charset="0"/>
                <a:ea typeface="GE Dinar Two" pitchFamily="18" charset="-78"/>
                <a:cs typeface="GE Dinar Two" pitchFamily="18" charset="-78"/>
              </a:rPr>
              <a:t>Kaizen </a:t>
            </a:r>
            <a:endParaRPr lang="ar-SA" sz="2800" b="1" dirty="0" smtClean="0">
              <a:solidFill>
                <a:srgbClr val="E5CBB1"/>
              </a:solidFill>
              <a:latin typeface="GE Dinar Two" pitchFamily="18" charset="-78"/>
              <a:ea typeface="GE Dinar Two" pitchFamily="18" charset="-78"/>
              <a:cs typeface="GE Dinar Two" pitchFamily="18" charset="-78"/>
            </a:endParaRPr>
          </a:p>
          <a:p>
            <a:pPr algn="ctr"/>
            <a:r>
              <a:rPr lang="ar-SA" sz="3200" b="1" dirty="0" smtClean="0">
                <a:solidFill>
                  <a:srgbClr val="E5CBB1"/>
                </a:solidFill>
                <a:latin typeface="GE Dinar Two" pitchFamily="18" charset="-78"/>
                <a:ea typeface="GE Dinar Two" pitchFamily="18" charset="-78"/>
                <a:cs typeface="GE Dinar Two" pitchFamily="18" charset="-78"/>
              </a:rPr>
              <a:t> (الخطوات الخمسة)</a:t>
            </a:r>
            <a:endParaRPr lang="en-US" sz="3200" b="1" dirty="0" smtClean="0">
              <a:solidFill>
                <a:srgbClr val="E5CBB1"/>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marL="514350" lvl="0" indent="-514350" algn="just">
              <a:buFont typeface="Wingdings" pitchFamily="2" charset="2"/>
              <a:buChar char=""/>
            </a:pPr>
            <a:r>
              <a:rPr lang="ar-SA" sz="3200" b="1" dirty="0" smtClean="0">
                <a:solidFill>
                  <a:srgbClr val="51361B"/>
                </a:solidFill>
                <a:latin typeface="GE Dinar Two" pitchFamily="18" charset="-78"/>
                <a:ea typeface="GE Dinar Two" pitchFamily="18" charset="-78"/>
                <a:cs typeface="GE Dinar Two" pitchFamily="18" charset="-78"/>
              </a:rPr>
              <a:t>النظافة: </a:t>
            </a:r>
            <a:r>
              <a:rPr lang="ar-SA" sz="3200" dirty="0" smtClean="0">
                <a:solidFill>
                  <a:srgbClr val="51361B"/>
                </a:solidFill>
                <a:latin typeface="GE Dinar Two" pitchFamily="18" charset="-78"/>
                <a:ea typeface="GE Dinar Two" pitchFamily="18" charset="-78"/>
                <a:cs typeface="GE Dinar Two" pitchFamily="18" charset="-78"/>
              </a:rPr>
              <a:t>تعرّف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النظافة بأن تكون نظافة المكان كمعيار ينظر إليه الآخرون.</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216539"/>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خطوات عمليّة للتحسين في </a:t>
            </a:r>
            <a:r>
              <a:rPr lang="ar-SA" sz="2800" dirty="0" smtClean="0">
                <a:solidFill>
                  <a:srgbClr val="E5CBB1"/>
                </a:solidFill>
                <a:latin typeface="GE Dinar Two" pitchFamily="18" charset="-78"/>
                <a:ea typeface="GE Dinar Two" pitchFamily="18" charset="-78"/>
                <a:cs typeface="GE Dinar Two" pitchFamily="18" charset="-78"/>
              </a:rPr>
              <a:t>"</a:t>
            </a:r>
            <a:r>
              <a:rPr lang="ar-SA" sz="2800" b="1" dirty="0" smtClean="0">
                <a:solidFill>
                  <a:srgbClr val="E5CBB1"/>
                </a:solidFill>
                <a:latin typeface="GE Dinar Two" pitchFamily="18" charset="-78"/>
                <a:ea typeface="GE Dinar Two" pitchFamily="18" charset="-78"/>
                <a:cs typeface="GE Dinar Two" pitchFamily="18" charset="-78"/>
              </a:rPr>
              <a:t>كايزن</a:t>
            </a:r>
            <a:r>
              <a:rPr lang="ar-SA" sz="2800" dirty="0" smtClean="0">
                <a:solidFill>
                  <a:srgbClr val="E5CBB1"/>
                </a:solidFill>
                <a:latin typeface="GE Dinar Two" pitchFamily="18" charset="-78"/>
                <a:ea typeface="GE Dinar Two" pitchFamily="18" charset="-78"/>
                <a:cs typeface="GE Dinar Two" pitchFamily="18" charset="-78"/>
              </a:rPr>
              <a:t> </a:t>
            </a:r>
            <a:r>
              <a:rPr lang="en-US" sz="2800" dirty="0" smtClean="0">
                <a:solidFill>
                  <a:srgbClr val="E5CBB1"/>
                </a:solidFill>
                <a:latin typeface="GE Dinar Two" pitchFamily="18" charset="-78"/>
                <a:ea typeface="GE Dinar Two" pitchFamily="18" charset="-78"/>
                <a:cs typeface="GE Dinar Two" pitchFamily="18" charset="-78"/>
              </a:rPr>
              <a:t> "</a:t>
            </a:r>
            <a:r>
              <a:rPr lang="en-US" sz="2800" b="1" i="1" dirty="0" smtClean="0">
                <a:solidFill>
                  <a:srgbClr val="E5CBB1"/>
                </a:solidFill>
                <a:latin typeface="Agency FB" pitchFamily="34" charset="0"/>
                <a:ea typeface="GE Dinar Two" pitchFamily="18" charset="-78"/>
                <a:cs typeface="GE Dinar Two" pitchFamily="18" charset="-78"/>
              </a:rPr>
              <a:t>Kaizen </a:t>
            </a:r>
            <a:endParaRPr lang="ar-SA" sz="2800" b="1" dirty="0" smtClean="0">
              <a:solidFill>
                <a:srgbClr val="E5CBB1"/>
              </a:solidFill>
              <a:latin typeface="GE Dinar Two" pitchFamily="18" charset="-78"/>
              <a:ea typeface="GE Dinar Two" pitchFamily="18" charset="-78"/>
              <a:cs typeface="GE Dinar Two" pitchFamily="18" charset="-78"/>
            </a:endParaRPr>
          </a:p>
          <a:p>
            <a:pPr algn="ctr"/>
            <a:r>
              <a:rPr lang="ar-SA" sz="3200" b="1" dirty="0" smtClean="0">
                <a:solidFill>
                  <a:srgbClr val="E5CBB1"/>
                </a:solidFill>
                <a:latin typeface="GE Dinar Two" pitchFamily="18" charset="-78"/>
                <a:ea typeface="GE Dinar Two" pitchFamily="18" charset="-78"/>
                <a:cs typeface="GE Dinar Two" pitchFamily="18" charset="-78"/>
              </a:rPr>
              <a:t> (الخطوات الخمسة)</a:t>
            </a:r>
            <a:endParaRPr lang="en-US" sz="3200" b="1" dirty="0" smtClean="0">
              <a:solidFill>
                <a:srgbClr val="E5CBB1"/>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marL="514350" lvl="0" indent="-514350" algn="just">
              <a:buFont typeface="Wingdings" pitchFamily="2" charset="2"/>
              <a:buChar char=""/>
            </a:pPr>
            <a:r>
              <a:rPr lang="ar-SA" sz="3200" b="1" dirty="0" smtClean="0">
                <a:solidFill>
                  <a:srgbClr val="51361B"/>
                </a:solidFill>
                <a:latin typeface="GE Dinar Two" pitchFamily="18" charset="-78"/>
                <a:ea typeface="GE Dinar Two" pitchFamily="18" charset="-78"/>
                <a:cs typeface="GE Dinar Two" pitchFamily="18" charset="-78"/>
              </a:rPr>
              <a:t>المعايرة: </a:t>
            </a:r>
            <a:r>
              <a:rPr lang="ar-SA" sz="3200" dirty="0" smtClean="0">
                <a:solidFill>
                  <a:srgbClr val="51361B"/>
                </a:solidFill>
                <a:latin typeface="GE Dinar Two" pitchFamily="18" charset="-78"/>
                <a:ea typeface="GE Dinar Two" pitchFamily="18" charset="-78"/>
                <a:cs typeface="GE Dinar Two" pitchFamily="18" charset="-78"/>
              </a:rPr>
              <a:t>وضع معايير لإبقاء الأشياء منظمة ومرتبة ونظيفة سواء على الصعيد الشخصي أو البيئي ويمكن القيام بها من خلال وضع العلامات واللوحات الإرشادية والتحذيرية.</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2739211"/>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خطوات عمليّة للتحسين في </a:t>
            </a:r>
            <a:r>
              <a:rPr lang="ar-SA" sz="2800" dirty="0" smtClean="0">
                <a:solidFill>
                  <a:srgbClr val="E5CBB1"/>
                </a:solidFill>
                <a:latin typeface="GE Dinar Two" pitchFamily="18" charset="-78"/>
                <a:ea typeface="GE Dinar Two" pitchFamily="18" charset="-78"/>
                <a:cs typeface="GE Dinar Two" pitchFamily="18" charset="-78"/>
              </a:rPr>
              <a:t>"</a:t>
            </a:r>
            <a:r>
              <a:rPr lang="ar-SA" sz="2800" b="1" dirty="0" smtClean="0">
                <a:solidFill>
                  <a:srgbClr val="E5CBB1"/>
                </a:solidFill>
                <a:latin typeface="GE Dinar Two" pitchFamily="18" charset="-78"/>
                <a:ea typeface="GE Dinar Two" pitchFamily="18" charset="-78"/>
                <a:cs typeface="GE Dinar Two" pitchFamily="18" charset="-78"/>
              </a:rPr>
              <a:t>كايزن</a:t>
            </a:r>
            <a:r>
              <a:rPr lang="ar-SA" sz="2800" dirty="0" smtClean="0">
                <a:solidFill>
                  <a:srgbClr val="E5CBB1"/>
                </a:solidFill>
                <a:latin typeface="GE Dinar Two" pitchFamily="18" charset="-78"/>
                <a:ea typeface="GE Dinar Two" pitchFamily="18" charset="-78"/>
                <a:cs typeface="GE Dinar Two" pitchFamily="18" charset="-78"/>
              </a:rPr>
              <a:t> </a:t>
            </a:r>
            <a:r>
              <a:rPr lang="en-US" sz="2800" dirty="0" smtClean="0">
                <a:solidFill>
                  <a:srgbClr val="E5CBB1"/>
                </a:solidFill>
                <a:latin typeface="GE Dinar Two" pitchFamily="18" charset="-78"/>
                <a:ea typeface="GE Dinar Two" pitchFamily="18" charset="-78"/>
                <a:cs typeface="GE Dinar Two" pitchFamily="18" charset="-78"/>
              </a:rPr>
              <a:t> "</a:t>
            </a:r>
            <a:r>
              <a:rPr lang="en-US" sz="28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pPr algn="ctr"/>
            <a:r>
              <a:rPr lang="ar-SA" sz="3200" b="1" dirty="0" smtClean="0">
                <a:solidFill>
                  <a:srgbClr val="E5CBB1"/>
                </a:solidFill>
                <a:latin typeface="GE Dinar Two" pitchFamily="18" charset="-78"/>
                <a:ea typeface="GE Dinar Two" pitchFamily="18" charset="-78"/>
                <a:cs typeface="GE Dinar Two" pitchFamily="18" charset="-78"/>
              </a:rPr>
              <a:t> (الخطوات الخمسة)</a:t>
            </a:r>
            <a:endParaRPr lang="en-US" sz="3200" b="1" dirty="0" smtClean="0">
              <a:solidFill>
                <a:srgbClr val="E5CBB1"/>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marL="514350" lvl="0" indent="-514350" algn="just">
              <a:buFont typeface="Wingdings" pitchFamily="2" charset="2"/>
              <a:buChar char=""/>
            </a:pPr>
            <a:r>
              <a:rPr lang="ar-SA" sz="3200" b="1" dirty="0" smtClean="0">
                <a:solidFill>
                  <a:srgbClr val="51361B"/>
                </a:solidFill>
                <a:latin typeface="GE Dinar Two" pitchFamily="18" charset="-78"/>
                <a:ea typeface="GE Dinar Two" pitchFamily="18" charset="-78"/>
                <a:cs typeface="GE Dinar Two" pitchFamily="18" charset="-78"/>
              </a:rPr>
              <a:t>الالتزام: </a:t>
            </a:r>
            <a:r>
              <a:rPr lang="ar-SA" sz="3200" dirty="0" smtClean="0">
                <a:solidFill>
                  <a:srgbClr val="51361B"/>
                </a:solidFill>
                <a:latin typeface="GE Dinar Two" pitchFamily="18" charset="-78"/>
                <a:ea typeface="GE Dinar Two" pitchFamily="18" charset="-78"/>
                <a:cs typeface="GE Dinar Two" pitchFamily="18" charset="-78"/>
              </a:rPr>
              <a:t>وهو القيام بالعمل الصحيح كمنهج وبشكل يومي ودوري.</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401205"/>
          </a:xfrm>
          <a:prstGeom prst="rect">
            <a:avLst/>
          </a:prstGeom>
          <a:noFill/>
        </p:spPr>
        <p:txBody>
          <a:bodyPr wrap="square" rtlCol="1">
            <a:spAutoFit/>
          </a:bodyPr>
          <a:lstStyle/>
          <a:p>
            <a:pPr algn="just"/>
            <a:r>
              <a:rPr lang="ar-SA" sz="3200" b="1" dirty="0" smtClean="0">
                <a:solidFill>
                  <a:srgbClr val="51361B"/>
                </a:solidFill>
                <a:latin typeface="GE Dinar Two" pitchFamily="18" charset="-78"/>
                <a:ea typeface="GE Dinar Two" pitchFamily="18" charset="-78"/>
                <a:cs typeface="GE Dinar Two" pitchFamily="18" charset="-78"/>
              </a:rPr>
              <a:t>المفاهيم الأساسية لبرنامج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b="1" dirty="0" smtClean="0">
                <a:solidFill>
                  <a:srgbClr val="51361B"/>
                </a:solidFill>
                <a:latin typeface="GE Dinar Two" pitchFamily="18" charset="-78"/>
                <a:ea typeface="GE Dinar Two" pitchFamily="18" charset="-78"/>
                <a:cs typeface="GE Dinar Two" pitchFamily="18" charset="-78"/>
              </a:rPr>
              <a:t> :</a:t>
            </a:r>
            <a:endParaRPr lang="en-US" sz="3200" b="1" dirty="0" smtClean="0">
              <a:solidFill>
                <a:srgbClr val="51361B"/>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algn="ctr"/>
            <a:r>
              <a:rPr lang="ar-SA" sz="3200" dirty="0" smtClean="0">
                <a:solidFill>
                  <a:srgbClr val="51361B"/>
                </a:solidFill>
                <a:latin typeface="GE Dinar Two" pitchFamily="18" charset="-78"/>
                <a:ea typeface="GE Dinar Two" pitchFamily="18" charset="-78"/>
                <a:cs typeface="GE Dinar Two" pitchFamily="18" charset="-78"/>
              </a:rPr>
              <a:t>تقوم نظرية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على المفاهيم الأساسية التالية:</a:t>
            </a:r>
          </a:p>
          <a:p>
            <a:pPr algn="ct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استخدام حلقة ديمنغ للتحسينات المستمرة (التخطيط، التنفيذ، القياس، التحسين) </a:t>
            </a:r>
          </a:p>
          <a:p>
            <a:pPr lvl="0" algn="ctr"/>
            <a:r>
              <a:rPr lang="ar-SA" sz="4000" dirty="0" smtClean="0">
                <a:solidFill>
                  <a:srgbClr val="51361B"/>
                </a:solidFill>
                <a:latin typeface="Agency FB" pitchFamily="34" charset="0"/>
                <a:ea typeface="GE Dinar Two" pitchFamily="18" charset="-78"/>
                <a:cs typeface="GE Dinar Two" pitchFamily="18" charset="-78"/>
              </a:rPr>
              <a:t>(</a:t>
            </a:r>
            <a:r>
              <a:rPr lang="en-US" sz="4000" dirty="0" smtClean="0">
                <a:solidFill>
                  <a:srgbClr val="51361B"/>
                </a:solidFill>
                <a:latin typeface="Agency FB" pitchFamily="34" charset="0"/>
                <a:ea typeface="GE Dinar Two" pitchFamily="18" charset="-78"/>
                <a:cs typeface="GE Dinar Two" pitchFamily="18" charset="-78"/>
              </a:rPr>
              <a:t>Plan-Do-Check-Act</a:t>
            </a:r>
            <a:r>
              <a:rPr lang="ar-SA" sz="4000" dirty="0" smtClean="0">
                <a:solidFill>
                  <a:srgbClr val="51361B"/>
                </a:solidFill>
                <a:latin typeface="Agency FB" pitchFamily="34" charset="0"/>
                <a:ea typeface="GE Dinar Two" pitchFamily="18" charset="-78"/>
                <a:cs typeface="GE Dinar Two" pitchFamily="18" charset="-78"/>
              </a:rPr>
              <a:t>)؛</a:t>
            </a:r>
            <a:endParaRPr lang="ar-SA" sz="2000" dirty="0" smtClean="0">
              <a:solidFill>
                <a:srgbClr val="51361B"/>
              </a:solidFill>
              <a:latin typeface="Agency FB" pitchFamily="34" charset="0"/>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3231654"/>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المفاهيم الأساسية لبرنامج "كايزن </a:t>
            </a:r>
            <a:r>
              <a:rPr lang="en-US" sz="2800" b="1" dirty="0" smtClean="0">
                <a:solidFill>
                  <a:srgbClr val="E5CBB1"/>
                </a:solidFill>
                <a:latin typeface="GE Dinar Two" pitchFamily="18" charset="-78"/>
                <a:ea typeface="GE Dinar Two" pitchFamily="18" charset="-78"/>
                <a:cs typeface="GE Dinar Two" pitchFamily="18" charset="-78"/>
              </a:rPr>
              <a:t> "</a:t>
            </a:r>
            <a:r>
              <a:rPr lang="en-US" sz="2800" b="1" dirty="0" smtClean="0">
                <a:solidFill>
                  <a:srgbClr val="E5CBB1"/>
                </a:solidFill>
                <a:latin typeface="Agency FB" pitchFamily="34" charset="0"/>
                <a:ea typeface="GE Dinar Two" pitchFamily="18" charset="-78"/>
                <a:cs typeface="GE Dinar Two" pitchFamily="18" charset="-78"/>
              </a:rPr>
              <a:t>Kaizen</a:t>
            </a:r>
            <a:endParaRPr lang="en-US" sz="28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algn="ctr"/>
            <a:endParaRPr lang="en-US" sz="3200"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تحقيق رضا المستفيدين من خلال تحسين المنتجات والخدمات المقدمة لهم؛</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ستطيل 8"/>
          <p:cNvSpPr/>
          <p:nvPr/>
        </p:nvSpPr>
        <p:spPr>
          <a:xfrm>
            <a:off x="0" y="2143116"/>
            <a:ext cx="7786710" cy="2308324"/>
          </a:xfrm>
          <a:prstGeom prst="rect">
            <a:avLst/>
          </a:prstGeom>
        </p:spPr>
        <p:txBody>
          <a:bodyPr wrap="square">
            <a:spAutoFit/>
          </a:bodyPr>
          <a:lstStyle/>
          <a:p>
            <a:pPr algn="just"/>
            <a:r>
              <a:rPr lang="ar-SA" sz="3600" dirty="0" smtClean="0">
                <a:solidFill>
                  <a:srgbClr val="51361B"/>
                </a:solidFill>
                <a:latin typeface="GE Dinar Two" pitchFamily="18" charset="-78"/>
                <a:ea typeface="GE Dinar Two" pitchFamily="18" charset="-78"/>
                <a:cs typeface="GE Dinar Two" pitchFamily="18" charset="-78"/>
              </a:rPr>
              <a:t>أما المعنى الشائع لـِ "</a:t>
            </a:r>
            <a:r>
              <a:rPr lang="ar-SA" sz="3600" b="1" dirty="0" smtClean="0">
                <a:solidFill>
                  <a:srgbClr val="51361B"/>
                </a:solidFill>
                <a:latin typeface="GE Dinar Two" pitchFamily="18" charset="-78"/>
                <a:ea typeface="GE Dinar Two" pitchFamily="18" charset="-78"/>
                <a:cs typeface="GE Dinar Two" pitchFamily="18" charset="-78"/>
              </a:rPr>
              <a:t>كايزن</a:t>
            </a:r>
            <a:r>
              <a:rPr lang="ar-SA" sz="3600" dirty="0" smtClean="0">
                <a:solidFill>
                  <a:srgbClr val="51361B"/>
                </a:solidFill>
                <a:latin typeface="GE Dinar Two" pitchFamily="18" charset="-78"/>
                <a:ea typeface="GE Dinar Two" pitchFamily="18" charset="-78"/>
                <a:cs typeface="GE Dinar Two" pitchFamily="18" charset="-78"/>
              </a:rPr>
              <a:t> </a:t>
            </a:r>
            <a:r>
              <a:rPr lang="en-US" sz="36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Kaizen </a:t>
            </a:r>
            <a:r>
              <a:rPr lang="ar-SA" sz="3600" dirty="0" smtClean="0">
                <a:solidFill>
                  <a:srgbClr val="51361B"/>
                </a:solidFill>
                <a:latin typeface="GE Dinar Two" pitchFamily="18" charset="-78"/>
                <a:ea typeface="GE Dinar Two" pitchFamily="18" charset="-78"/>
                <a:cs typeface="GE Dinar Two" pitchFamily="18" charset="-78"/>
              </a:rPr>
              <a:t>فهو التحسين التدريجي المستمر في جميع نواحي المؤسسة، وليس فقط في سلسلة عمليات الإنتاج أو تقديم الخدمات الأساسية</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2800767"/>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المفاهيم الأساسية لبرنامج "كايزن </a:t>
            </a:r>
            <a:r>
              <a:rPr lang="en-US" sz="2800" b="1" dirty="0" smtClean="0">
                <a:solidFill>
                  <a:srgbClr val="E5CBB1"/>
                </a:solidFill>
                <a:latin typeface="GE Dinar Two" pitchFamily="18" charset="-78"/>
                <a:ea typeface="GE Dinar Two" pitchFamily="18" charset="-78"/>
                <a:cs typeface="GE Dinar Two" pitchFamily="18" charset="-78"/>
              </a:rPr>
              <a:t> "</a:t>
            </a:r>
            <a:r>
              <a:rPr lang="en-US" sz="2800" b="1" dirty="0" smtClean="0">
                <a:solidFill>
                  <a:srgbClr val="E5CBB1"/>
                </a:solidFill>
                <a:latin typeface="Agency FB" pitchFamily="34" charset="0"/>
                <a:ea typeface="GE Dinar Two" pitchFamily="18" charset="-78"/>
                <a:cs typeface="GE Dinar Two" pitchFamily="18" charset="-78"/>
              </a:rPr>
              <a:t>Kaizen</a:t>
            </a:r>
            <a:endParaRPr lang="en-US" sz="32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algn="ctr"/>
            <a:endParaRPr lang="en-US" sz="3200"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الجودة أولا – تحسين جودةالمنتجات يخفض التكاليف ويزيدالأرباح؛</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2246769"/>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المفاهيم الأساسية لبرنامج "كايزن </a:t>
            </a:r>
            <a:r>
              <a:rPr lang="en-US" sz="2800" b="1" dirty="0" smtClean="0">
                <a:solidFill>
                  <a:srgbClr val="E5CBB1"/>
                </a:solidFill>
                <a:latin typeface="GE Dinar Two" pitchFamily="18" charset="-78"/>
                <a:ea typeface="GE Dinar Two" pitchFamily="18" charset="-78"/>
                <a:cs typeface="GE Dinar Two" pitchFamily="18" charset="-78"/>
              </a:rPr>
              <a:t> "</a:t>
            </a:r>
            <a:r>
              <a:rPr lang="en-US" sz="2800" b="1" dirty="0" smtClean="0">
                <a:solidFill>
                  <a:srgbClr val="E5CBB1"/>
                </a:solidFill>
                <a:latin typeface="Agency FB" pitchFamily="34" charset="0"/>
                <a:ea typeface="GE Dinar Two" pitchFamily="18" charset="-78"/>
                <a:cs typeface="GE Dinar Two" pitchFamily="18" charset="-78"/>
              </a:rPr>
              <a:t>Kaizen</a:t>
            </a:r>
            <a:endParaRPr lang="en-US" sz="28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التركيز على احتياجات الشرائح المستفيدة وتطوير المنتجات التي تلبي هذه الاحتياجات؛</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2492990"/>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المفاهيم الأساسية لبرنامج "كايزن </a:t>
            </a:r>
            <a:r>
              <a:rPr lang="en-US" sz="2800" b="1" dirty="0" smtClean="0">
                <a:solidFill>
                  <a:srgbClr val="E5CBB1"/>
                </a:solidFill>
                <a:latin typeface="GE Dinar Two" pitchFamily="18" charset="-78"/>
                <a:ea typeface="GE Dinar Two" pitchFamily="18" charset="-78"/>
                <a:cs typeface="GE Dinar Two" pitchFamily="18" charset="-78"/>
              </a:rPr>
              <a:t> "</a:t>
            </a:r>
            <a:r>
              <a:rPr lang="en-US" sz="2800" b="1" dirty="0" smtClean="0">
                <a:solidFill>
                  <a:srgbClr val="E5CBB1"/>
                </a:solidFill>
                <a:latin typeface="Agency FB" pitchFamily="34" charset="0"/>
                <a:ea typeface="GE Dinar Two" pitchFamily="18" charset="-78"/>
                <a:cs typeface="GE Dinar Two" pitchFamily="18" charset="-78"/>
              </a:rPr>
              <a:t>Kaizen</a:t>
            </a:r>
            <a:endParaRPr lang="en-US" sz="28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استخدام البيانات والأدوات الإحصائية؛</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955203"/>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المفاهيم الأساسية لبرنامج "كايزن </a:t>
            </a:r>
            <a:r>
              <a:rPr lang="en-US" sz="2800" b="1" dirty="0" smtClean="0">
                <a:solidFill>
                  <a:srgbClr val="E5CBB1"/>
                </a:solidFill>
                <a:latin typeface="GE Dinar Two" pitchFamily="18" charset="-78"/>
                <a:ea typeface="GE Dinar Two" pitchFamily="18" charset="-78"/>
                <a:cs typeface="GE Dinar Two" pitchFamily="18" charset="-78"/>
              </a:rPr>
              <a:t> "</a:t>
            </a:r>
            <a:r>
              <a:rPr lang="en-US" sz="2800" b="1" dirty="0" smtClean="0">
                <a:solidFill>
                  <a:srgbClr val="E5CBB1"/>
                </a:solidFill>
                <a:latin typeface="Agency FB" pitchFamily="34" charset="0"/>
                <a:ea typeface="GE Dinar Two" pitchFamily="18" charset="-78"/>
                <a:cs typeface="GE Dinar Two" pitchFamily="18" charset="-78"/>
              </a:rPr>
              <a:t>Kaizen</a:t>
            </a:r>
            <a:endParaRPr lang="en-US" sz="28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التحكم في انحراف العمليات في تقديم الخدمات وإنتاج المنتجات،  ومنع تكرار حدوثها واستخدام الأسئلة الخمسة التالية للوصول إلى أسبب المشكلة ومعالجتها، وليس فقط آثار أو نتائج المشكلة.</a:t>
            </a: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والأسئلة الخمسة هي:</a:t>
            </a:r>
            <a:endParaRPr lang="en-US" sz="3200"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462760"/>
          </a:xfrm>
          <a:prstGeom prst="rect">
            <a:avLst/>
          </a:prstGeom>
          <a:noFill/>
        </p:spPr>
        <p:txBody>
          <a:bodyPr wrap="square" rtlCol="1">
            <a:spAutoFit/>
          </a:bodyPr>
          <a:lstStyle/>
          <a:p>
            <a:pPr algn="just"/>
            <a:r>
              <a:rPr lang="ar-SA" sz="2800" b="1" dirty="0" smtClean="0">
                <a:solidFill>
                  <a:srgbClr val="E5CBB1"/>
                </a:solidFill>
                <a:latin typeface="GE Dinar Two" pitchFamily="18" charset="-78"/>
                <a:ea typeface="GE Dinar Two" pitchFamily="18" charset="-78"/>
                <a:cs typeface="GE Dinar Two" pitchFamily="18" charset="-78"/>
              </a:rPr>
              <a:t>تابع المفاهيم الأساسية لبرنامج "كايزن </a:t>
            </a:r>
            <a:r>
              <a:rPr lang="en-US" sz="2800" b="1" dirty="0" smtClean="0">
                <a:solidFill>
                  <a:srgbClr val="E5CBB1"/>
                </a:solidFill>
                <a:latin typeface="GE Dinar Two" pitchFamily="18" charset="-78"/>
                <a:ea typeface="GE Dinar Two" pitchFamily="18" charset="-78"/>
                <a:cs typeface="GE Dinar Two" pitchFamily="18" charset="-78"/>
              </a:rPr>
              <a:t> "</a:t>
            </a:r>
            <a:r>
              <a:rPr lang="en-US" sz="2800" b="1" dirty="0" smtClean="0">
                <a:solidFill>
                  <a:srgbClr val="E5CBB1"/>
                </a:solidFill>
                <a:latin typeface="Agency FB" pitchFamily="34" charset="0"/>
                <a:ea typeface="GE Dinar Two" pitchFamily="18" charset="-78"/>
                <a:cs typeface="GE Dinar Two" pitchFamily="18" charset="-78"/>
              </a:rPr>
              <a:t>Kaizen</a:t>
            </a:r>
            <a:endParaRPr lang="en-US" sz="2800" b="1" dirty="0" smtClean="0">
              <a:solidFill>
                <a:srgbClr val="E5CBB1"/>
              </a:solidFill>
              <a:latin typeface="GE Dinar Two" pitchFamily="18" charset="-78"/>
              <a:ea typeface="GE Dinar Two" pitchFamily="18" charset="-78"/>
              <a:cs typeface="GE Dinar Two" pitchFamily="18" charset="-78"/>
            </a:endParaRPr>
          </a:p>
          <a:p>
            <a:pPr algn="just"/>
            <a:r>
              <a:rPr lang="ar-SA" sz="1600" b="1" dirty="0" smtClean="0">
                <a:solidFill>
                  <a:srgbClr val="51361B"/>
                </a:solidFill>
                <a:latin typeface="GE Dinar Two" pitchFamily="18" charset="-78"/>
                <a:ea typeface="GE Dinar Two" pitchFamily="18" charset="-78"/>
                <a:cs typeface="GE Dinar Two" pitchFamily="18" charset="-78"/>
              </a:rPr>
              <a:t> </a:t>
            </a:r>
            <a:endParaRPr lang="ar-SA" sz="1000" b="1"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u="sng" dirty="0" smtClean="0">
                <a:solidFill>
                  <a:srgbClr val="51361B"/>
                </a:solidFill>
                <a:latin typeface="GE Dinar Two" pitchFamily="18" charset="-78"/>
                <a:ea typeface="GE Dinar Two" pitchFamily="18" charset="-78"/>
                <a:cs typeface="GE Dinar Two" pitchFamily="18" charset="-78"/>
              </a:rPr>
              <a:t>الأسئلة الخمسة</a:t>
            </a:r>
            <a:r>
              <a:rPr lang="en-US" sz="3200" u="sng" dirty="0" smtClean="0">
                <a:solidFill>
                  <a:srgbClr val="51361B"/>
                </a:solidFill>
                <a:latin typeface="GE Dinar Two" pitchFamily="18" charset="-78"/>
                <a:ea typeface="GE Dinar Two" pitchFamily="18" charset="-78"/>
                <a:cs typeface="GE Dinar Two" pitchFamily="18" charset="-78"/>
              </a:rPr>
              <a:t> </a:t>
            </a:r>
            <a:r>
              <a:rPr lang="en-US" sz="3200" b="1" u="sng" dirty="0" smtClean="0">
                <a:solidFill>
                  <a:srgbClr val="51361B"/>
                </a:solidFill>
                <a:latin typeface="Agency FB" pitchFamily="34" charset="0"/>
                <a:ea typeface="GE Dinar Two" pitchFamily="18" charset="-78"/>
                <a:cs typeface="GE Dinar Two" pitchFamily="18" charset="-78"/>
              </a:rPr>
              <a:t>5W's</a:t>
            </a:r>
            <a:r>
              <a:rPr lang="en-US" sz="3200" u="sng" dirty="0" smtClean="0">
                <a:solidFill>
                  <a:srgbClr val="51361B"/>
                </a:solidFill>
                <a:latin typeface="GE Dinar Two" pitchFamily="18" charset="-78"/>
                <a:ea typeface="GE Dinar Two" pitchFamily="18" charset="-78"/>
                <a:cs typeface="GE Dinar Two" pitchFamily="18" charset="-78"/>
              </a:rPr>
              <a:t> </a:t>
            </a:r>
            <a:r>
              <a:rPr lang="ar-SA" sz="3200" u="sng" dirty="0" smtClean="0">
                <a:solidFill>
                  <a:srgbClr val="51361B"/>
                </a:solidFill>
                <a:latin typeface="GE Dinar Two" pitchFamily="18" charset="-78"/>
                <a:ea typeface="GE Dinar Two" pitchFamily="18" charset="-78"/>
                <a:cs typeface="GE Dinar Two" pitchFamily="18" charset="-78"/>
              </a:rPr>
              <a:t> هي:</a:t>
            </a:r>
            <a:endParaRPr lang="en-US" sz="3200" u="sng" dirty="0" smtClean="0">
              <a:solidFill>
                <a:srgbClr val="51361B"/>
              </a:solidFill>
              <a:latin typeface="GE Dinar Two" pitchFamily="18" charset="-78"/>
              <a:ea typeface="GE Dinar Two" pitchFamily="18" charset="-78"/>
              <a:cs typeface="GE Dinar Two" pitchFamily="18" charset="-78"/>
            </a:endParaRPr>
          </a:p>
          <a:p>
            <a:pPr lvl="5" algn="l" rtl="0">
              <a:buFont typeface="Wingdings" pitchFamily="2" charset="2"/>
              <a:buChar char=""/>
            </a:pPr>
            <a:r>
              <a:rPr lang="en-US" sz="3200" dirty="0" smtClean="0">
                <a:solidFill>
                  <a:srgbClr val="51361B"/>
                </a:solidFill>
                <a:latin typeface="Agency FB" pitchFamily="34" charset="0"/>
                <a:ea typeface="GE Dinar Two" pitchFamily="18" charset="-78"/>
                <a:cs typeface="GE Dinar Two" pitchFamily="18" charset="-78"/>
              </a:rPr>
              <a:t>Where,</a:t>
            </a:r>
          </a:p>
          <a:p>
            <a:pPr lvl="5" algn="l" rtl="0">
              <a:buFont typeface="Wingdings" pitchFamily="2" charset="2"/>
              <a:buChar char=""/>
            </a:pPr>
            <a:r>
              <a:rPr lang="en-US" sz="3200" dirty="0" smtClean="0">
                <a:solidFill>
                  <a:srgbClr val="51361B"/>
                </a:solidFill>
                <a:latin typeface="Agency FB" pitchFamily="34" charset="0"/>
                <a:ea typeface="GE Dinar Two" pitchFamily="18" charset="-78"/>
                <a:cs typeface="GE Dinar Two" pitchFamily="18" charset="-78"/>
              </a:rPr>
              <a:t>Why,</a:t>
            </a:r>
          </a:p>
          <a:p>
            <a:pPr lvl="5" algn="l" rtl="0">
              <a:buFont typeface="Wingdings" pitchFamily="2" charset="2"/>
              <a:buChar char=""/>
            </a:pPr>
            <a:r>
              <a:rPr lang="en-US"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Agency FB" pitchFamily="34" charset="0"/>
                <a:ea typeface="GE Dinar Two" pitchFamily="18" charset="-78"/>
                <a:cs typeface="GE Dinar Two" pitchFamily="18" charset="-78"/>
              </a:rPr>
              <a:t>When,</a:t>
            </a:r>
            <a:r>
              <a:rPr lang="en-US" sz="3200" dirty="0" smtClean="0">
                <a:solidFill>
                  <a:srgbClr val="51361B"/>
                </a:solidFill>
                <a:latin typeface="GE Dinar Two" pitchFamily="18" charset="-78"/>
                <a:ea typeface="GE Dinar Two" pitchFamily="18" charset="-78"/>
                <a:cs typeface="GE Dinar Two" pitchFamily="18" charset="-78"/>
              </a:rPr>
              <a:t> </a:t>
            </a:r>
          </a:p>
          <a:p>
            <a:pPr lvl="5" algn="l" rtl="0">
              <a:buFont typeface="Wingdings" pitchFamily="2" charset="2"/>
              <a:buChar char=""/>
            </a:pPr>
            <a:r>
              <a:rPr lang="en-US" sz="3200" dirty="0" smtClean="0">
                <a:solidFill>
                  <a:srgbClr val="51361B"/>
                </a:solidFill>
                <a:latin typeface="Agency FB" pitchFamily="34" charset="0"/>
                <a:ea typeface="GE Dinar Two" pitchFamily="18" charset="-78"/>
                <a:cs typeface="GE Dinar Two" pitchFamily="18" charset="-78"/>
              </a:rPr>
              <a:t>What,</a:t>
            </a:r>
          </a:p>
          <a:p>
            <a:pPr lvl="5" algn="l" rtl="0">
              <a:buFont typeface="Wingdings" pitchFamily="2" charset="2"/>
              <a:buChar char=""/>
            </a:pPr>
            <a:r>
              <a:rPr lang="en-US"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Agency FB" pitchFamily="34" charset="0"/>
                <a:ea typeface="GE Dinar Two" pitchFamily="18" charset="-78"/>
                <a:cs typeface="GE Dinar Two" pitchFamily="18" charset="-78"/>
              </a:rPr>
              <a:t>Who.</a:t>
            </a: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5170646"/>
          </a:xfrm>
          <a:prstGeom prst="rect">
            <a:avLst/>
          </a:prstGeom>
          <a:noFill/>
        </p:spPr>
        <p:txBody>
          <a:bodyPr wrap="square" rtlCol="1">
            <a:spAutoFit/>
          </a:bodyPr>
          <a:lstStyle/>
          <a:p>
            <a:pPr algn="just"/>
            <a:r>
              <a:rPr lang="ar-SA" sz="3200" b="1" dirty="0">
                <a:solidFill>
                  <a:srgbClr val="51361B"/>
                </a:solidFill>
                <a:latin typeface="GE Dinar Two" pitchFamily="18" charset="-78"/>
                <a:ea typeface="GE Dinar Two" pitchFamily="18" charset="-78"/>
                <a:cs typeface="GE Dinar Two" pitchFamily="18" charset="-78"/>
              </a:rPr>
              <a:t>مبادئ "كايزن </a:t>
            </a:r>
            <a:r>
              <a:rPr lang="en-US" sz="3200" b="1" dirty="0">
                <a:solidFill>
                  <a:srgbClr val="51361B"/>
                </a:solidFill>
                <a:latin typeface="GE Dinar Two" pitchFamily="18" charset="-78"/>
                <a:ea typeface="GE Dinar Two" pitchFamily="18" charset="-78"/>
                <a:cs typeface="GE Dinar Two" pitchFamily="18" charset="-78"/>
              </a:rPr>
              <a:t> "</a:t>
            </a:r>
            <a:r>
              <a:rPr lang="en-US" sz="3200" b="1" dirty="0">
                <a:solidFill>
                  <a:srgbClr val="51361B"/>
                </a:solidFill>
                <a:latin typeface="Agency FB" pitchFamily="34" charset="0"/>
                <a:ea typeface="GE Dinar Two" pitchFamily="18" charset="-78"/>
                <a:cs typeface="GE Dinar Two" pitchFamily="18" charset="-78"/>
              </a:rPr>
              <a:t>Kaizen</a:t>
            </a:r>
            <a:r>
              <a:rPr lang="ar-SA" sz="3200" b="1" dirty="0" smtClean="0">
                <a:solidFill>
                  <a:srgbClr val="FF0000"/>
                </a:solidFill>
                <a:latin typeface="GE Dinar Two" pitchFamily="18" charset="-78"/>
                <a:ea typeface="GE Dinar Two" pitchFamily="18" charset="-78"/>
                <a:cs typeface="GE Dinar Two" pitchFamily="18" charset="-78"/>
              </a:rPr>
              <a:t> </a:t>
            </a:r>
            <a:endParaRPr lang="en-US" sz="3200" b="1" dirty="0" smtClean="0">
              <a:solidFill>
                <a:srgbClr val="FF0000"/>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en-US" sz="3200" b="1" dirty="0" smtClean="0">
              <a:solidFill>
                <a:srgbClr val="51361B"/>
              </a:solidFill>
              <a:latin typeface="GE Dinar Two" pitchFamily="18" charset="-78"/>
              <a:ea typeface="GE Dinar Two" pitchFamily="18" charset="-78"/>
              <a:cs typeface="GE Dinar Two" pitchFamily="18" charset="-78"/>
            </a:endParaRPr>
          </a:p>
          <a:p>
            <a:pPr algn="ctr"/>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تقوم فلسفة </a:t>
            </a:r>
            <a:r>
              <a:rPr lang="ar-SA" sz="3200" b="1" dirty="0" smtClean="0">
                <a:solidFill>
                  <a:srgbClr val="51361B"/>
                </a:solidFill>
                <a:latin typeface="GE Dinar Two" pitchFamily="18" charset="-78"/>
                <a:ea typeface="GE Dinar Two" pitchFamily="18" charset="-78"/>
                <a:cs typeface="GE Dinar Two" pitchFamily="18" charset="-78"/>
              </a:rPr>
              <a:t>"كايزن </a:t>
            </a:r>
            <a:r>
              <a:rPr lang="en-US" sz="3200" b="1"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على المبادئ التالية:</a:t>
            </a:r>
          </a:p>
          <a:p>
            <a:pPr algn="just"/>
            <a:endParaRPr lang="en-US" sz="20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وضع الشرائح المستفيدة من المنتجات أو الخدمات على رأس أولويات المؤسسة؛</a:t>
            </a:r>
          </a:p>
          <a:p>
            <a:pPr lvl="0">
              <a:buFont typeface="Arial" pitchFamily="34" charset="0"/>
              <a:buChar char="•"/>
            </a:pPr>
            <a:endParaRPr lang="en-US" sz="54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يجب ألا يمر يوماً دون إجراء أي تحسينات –مهماكانت ضئيلة- في أي مكان من المؤسسة؛</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5109091"/>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مبادئ "كايزن </a:t>
            </a:r>
            <a:r>
              <a:rPr lang="en-US" sz="3200" b="1"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a:t>
            </a:r>
            <a:r>
              <a:rPr lang="en-US" sz="3200" b="1" i="1" dirty="0" smtClean="0">
                <a:solidFill>
                  <a:srgbClr val="E5CBB1"/>
                </a:solidFill>
                <a:latin typeface="Agency FB" pitchFamily="34" charset="0"/>
                <a:ea typeface="GE Dinar Two" pitchFamily="18" charset="-78"/>
                <a:cs typeface="GE Dinar Two" pitchFamily="18" charset="-78"/>
              </a:rPr>
              <a:t>Kaizen</a:t>
            </a:r>
            <a:r>
              <a:rPr lang="ar-SA" sz="3200" b="1" dirty="0" smtClean="0">
                <a:solidFill>
                  <a:srgbClr val="E5CBB1"/>
                </a:solidFill>
                <a:latin typeface="GE Dinar Two" pitchFamily="18" charset="-78"/>
                <a:ea typeface="GE Dinar Two" pitchFamily="18" charset="-78"/>
                <a:cs typeface="GE Dinar Two" pitchFamily="18" charset="-78"/>
              </a:rPr>
              <a:t> </a:t>
            </a:r>
            <a:endParaRPr lang="en-US" sz="32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p>
          <a:p>
            <a:pPr algn="just"/>
            <a:endParaRPr lang="en-US" sz="14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لا يوجد أي شيء لا يمكن تحسينه، فكل شيء يمكن تحسينه بل ينبغي تحسينه؛</a:t>
            </a:r>
          </a:p>
          <a:p>
            <a:pPr lvl="0" algn="just">
              <a:buFont typeface="Arial" pitchFamily="34" charset="0"/>
              <a:buChar char="•"/>
            </a:pPr>
            <a:endParaRPr lang="en-US" sz="24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أي نشاط للإدارة ينبغي في النهاية أن يؤدي إلى زيادة في رضا المستفيدين؛</a:t>
            </a:r>
          </a:p>
          <a:p>
            <a:pPr lvl="0" algn="just">
              <a:buFont typeface="Arial" pitchFamily="34" charset="0"/>
              <a:buChar char="•"/>
            </a:pPr>
            <a:endParaRPr lang="en-US" sz="3200"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البحث عن توقعات ورغبات المستفيدين والعمل على تنفيذها مباشرة؛</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3539430"/>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مبادئ "كايزن </a:t>
            </a:r>
            <a:r>
              <a:rPr lang="en-US" sz="3200" b="1"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a:t>
            </a:r>
            <a:r>
              <a:rPr lang="en-US" sz="3200" b="1" i="1" dirty="0" smtClean="0">
                <a:solidFill>
                  <a:srgbClr val="E5CBB1"/>
                </a:solidFill>
                <a:latin typeface="Agency FB" pitchFamily="34" charset="0"/>
                <a:ea typeface="GE Dinar Two" pitchFamily="18" charset="-78"/>
                <a:cs typeface="GE Dinar Two" pitchFamily="18" charset="-78"/>
              </a:rPr>
              <a:t>Kaizen</a:t>
            </a:r>
            <a:r>
              <a:rPr lang="ar-SA" sz="3200" b="1" dirty="0" smtClean="0">
                <a:solidFill>
                  <a:srgbClr val="E5CBB1"/>
                </a:solidFill>
                <a:latin typeface="GE Dinar Two" pitchFamily="18" charset="-78"/>
                <a:ea typeface="GE Dinar Two" pitchFamily="18" charset="-78"/>
                <a:cs typeface="GE Dinar Two" pitchFamily="18" charset="-78"/>
              </a:rPr>
              <a:t> </a:t>
            </a:r>
            <a:endParaRPr lang="en-US" sz="32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p>
          <a:p>
            <a:pPr algn="just"/>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جودة المنتجات وتقديم الخدمات أولا وليس الربح أولا؛</a:t>
            </a:r>
          </a:p>
          <a:p>
            <a:pPr lvl="0" algn="just">
              <a:buFont typeface="Arial" pitchFamily="34" charset="0"/>
              <a:buChar char="•"/>
            </a:pP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العمليات تخلق النتائج؛</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5755422"/>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مبادئ "كايزن </a:t>
            </a:r>
            <a:r>
              <a:rPr lang="en-US" sz="3200" b="1"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a:t>
            </a:r>
            <a:r>
              <a:rPr lang="en-US" sz="3200" b="1" i="1" dirty="0" smtClean="0">
                <a:solidFill>
                  <a:srgbClr val="E5CBB1"/>
                </a:solidFill>
                <a:latin typeface="Agency FB" pitchFamily="34" charset="0"/>
                <a:ea typeface="GE Dinar Two" pitchFamily="18" charset="-78"/>
                <a:cs typeface="GE Dinar Two" pitchFamily="18" charset="-78"/>
              </a:rPr>
              <a:t>Kaizen</a:t>
            </a:r>
            <a:r>
              <a:rPr lang="ar-SA" sz="3200" b="1" dirty="0" smtClean="0">
                <a:solidFill>
                  <a:srgbClr val="E5CBB1"/>
                </a:solidFill>
                <a:latin typeface="GE Dinar Two" pitchFamily="18" charset="-78"/>
                <a:ea typeface="GE Dinar Two" pitchFamily="18" charset="-78"/>
                <a:cs typeface="GE Dinar Two" pitchFamily="18" charset="-78"/>
              </a:rPr>
              <a:t> </a:t>
            </a:r>
            <a:endParaRPr lang="en-US" sz="3200" b="1" dirty="0" smtClean="0">
              <a:solidFill>
                <a:srgbClr val="E5CBB1"/>
              </a:solidFill>
              <a:latin typeface="GE Dinar Two" pitchFamily="18" charset="-78"/>
              <a:ea typeface="GE Dinar Two" pitchFamily="18" charset="-78"/>
              <a:cs typeface="GE Dinar Two" pitchFamily="18" charset="-78"/>
            </a:endParaRPr>
          </a:p>
          <a:p>
            <a:pPr algn="just"/>
            <a:r>
              <a:rPr lang="ar-SA" sz="2000" b="1" dirty="0" smtClean="0">
                <a:solidFill>
                  <a:srgbClr val="51361B"/>
                </a:solidFill>
                <a:latin typeface="GE Dinar Two" pitchFamily="18" charset="-78"/>
                <a:ea typeface="GE Dinar Two" pitchFamily="18" charset="-78"/>
                <a:cs typeface="GE Dinar Two" pitchFamily="18" charset="-78"/>
              </a:rPr>
              <a:t> </a:t>
            </a:r>
            <a:endParaRPr lang="ar-SA" sz="1400" b="1" dirty="0" smtClean="0">
              <a:solidFill>
                <a:srgbClr val="51361B"/>
              </a:solidFill>
              <a:latin typeface="GE Dinar Two" pitchFamily="18" charset="-78"/>
              <a:ea typeface="GE Dinar Two" pitchFamily="18" charset="-78"/>
              <a:cs typeface="GE Dinar Two" pitchFamily="18" charset="-78"/>
            </a:endParaRPr>
          </a:p>
          <a:p>
            <a:pPr algn="just"/>
            <a:endParaRPr lang="en-US" sz="20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بدون تحسين العمليات، لا تتحسن النتائج. </a:t>
            </a:r>
          </a:p>
          <a:p>
            <a:pPr lvl="0" algn="just"/>
            <a:r>
              <a:rPr lang="ar-SA" sz="3200" dirty="0" smtClean="0">
                <a:solidFill>
                  <a:srgbClr val="51361B"/>
                </a:solidFill>
                <a:latin typeface="GE Dinar Two" pitchFamily="18" charset="-78"/>
                <a:ea typeface="GE Dinar Two" pitchFamily="18" charset="-78"/>
                <a:cs typeface="GE Dinar Two" pitchFamily="18" charset="-78"/>
              </a:rPr>
              <a:t>يجب التركيز على تحسين واحد أو أكثر من المدخلات الخمسة للعمليات وهي:</a:t>
            </a:r>
          </a:p>
          <a:p>
            <a:pPr lvl="0">
              <a:buFont typeface="Arial" pitchFamily="34" charset="0"/>
              <a:buChar char="•"/>
            </a:pPr>
            <a:endParaRPr lang="en-US" sz="2000" dirty="0" smtClean="0">
              <a:solidFill>
                <a:srgbClr val="51361B"/>
              </a:solidFill>
              <a:latin typeface="GE Dinar Two" pitchFamily="18" charset="-78"/>
              <a:ea typeface="GE Dinar Two" pitchFamily="18" charset="-78"/>
              <a:cs typeface="GE Dinar Two" pitchFamily="18" charset="-78"/>
            </a:endParaRPr>
          </a:p>
          <a:p>
            <a:pPr lvl="1">
              <a:buFont typeface="Wingdings" pitchFamily="2" charset="2"/>
              <a:buChar char="q"/>
            </a:pPr>
            <a:r>
              <a:rPr lang="ar-SA" sz="2800" dirty="0" smtClean="0">
                <a:solidFill>
                  <a:srgbClr val="51361B"/>
                </a:solidFill>
                <a:latin typeface="GE Dinar Two" pitchFamily="18" charset="-78"/>
                <a:ea typeface="GE Dinar Two" pitchFamily="18" charset="-78"/>
                <a:cs typeface="GE Dinar Two" pitchFamily="18" charset="-78"/>
              </a:rPr>
              <a:t>الأفراد (منسوبي المؤسسة)؛</a:t>
            </a:r>
            <a:endParaRPr lang="en-US" sz="2800" dirty="0" smtClean="0">
              <a:solidFill>
                <a:srgbClr val="51361B"/>
              </a:solidFill>
              <a:latin typeface="GE Dinar Two" pitchFamily="18" charset="-78"/>
              <a:ea typeface="GE Dinar Two" pitchFamily="18" charset="-78"/>
              <a:cs typeface="GE Dinar Two" pitchFamily="18" charset="-78"/>
            </a:endParaRPr>
          </a:p>
          <a:p>
            <a:pPr lvl="1">
              <a:buFont typeface="Wingdings" pitchFamily="2" charset="2"/>
              <a:buChar char="q"/>
            </a:pPr>
            <a:r>
              <a:rPr lang="ar-SA" sz="2800" dirty="0" smtClean="0">
                <a:solidFill>
                  <a:srgbClr val="51361B"/>
                </a:solidFill>
                <a:latin typeface="GE Dinar Two" pitchFamily="18" charset="-78"/>
                <a:ea typeface="GE Dinar Two" pitchFamily="18" charset="-78"/>
                <a:cs typeface="GE Dinar Two" pitchFamily="18" charset="-78"/>
              </a:rPr>
              <a:t>أداة الإنتاج أو تقديم الخدمة؛</a:t>
            </a:r>
            <a:endParaRPr lang="en-US" sz="2800" dirty="0" smtClean="0">
              <a:solidFill>
                <a:srgbClr val="51361B"/>
              </a:solidFill>
              <a:latin typeface="GE Dinar Two" pitchFamily="18" charset="-78"/>
              <a:ea typeface="GE Dinar Two" pitchFamily="18" charset="-78"/>
              <a:cs typeface="GE Dinar Two" pitchFamily="18" charset="-78"/>
            </a:endParaRPr>
          </a:p>
          <a:p>
            <a:pPr lvl="1">
              <a:buFont typeface="Wingdings" pitchFamily="2" charset="2"/>
              <a:buChar char="q"/>
            </a:pPr>
            <a:r>
              <a:rPr lang="ar-SA" sz="2800" dirty="0" smtClean="0">
                <a:solidFill>
                  <a:srgbClr val="51361B"/>
                </a:solidFill>
                <a:latin typeface="GE Dinar Two" pitchFamily="18" charset="-78"/>
                <a:ea typeface="GE Dinar Two" pitchFamily="18" charset="-78"/>
                <a:cs typeface="GE Dinar Two" pitchFamily="18" charset="-78"/>
              </a:rPr>
              <a:t>طرق وأساليب الإنتاج؛</a:t>
            </a:r>
            <a:endParaRPr lang="en-US" sz="2800" dirty="0" smtClean="0">
              <a:solidFill>
                <a:srgbClr val="51361B"/>
              </a:solidFill>
              <a:latin typeface="GE Dinar Two" pitchFamily="18" charset="-78"/>
              <a:ea typeface="GE Dinar Two" pitchFamily="18" charset="-78"/>
              <a:cs typeface="GE Dinar Two" pitchFamily="18" charset="-78"/>
            </a:endParaRPr>
          </a:p>
          <a:p>
            <a:pPr lvl="1">
              <a:buFont typeface="Wingdings" pitchFamily="2" charset="2"/>
              <a:buChar char="q"/>
            </a:pPr>
            <a:r>
              <a:rPr lang="ar-SA" sz="2800" dirty="0" smtClean="0">
                <a:solidFill>
                  <a:srgbClr val="51361B"/>
                </a:solidFill>
                <a:latin typeface="GE Dinar Two" pitchFamily="18" charset="-78"/>
                <a:ea typeface="GE Dinar Two" pitchFamily="18" charset="-78"/>
                <a:cs typeface="GE Dinar Two" pitchFamily="18" charset="-78"/>
              </a:rPr>
              <a:t>المواد الداخلة في الإنتاج أو تقديم الخدمات؛</a:t>
            </a:r>
            <a:endParaRPr lang="en-US" sz="2800" dirty="0" smtClean="0">
              <a:solidFill>
                <a:srgbClr val="51361B"/>
              </a:solidFill>
              <a:latin typeface="GE Dinar Two" pitchFamily="18" charset="-78"/>
              <a:ea typeface="GE Dinar Two" pitchFamily="18" charset="-78"/>
              <a:cs typeface="GE Dinar Two" pitchFamily="18" charset="-78"/>
            </a:endParaRPr>
          </a:p>
          <a:p>
            <a:pPr lvl="1">
              <a:buFont typeface="Wingdings" pitchFamily="2" charset="2"/>
              <a:buChar char="q"/>
            </a:pPr>
            <a:r>
              <a:rPr lang="ar-SA" sz="2800" dirty="0" smtClean="0">
                <a:solidFill>
                  <a:srgbClr val="51361B"/>
                </a:solidFill>
                <a:latin typeface="GE Dinar Two" pitchFamily="18" charset="-78"/>
                <a:ea typeface="GE Dinar Two" pitchFamily="18" charset="-78"/>
                <a:cs typeface="GE Dinar Two" pitchFamily="18" charset="-78"/>
              </a:rPr>
              <a:t>البيئة.</a:t>
            </a:r>
            <a:endParaRPr lang="en-US" sz="2800" dirty="0" smtClean="0">
              <a:solidFill>
                <a:srgbClr val="51361B"/>
              </a:solidFill>
              <a:latin typeface="GE Dinar Two" pitchFamily="18" charset="-78"/>
              <a:ea typeface="GE Dinar Two" pitchFamily="18" charset="-78"/>
              <a:cs typeface="GE Dinar Two" pitchFamily="18" charset="-78"/>
            </a:endParaRPr>
          </a:p>
          <a:p>
            <a:pPr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524315"/>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مبادئ "كايزن </a:t>
            </a:r>
            <a:r>
              <a:rPr lang="en-US" sz="3200" b="1"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a:t>
            </a:r>
            <a:r>
              <a:rPr lang="en-US" sz="3200" b="1" i="1" dirty="0" smtClean="0">
                <a:solidFill>
                  <a:srgbClr val="E5CBB1"/>
                </a:solidFill>
                <a:latin typeface="Agency FB" pitchFamily="34" charset="0"/>
                <a:ea typeface="GE Dinar Two" pitchFamily="18" charset="-78"/>
                <a:cs typeface="GE Dinar Two" pitchFamily="18" charset="-78"/>
              </a:rPr>
              <a:t>Kaizen</a:t>
            </a:r>
            <a:r>
              <a:rPr lang="ar-SA" sz="3200" b="1" dirty="0" smtClean="0">
                <a:solidFill>
                  <a:srgbClr val="E5CBB1"/>
                </a:solidFill>
                <a:latin typeface="GE Dinar Two" pitchFamily="18" charset="-78"/>
                <a:ea typeface="GE Dinar Two" pitchFamily="18" charset="-78"/>
                <a:cs typeface="GE Dinar Two" pitchFamily="18" charset="-78"/>
              </a:rPr>
              <a:t> </a:t>
            </a:r>
            <a:endParaRPr lang="en-US" sz="32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p>
          <a:p>
            <a:pPr algn="just"/>
            <a:endParaRPr lang="en-US" sz="3200"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التركيز على كامل المؤسسة، بدلا من التركيز على أحد الأقسام؛</a:t>
            </a:r>
          </a:p>
          <a:p>
            <a:pPr lvl="0">
              <a:buFont typeface="Arial" pitchFamily="34" charset="0"/>
              <a:buChar char="•"/>
            </a:pPr>
            <a:endParaRPr lang="en-US" sz="3200" dirty="0" smtClean="0">
              <a:solidFill>
                <a:srgbClr val="51361B"/>
              </a:solidFill>
              <a:latin typeface="GE Dinar Two" pitchFamily="18" charset="-78"/>
              <a:ea typeface="GE Dinar Two" pitchFamily="18" charset="-78"/>
              <a:cs typeface="GE Dinar Two" pitchFamily="18" charset="-78"/>
            </a:endParaRPr>
          </a:p>
          <a:p>
            <a:pPr lvl="0">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العمل على بناء ثقافة مؤسسية بحيث تشجع أفرادها على الاعتراف بوجود مشاكل، وتقديم اقتراحات مناسبة لحلها؛</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9" name="مستطيل 8"/>
          <p:cNvSpPr/>
          <p:nvPr/>
        </p:nvSpPr>
        <p:spPr>
          <a:xfrm>
            <a:off x="0" y="1785926"/>
            <a:ext cx="7786710" cy="4154984"/>
          </a:xfrm>
          <a:prstGeom prst="rect">
            <a:avLst/>
          </a:prstGeom>
        </p:spPr>
        <p:txBody>
          <a:bodyPr wrap="square">
            <a:spAutoFit/>
          </a:bodyPr>
          <a:lstStyle/>
          <a:p>
            <a:pPr algn="just"/>
            <a:r>
              <a:rPr lang="ar-SA" sz="3600" dirty="0" smtClean="0">
                <a:solidFill>
                  <a:srgbClr val="51361B"/>
                </a:solidFill>
                <a:latin typeface="GE Dinar Two" pitchFamily="18" charset="-78"/>
                <a:ea typeface="GE Dinar Two" pitchFamily="18" charset="-78"/>
                <a:cs typeface="GE Dinar Two" pitchFamily="18" charset="-78"/>
              </a:rPr>
              <a:t>بحيث ينخرط جميع العاملين في المؤسسة في عملية التحسين، وعلى جميع المستويات الإدارية، بغض النظر عن مراكزهم الوظيفية بدءاً من الإدارة العليا (القيادة) إلى أدنى المستويات الإدارية فيها، معتمدة على</a:t>
            </a:r>
          </a:p>
          <a:p>
            <a:pPr algn="ctr"/>
            <a:r>
              <a:rPr lang="ar-SA" sz="3600" b="1" dirty="0" smtClean="0">
                <a:solidFill>
                  <a:srgbClr val="51361B"/>
                </a:solidFill>
                <a:latin typeface="GE Dinar Two" pitchFamily="18" charset="-78"/>
                <a:ea typeface="GE Dinar Two" pitchFamily="18" charset="-78"/>
                <a:cs typeface="GE Dinar Two" pitchFamily="18" charset="-78"/>
              </a:rPr>
              <a:t> </a:t>
            </a:r>
            <a:r>
              <a:rPr lang="ar-SA" sz="4800" b="1" dirty="0" smtClean="0">
                <a:solidFill>
                  <a:srgbClr val="51361B"/>
                </a:solidFill>
                <a:latin typeface="GE Dinar Two" pitchFamily="18" charset="-78"/>
                <a:ea typeface="GE Dinar Two" pitchFamily="18" charset="-78"/>
                <a:cs typeface="GE Dinar Two" pitchFamily="18" charset="-78"/>
              </a:rPr>
              <a:t>التحليل والعملية.</a:t>
            </a:r>
            <a:endParaRPr lang="ar-SA" sz="3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5786199"/>
          </a:xfrm>
          <a:prstGeom prst="rect">
            <a:avLst/>
          </a:prstGeom>
          <a:noFill/>
        </p:spPr>
        <p:txBody>
          <a:bodyPr wrap="square" rtlCol="1">
            <a:spAutoFit/>
          </a:bodyPr>
          <a:lstStyle/>
          <a:p>
            <a:pPr algn="just"/>
            <a:r>
              <a:rPr lang="ar-SA" sz="3200" b="1" dirty="0" smtClean="0">
                <a:solidFill>
                  <a:srgbClr val="E5CBB1"/>
                </a:solidFill>
                <a:latin typeface="GE Dinar Two" pitchFamily="18" charset="-78"/>
                <a:ea typeface="GE Dinar Two" pitchFamily="18" charset="-78"/>
                <a:cs typeface="GE Dinar Two" pitchFamily="18" charset="-78"/>
              </a:rPr>
              <a:t>تابع مبادئ "كايزن </a:t>
            </a:r>
            <a:r>
              <a:rPr lang="en-US" sz="3200" b="1"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a:t>
            </a:r>
            <a:r>
              <a:rPr lang="en-US" sz="3200" b="1" i="1" dirty="0" smtClean="0">
                <a:solidFill>
                  <a:srgbClr val="E5CBB1"/>
                </a:solidFill>
                <a:latin typeface="Agency FB" pitchFamily="34" charset="0"/>
                <a:ea typeface="GE Dinar Two" pitchFamily="18" charset="-78"/>
                <a:cs typeface="GE Dinar Two" pitchFamily="18" charset="-78"/>
              </a:rPr>
              <a:t>Kaizen</a:t>
            </a:r>
            <a:r>
              <a:rPr lang="ar-SA" sz="3200" b="1" dirty="0" smtClean="0">
                <a:solidFill>
                  <a:srgbClr val="E5CBB1"/>
                </a:solidFill>
                <a:latin typeface="GE Dinar Two" pitchFamily="18" charset="-78"/>
                <a:ea typeface="GE Dinar Two" pitchFamily="18" charset="-78"/>
                <a:cs typeface="GE Dinar Two" pitchFamily="18" charset="-78"/>
              </a:rPr>
              <a:t> </a:t>
            </a:r>
            <a:endParaRPr lang="en-US" sz="3200" b="1" dirty="0" smtClean="0">
              <a:solidFill>
                <a:srgbClr val="E5CBB1"/>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p>
          <a:p>
            <a:pPr algn="just"/>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تقديم الاقتراحات بدلاً من توجيه الانتقاد؛</a:t>
            </a:r>
          </a:p>
          <a:p>
            <a:pPr lvl="0">
              <a:buFont typeface="Arial" pitchFamily="34" charset="0"/>
              <a:buChar char="•"/>
            </a:pP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عدم توجيه اللوم والحكم على الآخرين؛</a:t>
            </a:r>
          </a:p>
          <a:p>
            <a:pPr lvl="0">
              <a:buFont typeface="Arial" pitchFamily="34" charset="0"/>
              <a:buChar char="•"/>
            </a:pPr>
            <a:endParaRPr lang="en-US" sz="3200" dirty="0" smtClean="0">
              <a:solidFill>
                <a:srgbClr val="51361B"/>
              </a:solidFill>
              <a:latin typeface="GE Dinar Two" pitchFamily="18" charset="-78"/>
              <a:ea typeface="GE Dinar Two" pitchFamily="18" charset="-78"/>
              <a:cs typeface="GE Dinar Two" pitchFamily="18" charset="-78"/>
            </a:endParaRPr>
          </a:p>
          <a:p>
            <a:pPr lvl="0" algn="just">
              <a:buFont typeface="Arial" pitchFamily="34" charset="0"/>
              <a:buChar char="•"/>
            </a:pPr>
            <a:r>
              <a:rPr lang="ar-SA" sz="3200" dirty="0" smtClean="0">
                <a:solidFill>
                  <a:srgbClr val="51361B"/>
                </a:solidFill>
                <a:latin typeface="GE Dinar Two" pitchFamily="18" charset="-78"/>
                <a:ea typeface="GE Dinar Two" pitchFamily="18" charset="-78"/>
                <a:cs typeface="GE Dinar Two" pitchFamily="18" charset="-78"/>
              </a:rPr>
              <a:t>تحديد أسباب حالات عدم المطابقة والعمل على معالجتها وتصحيحها، بدلا من تحديد الأشخاص المخطئين وإلقاء اللوم عليهم</a:t>
            </a:r>
            <a:r>
              <a:rPr lang="en-US" sz="3200" dirty="0" smtClean="0">
                <a:solidFill>
                  <a:srgbClr val="51361B"/>
                </a:solidFill>
                <a:latin typeface="GE Dinar Two" pitchFamily="18" charset="-78"/>
                <a:ea typeface="GE Dinar Two" pitchFamily="18" charset="-78"/>
                <a:cs typeface="GE Dinar Two" pitchFamily="18" charset="-78"/>
              </a:rPr>
              <a:t>.</a:t>
            </a:r>
          </a:p>
          <a:p>
            <a:r>
              <a:rPr lang="en-US" i="1" dirty="0" smtClean="0"/>
              <a:t> </a:t>
            </a:r>
            <a:endParaRPr lang="en-US" sz="1600" dirty="0" smtClean="0"/>
          </a:p>
          <a:p>
            <a:pPr algn="just"/>
            <a:endParaRPr lang="ar-SA" sz="1600" b="1" dirty="0" smtClean="0">
              <a:solidFill>
                <a:srgbClr val="51361B"/>
              </a:solidFill>
              <a:latin typeface="GE Dinar Two" pitchFamily="18" charset="-78"/>
              <a:ea typeface="GE Dinar Two" pitchFamily="18" charset="-78"/>
              <a:cs typeface="GE Dinar Two" pitchFamily="18" charset="-78"/>
            </a:endParaRPr>
          </a:p>
          <a:p>
            <a:pPr lvl="0" algn="just"/>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6247864"/>
          </a:xfrm>
          <a:prstGeom prst="rect">
            <a:avLst/>
          </a:prstGeom>
          <a:noFill/>
        </p:spPr>
        <p:txBody>
          <a:bodyPr wrap="square" rtlCol="1">
            <a:spAutoFit/>
          </a:bodyPr>
          <a:lstStyle/>
          <a:p>
            <a:pPr algn="ctr"/>
            <a:r>
              <a:rPr lang="ar-SA" sz="3200" b="1" dirty="0" smtClean="0">
                <a:solidFill>
                  <a:srgbClr val="51361B"/>
                </a:solidFill>
                <a:latin typeface="GE Dinar Two" pitchFamily="18" charset="-78"/>
                <a:ea typeface="GE Dinar Two" pitchFamily="18" charset="-78"/>
                <a:cs typeface="GE Dinar Two" pitchFamily="18" charset="-78"/>
              </a:rPr>
              <a:t>"كايزن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b="1" dirty="0" smtClean="0">
                <a:solidFill>
                  <a:srgbClr val="51361B"/>
                </a:solidFill>
                <a:latin typeface="GE Dinar Two" pitchFamily="18" charset="-78"/>
                <a:ea typeface="GE Dinar Two" pitchFamily="18" charset="-78"/>
                <a:cs typeface="GE Dinar Two" pitchFamily="18" charset="-78"/>
              </a:rPr>
              <a:t>" عمل قياسي</a:t>
            </a:r>
          </a:p>
          <a:p>
            <a:pPr algn="ctr"/>
            <a:r>
              <a:rPr lang="ar-SA" sz="3200" b="1" dirty="0" smtClean="0">
                <a:solidFill>
                  <a:srgbClr val="51361B"/>
                </a:solidFill>
                <a:latin typeface="GE Dinar Two" pitchFamily="18" charset="-78"/>
                <a:ea typeface="GE Dinar Two" pitchFamily="18" charset="-78"/>
                <a:cs typeface="GE Dinar Two" pitchFamily="18" charset="-78"/>
              </a:rPr>
              <a:t> </a:t>
            </a:r>
            <a:r>
              <a:rPr lang="en-US" sz="4000" b="1" i="1" dirty="0" smtClean="0">
                <a:solidFill>
                  <a:srgbClr val="51361B"/>
                </a:solidFill>
                <a:latin typeface="Agency FB" pitchFamily="34" charset="0"/>
                <a:ea typeface="GE Dinar Two" pitchFamily="18" charset="-78"/>
                <a:cs typeface="GE Dinar Two" pitchFamily="18" charset="-78"/>
              </a:rPr>
              <a:t>Kaizen is Standardized Work</a:t>
            </a:r>
            <a:endParaRPr lang="en-US" sz="3200" b="1" dirty="0" smtClean="0">
              <a:solidFill>
                <a:srgbClr val="51361B"/>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العمل القياسي</a:t>
            </a:r>
            <a:r>
              <a:rPr lang="en-US" sz="4000" b="1" i="1" dirty="0" smtClean="0">
                <a:solidFill>
                  <a:srgbClr val="51361B"/>
                </a:solidFill>
                <a:latin typeface="Agency FB" pitchFamily="34" charset="0"/>
                <a:ea typeface="GE Dinar Two" pitchFamily="18" charset="-78"/>
                <a:cs typeface="GE Dinar Two" pitchFamily="18" charset="-78"/>
              </a:rPr>
              <a:t>Standard</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 هو سلسلة من الخطوات لإتمام العمل؛</a:t>
            </a:r>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كما وإن العمل القياسي هو وصف دقيق لأنشطة العمل، وبالتحديد </a:t>
            </a:r>
          </a:p>
          <a:p>
            <a:pPr marL="571500" algn="just">
              <a:buFont typeface="Wingdings" pitchFamily="2" charset="2"/>
              <a:buChar char="ü"/>
            </a:pPr>
            <a:r>
              <a:rPr lang="ar-SA" sz="2800" dirty="0" smtClean="0">
                <a:solidFill>
                  <a:srgbClr val="51361B"/>
                </a:solidFill>
                <a:latin typeface="GE Dinar Two" pitchFamily="18" charset="-78"/>
                <a:ea typeface="GE Dinar Two" pitchFamily="18" charset="-78"/>
                <a:cs typeface="GE Dinar Two" pitchFamily="18" charset="-78"/>
              </a:rPr>
              <a:t>	الوقت الدوري  </a:t>
            </a:r>
            <a:r>
              <a:rPr lang="en-US" sz="3600" b="1" i="1" dirty="0" smtClean="0">
                <a:solidFill>
                  <a:srgbClr val="51361B"/>
                </a:solidFill>
                <a:latin typeface="Agency FB" pitchFamily="34" charset="0"/>
                <a:ea typeface="GE Dinar Two" pitchFamily="18" charset="-78"/>
                <a:cs typeface="GE Dinar Two" pitchFamily="18" charset="-78"/>
              </a:rPr>
              <a:t>Cycle Time</a:t>
            </a:r>
            <a:endParaRPr lang="ar-SA" sz="3600" b="1" i="1" dirty="0" smtClean="0">
              <a:solidFill>
                <a:srgbClr val="51361B"/>
              </a:solidFill>
              <a:latin typeface="Agency FB" pitchFamily="34" charset="0"/>
              <a:ea typeface="GE Dinar Two" pitchFamily="18" charset="-78"/>
              <a:cs typeface="GE Dinar Two" pitchFamily="18" charset="-78"/>
            </a:endParaRPr>
          </a:p>
          <a:p>
            <a:pPr marL="571500" algn="just">
              <a:buFont typeface="Wingdings" pitchFamily="2" charset="2"/>
              <a:buChar char="ü"/>
            </a:pPr>
            <a:r>
              <a:rPr lang="ar-SA" sz="2800" dirty="0" smtClean="0">
                <a:solidFill>
                  <a:srgbClr val="51361B"/>
                </a:solidFill>
                <a:latin typeface="GE Dinar Two" pitchFamily="18" charset="-78"/>
                <a:ea typeface="GE Dinar Two" pitchFamily="18" charset="-78"/>
                <a:cs typeface="GE Dinar Two" pitchFamily="18" charset="-78"/>
              </a:rPr>
              <a:t>تتابع العمل على إنجاز مهمة معينة </a:t>
            </a:r>
            <a:r>
              <a:rPr lang="en-US" sz="3600" b="1" i="1" dirty="0" smtClean="0">
                <a:solidFill>
                  <a:srgbClr val="51361B"/>
                </a:solidFill>
                <a:latin typeface="Agency FB" pitchFamily="34" charset="0"/>
                <a:ea typeface="GE Dinar Two" pitchFamily="18" charset="-78"/>
                <a:cs typeface="GE Dinar Two" pitchFamily="18" charset="-78"/>
                <a:hlinkClick r:id="rId4" action="ppaction://hlinksldjump"/>
              </a:rPr>
              <a:t>Tact Time</a:t>
            </a:r>
            <a:endParaRPr lang="ar-SA" sz="3600" b="1" i="1" dirty="0" smtClean="0">
              <a:solidFill>
                <a:srgbClr val="51361B"/>
              </a:solidFill>
              <a:latin typeface="Agency FB" pitchFamily="34" charset="0"/>
              <a:ea typeface="GE Dinar Two" pitchFamily="18" charset="-78"/>
              <a:cs typeface="GE Dinar Two" pitchFamily="18" charset="-78"/>
            </a:endParaRPr>
          </a:p>
          <a:p>
            <a:pPr marL="571500" algn="just">
              <a:buFont typeface="Wingdings" pitchFamily="2" charset="2"/>
              <a:buChar char="ü"/>
            </a:pPr>
            <a:r>
              <a:rPr lang="ar-SA" sz="2800" dirty="0" smtClean="0">
                <a:solidFill>
                  <a:srgbClr val="51361B"/>
                </a:solidFill>
                <a:latin typeface="GE Dinar Two" pitchFamily="18" charset="-78"/>
                <a:ea typeface="GE Dinar Two" pitchFamily="18" charset="-78"/>
                <a:cs typeface="GE Dinar Two" pitchFamily="18" charset="-78"/>
              </a:rPr>
              <a:t>الحد الأدنى من مخزون القطع والأجزاء المطلوبة لتسيير الأنشطة الإنتاجية بدون انقطاع</a:t>
            </a:r>
            <a:r>
              <a:rPr lang="en-US" sz="2800" dirty="0" smtClean="0">
                <a:solidFill>
                  <a:srgbClr val="51361B"/>
                </a:solidFill>
                <a:latin typeface="GE Dinar Two" pitchFamily="18" charset="-78"/>
                <a:ea typeface="GE Dinar Two" pitchFamily="18" charset="-78"/>
                <a:cs typeface="GE Dinar Two" pitchFamily="18" charset="-78"/>
              </a:rPr>
              <a:t>.</a:t>
            </a:r>
          </a:p>
          <a:p>
            <a:pPr algn="just"/>
            <a:endParaRPr lang="en-US" sz="3200" b="1" dirty="0" smtClean="0">
              <a:solidFill>
                <a:srgbClr val="51361B"/>
              </a:solidFill>
              <a:latin typeface="GE Dinar Two" pitchFamily="18" charset="-78"/>
              <a:ea typeface="GE Dinar Two" pitchFamily="18" charset="-78"/>
              <a:cs typeface="GE Dinar Two" pitchFamily="18" charset="-78"/>
            </a:endParaRPr>
          </a:p>
          <a:p>
            <a:pPr algn="just"/>
            <a:r>
              <a:rPr lang="ar-SA" sz="3200" b="1" dirty="0" smtClean="0">
                <a:solidFill>
                  <a:srgbClr val="51361B"/>
                </a:solidFill>
                <a:latin typeface="GE Dinar Two" pitchFamily="18" charset="-78"/>
                <a:ea typeface="GE Dinar Two" pitchFamily="18" charset="-78"/>
                <a:cs typeface="GE Dinar Two" pitchFamily="18" charset="-78"/>
              </a:rPr>
              <a:t> </a:t>
            </a:r>
            <a:endParaRPr lang="ar-SA" sz="16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3600986"/>
          </a:xfrm>
          <a:prstGeom prst="rect">
            <a:avLst/>
          </a:prstGeom>
          <a:noFill/>
        </p:spPr>
        <p:txBody>
          <a:bodyPr wrap="square" rtlCol="1">
            <a:spAutoFit/>
          </a:bodyPr>
          <a:lstStyle/>
          <a:p>
            <a:pPr algn="ctr"/>
            <a:r>
              <a:rPr lang="ar-SA" sz="3200" b="1" dirty="0" smtClean="0">
                <a:solidFill>
                  <a:srgbClr val="51361B"/>
                </a:solidFill>
                <a:latin typeface="GE Dinar Two" pitchFamily="18" charset="-78"/>
                <a:ea typeface="GE Dinar Two" pitchFamily="18" charset="-78"/>
                <a:cs typeface="GE Dinar Two" pitchFamily="18" charset="-78"/>
              </a:rPr>
              <a:t>مكونات العمل القياسي</a:t>
            </a:r>
          </a:p>
          <a:p>
            <a:pPr algn="ctr"/>
            <a:endParaRPr lang="en-US" sz="3200" b="1"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en-US" sz="3600" b="1" i="1" dirty="0" smtClean="0">
                <a:solidFill>
                  <a:srgbClr val="51361B"/>
                </a:solidFill>
                <a:latin typeface="Agency FB" pitchFamily="34" charset="0"/>
                <a:ea typeface="GE Dinar Two" pitchFamily="18" charset="-78"/>
                <a:cs typeface="GE Dinar Two" pitchFamily="18" charset="-78"/>
              </a:rPr>
              <a:t>Tact Time</a:t>
            </a:r>
            <a:r>
              <a:rPr lang="ar-SA" sz="3200" dirty="0" smtClean="0">
                <a:solidFill>
                  <a:srgbClr val="51361B"/>
                </a:solidFill>
                <a:latin typeface="GE Dinar Two" pitchFamily="18" charset="-78"/>
                <a:ea typeface="GE Dinar Two" pitchFamily="18" charset="-78"/>
                <a:cs typeface="GE Dinar Two" pitchFamily="18" charset="-78"/>
              </a:rPr>
              <a:t>ويتم الحصول عليه من خلال قسمة عدد ساعات العمل اليومي على الكميات المنتجة. لذلك فان القضاء على الوقت الضائع، وموازنة خط الإنتاج أو خط تقديم الخدمة، سيزيد من حجم الكمية المنتجة يومياً؛</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5693866"/>
          </a:xfrm>
          <a:prstGeom prst="rect">
            <a:avLst/>
          </a:prstGeom>
          <a:noFill/>
        </p:spPr>
        <p:txBody>
          <a:bodyPr wrap="square" rtlCol="1">
            <a:spAutoFit/>
          </a:bodyPr>
          <a:lstStyle/>
          <a:p>
            <a:pPr algn="ctr"/>
            <a:r>
              <a:rPr lang="ar-SA" sz="3200" b="1" dirty="0" smtClean="0">
                <a:solidFill>
                  <a:srgbClr val="E5CBB1"/>
                </a:solidFill>
                <a:latin typeface="GE Dinar Two" pitchFamily="18" charset="-78"/>
                <a:ea typeface="GE Dinar Two" pitchFamily="18" charset="-78"/>
                <a:cs typeface="GE Dinar Two" pitchFamily="18" charset="-78"/>
              </a:rPr>
              <a:t>تابع مكونات العمل القياسي</a:t>
            </a:r>
          </a:p>
          <a:p>
            <a:pPr algn="ctr"/>
            <a:endParaRPr lang="en-US" sz="3200" b="1" dirty="0" smtClean="0">
              <a:solidFill>
                <a:srgbClr val="51361B"/>
              </a:solidFill>
              <a:latin typeface="GE Dinar Two" pitchFamily="18" charset="-78"/>
              <a:ea typeface="GE Dinar Two" pitchFamily="18" charset="-78"/>
              <a:cs typeface="GE Dinar Two" pitchFamily="18" charset="-78"/>
            </a:endParaRPr>
          </a:p>
          <a:p>
            <a:pPr marL="914400"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الوقت الدوري</a:t>
            </a:r>
            <a:r>
              <a:rPr lang="en-US" sz="32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Cycle Time </a:t>
            </a:r>
            <a:r>
              <a:rPr lang="ar-SA" sz="3200" dirty="0" smtClean="0">
                <a:solidFill>
                  <a:srgbClr val="51361B"/>
                </a:solidFill>
                <a:latin typeface="GE Dinar Two" pitchFamily="18" charset="-78"/>
                <a:ea typeface="GE Dinar Two" pitchFamily="18" charset="-78"/>
                <a:cs typeface="GE Dinar Two" pitchFamily="18" charset="-78"/>
              </a:rPr>
              <a:t>ويتم الحصول عليه من خلال طرح أوقات استراحة العاملين (تناول الفطور والغداء) من عدد ساعات العمل اليومي، ووقت إصلاح الآلات، ووقت القيام بالإعدادات لأدوات الإنتاج أو تقديم الخدمات</a:t>
            </a:r>
            <a:r>
              <a:rPr lang="ar-SA" sz="3200" dirty="0" smtClean="0"/>
              <a:t> </a:t>
            </a:r>
            <a:r>
              <a:rPr lang="en-US" sz="3600" b="1" i="1" dirty="0" smtClean="0">
                <a:solidFill>
                  <a:srgbClr val="51361B"/>
                </a:solidFill>
                <a:latin typeface="Agency FB" pitchFamily="34" charset="0"/>
                <a:ea typeface="GE Dinar Two" pitchFamily="18" charset="-78"/>
                <a:cs typeface="GE Dinar Two" pitchFamily="18" charset="-78"/>
              </a:rPr>
              <a:t>Setup Time</a:t>
            </a:r>
            <a:r>
              <a:rPr lang="ar-SA" sz="3200" dirty="0" smtClean="0">
                <a:solidFill>
                  <a:srgbClr val="51361B"/>
                </a:solidFill>
                <a:latin typeface="GE Dinar Two" pitchFamily="18" charset="-78"/>
                <a:ea typeface="GE Dinar Two" pitchFamily="18" charset="-78"/>
                <a:cs typeface="GE Dinar Two" pitchFamily="18" charset="-78"/>
              </a:rPr>
              <a:t>، وقسمة الناتج على الكمية المنتجة. ويكون الوقت الدوري عادة اقل من وقت </a:t>
            </a:r>
            <a:r>
              <a:rPr lang="en-US" sz="3600" b="1" i="1" dirty="0" smtClean="0">
                <a:solidFill>
                  <a:srgbClr val="51361B"/>
                </a:solidFill>
                <a:latin typeface="Agency FB" pitchFamily="34" charset="0"/>
                <a:ea typeface="GE Dinar Two" pitchFamily="18" charset="-78"/>
                <a:cs typeface="GE Dinar Two" pitchFamily="18" charset="-78"/>
              </a:rPr>
              <a:t>Tact Time</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12682"/>
            <a:ext cx="7786710" cy="4708981"/>
          </a:xfrm>
          <a:prstGeom prst="rect">
            <a:avLst/>
          </a:prstGeom>
          <a:noFill/>
        </p:spPr>
        <p:txBody>
          <a:bodyPr wrap="square" rtlCol="1">
            <a:spAutoFit/>
          </a:bodyPr>
          <a:lstStyle/>
          <a:p>
            <a:pPr algn="ctr"/>
            <a:r>
              <a:rPr lang="ar-SA" sz="3200" b="1" dirty="0" smtClean="0">
                <a:solidFill>
                  <a:srgbClr val="E5CBB1"/>
                </a:solidFill>
                <a:latin typeface="GE Dinar Two" pitchFamily="18" charset="-78"/>
                <a:ea typeface="GE Dinar Two" pitchFamily="18" charset="-78"/>
                <a:cs typeface="GE Dinar Two" pitchFamily="18" charset="-78"/>
              </a:rPr>
              <a:t>تابع مكونات العمل القياسي</a:t>
            </a:r>
          </a:p>
          <a:p>
            <a:pPr algn="ctr"/>
            <a:endParaRPr lang="en-US" sz="3200" b="1" dirty="0" smtClean="0">
              <a:solidFill>
                <a:srgbClr val="51361B"/>
              </a:solidFill>
              <a:latin typeface="GE Dinar Two" pitchFamily="18" charset="-78"/>
              <a:ea typeface="GE Dinar Two" pitchFamily="18" charset="-78"/>
              <a:cs typeface="GE Dinar Two" pitchFamily="18" charset="-78"/>
            </a:endParaRPr>
          </a:p>
          <a:p>
            <a:pPr marL="914400" lvl="0" indent="-91440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تتابع العمل </a:t>
            </a:r>
            <a:r>
              <a:rPr lang="en-US" sz="3600" b="1" i="1" dirty="0" smtClean="0">
                <a:solidFill>
                  <a:srgbClr val="51361B"/>
                </a:solidFill>
                <a:latin typeface="Agency FB" pitchFamily="34" charset="0"/>
                <a:ea typeface="GE Dinar Two" pitchFamily="18" charset="-78"/>
                <a:cs typeface="GE Dinar Two" pitchFamily="18" charset="-78"/>
              </a:rPr>
              <a:t>Work Sequence</a:t>
            </a:r>
            <a:r>
              <a:rPr lang="ar-SA" sz="3600" b="1" i="1" dirty="0" smtClean="0">
                <a:solidFill>
                  <a:srgbClr val="51361B"/>
                </a:solidFill>
                <a:latin typeface="Agency FB" pitchFamily="34" charset="0"/>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تتابع خطوات العملية التي تؤدى من قبل منسوبي المؤسسة.</a:t>
            </a:r>
            <a:endParaRPr lang="en-US" sz="3200" dirty="0" smtClean="0">
              <a:solidFill>
                <a:srgbClr val="51361B"/>
              </a:solidFill>
              <a:latin typeface="GE Dinar Two" pitchFamily="18" charset="-78"/>
              <a:ea typeface="GE Dinar Two" pitchFamily="18" charset="-78"/>
              <a:cs typeface="GE Dinar Two" pitchFamily="18" charset="-78"/>
            </a:endParaRPr>
          </a:p>
          <a:p>
            <a:pPr marL="914400" lvl="0" indent="-914400">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المخزون أثناء التشغيل</a:t>
            </a:r>
            <a:r>
              <a:rPr lang="en-US" sz="32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Work In Progress </a:t>
            </a:r>
            <a:r>
              <a:rPr lang="ar-SA" sz="3200" dirty="0" smtClean="0">
                <a:solidFill>
                  <a:srgbClr val="51361B"/>
                </a:solidFill>
                <a:latin typeface="GE Dinar Two" pitchFamily="18" charset="-78"/>
                <a:ea typeface="GE Dinar Two" pitchFamily="18" charset="-78"/>
                <a:cs typeface="GE Dinar Two" pitchFamily="18" charset="-78"/>
              </a:rPr>
              <a:t>كلما كان بكميات قليلة احتاج إلى مساحة تخزين اقل</a:t>
            </a:r>
            <a:r>
              <a:rPr lang="en-US" sz="3200" dirty="0" smtClean="0">
                <a:solidFill>
                  <a:srgbClr val="51361B"/>
                </a:solidFill>
                <a:latin typeface="GE Dinar Two" pitchFamily="18" charset="-78"/>
                <a:ea typeface="GE Dinar Two" pitchFamily="18" charset="-78"/>
                <a:cs typeface="GE Dinar Two" pitchFamily="18" charset="-78"/>
              </a:rPr>
              <a:t>.</a:t>
            </a:r>
          </a:p>
          <a:p>
            <a:endParaRPr lang="ar-SA"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64514" name="Rectangle 2"/>
          <p:cNvSpPr>
            <a:spLocks noChangeArrowheads="1"/>
          </p:cNvSpPr>
          <p:nvPr/>
        </p:nvSpPr>
        <p:spPr bwMode="auto">
          <a:xfrm>
            <a:off x="0" y="1357298"/>
            <a:ext cx="778671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ar-SA" sz="3200" b="1" dirty="0" smtClean="0">
                <a:solidFill>
                  <a:srgbClr val="51361B"/>
                </a:solidFill>
                <a:latin typeface="GE Dinar Two" pitchFamily="18" charset="-78"/>
                <a:ea typeface="GE Dinar Two" pitchFamily="18" charset="-78"/>
                <a:cs typeface="GE Dinar Two" pitchFamily="18" charset="-78"/>
              </a:rPr>
              <a:t>ملامح تطبيق برنامج "كايزن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b="1" dirty="0" smtClean="0">
                <a:solidFill>
                  <a:srgbClr val="51361B"/>
                </a:solidFill>
                <a:latin typeface="GE Dinar Two" pitchFamily="18" charset="-78"/>
                <a:ea typeface="GE Dinar Two" pitchFamily="18" charset="-78"/>
                <a:cs typeface="GE Dinar Two" pitchFamily="18" charset="-78"/>
              </a:rPr>
              <a:t>“</a:t>
            </a:r>
          </a:p>
          <a:p>
            <a:pPr marL="0" marR="0" lvl="0" indent="0" algn="justLow" defTabSz="914400" rtl="1" eaLnBrk="1" fontAlgn="base" latinLnBrk="0" hangingPunct="1">
              <a:lnSpc>
                <a:spcPct val="100000"/>
              </a:lnSpc>
              <a:spcBef>
                <a:spcPct val="0"/>
              </a:spcBef>
              <a:spcAft>
                <a:spcPct val="0"/>
              </a:spcAft>
              <a:buClrTx/>
              <a:buSzTx/>
              <a:buFontTx/>
              <a:buNone/>
              <a:tabLst/>
            </a:pPr>
            <a:endParaRPr lang="en-US" sz="2000" b="1" dirty="0" smtClean="0">
              <a:solidFill>
                <a:srgbClr val="51361B"/>
              </a:solidFill>
              <a:latin typeface="GE Dinar Two" pitchFamily="18" charset="-78"/>
              <a:ea typeface="GE Dinar Two" pitchFamily="18" charset="-78"/>
              <a:cs typeface="GE Dinar Two" pitchFamily="18" charset="-78"/>
            </a:endParaRPr>
          </a:p>
          <a:p>
            <a:pPr lvl="0" algn="justLow" eaLnBrk="0" fontAlgn="base" hangingPunct="0">
              <a:spcBef>
                <a:spcPct val="0"/>
              </a:spcBef>
              <a:spcAft>
                <a:spcPct val="0"/>
              </a:spcAft>
            </a:pPr>
            <a:r>
              <a:rPr lang="ar-SA" sz="3200" dirty="0" smtClean="0">
                <a:solidFill>
                  <a:srgbClr val="51361B"/>
                </a:solidFill>
                <a:latin typeface="GE Dinar Two" pitchFamily="18" charset="-78"/>
                <a:ea typeface="GE Dinar Two" pitchFamily="18" charset="-78"/>
                <a:cs typeface="GE Dinar Two" pitchFamily="18" charset="-78"/>
              </a:rPr>
              <a:t>نقول عن مؤسسة ما أنها تطبق برنامج </a:t>
            </a:r>
            <a:r>
              <a:rPr lang="ar-SA" sz="3200" b="1" dirty="0" smtClean="0">
                <a:solidFill>
                  <a:srgbClr val="51361B"/>
                </a:solidFill>
                <a:latin typeface="GE Dinar Two" pitchFamily="18" charset="-78"/>
                <a:ea typeface="GE Dinar Two" pitchFamily="18" charset="-78"/>
                <a:cs typeface="GE Dinar Two" pitchFamily="18" charset="-78"/>
              </a:rPr>
              <a:t>"كايزن </a:t>
            </a:r>
            <a:r>
              <a:rPr lang="en-US" sz="3200" b="1"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a:t>
            </a:r>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إذا تم ملاحظة الملامح التالية:</a:t>
            </a:r>
          </a:p>
          <a:p>
            <a:pPr lvl="0" algn="justLow" eaLnBrk="0" fontAlgn="base" hangingPunct="0">
              <a:spcBef>
                <a:spcPct val="0"/>
              </a:spcBef>
              <a:spcAft>
                <a:spcPct val="0"/>
              </a:spcAft>
            </a:pPr>
            <a:endParaRPr lang="en-US" sz="20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lang="ar-SA" sz="3200" dirty="0" smtClean="0">
                <a:solidFill>
                  <a:srgbClr val="51361B"/>
                </a:solidFill>
                <a:latin typeface="GE Dinar Two" pitchFamily="18" charset="-78"/>
                <a:ea typeface="GE Dinar Two" pitchFamily="18" charset="-78"/>
                <a:cs typeface="GE Dinar Two" pitchFamily="18" charset="-78"/>
              </a:rPr>
              <a:t>التحسينات أصبحت كبيرة؛</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lang="ar-SA" sz="3200" dirty="0" smtClean="0">
                <a:solidFill>
                  <a:srgbClr val="51361B"/>
                </a:solidFill>
                <a:latin typeface="GE Dinar Two" pitchFamily="18" charset="-78"/>
                <a:ea typeface="GE Dinar Two" pitchFamily="18" charset="-78"/>
                <a:cs typeface="GE Dinar Two" pitchFamily="18" charset="-78"/>
              </a:rPr>
              <a:t>يتم استخدام موارد قليلة من المال والوقت؛</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lang="ar-SA" sz="3200" dirty="0" smtClean="0">
                <a:solidFill>
                  <a:srgbClr val="51361B"/>
                </a:solidFill>
                <a:latin typeface="GE Dinar Two" pitchFamily="18" charset="-78"/>
                <a:ea typeface="GE Dinar Two" pitchFamily="18" charset="-78"/>
                <a:cs typeface="GE Dinar Two" pitchFamily="18" charset="-78"/>
              </a:rPr>
              <a:t>لقد تم حل كل مشاكل الاختناقات في موقع العمل؛</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lang="ar-SA" sz="3200" dirty="0" smtClean="0">
                <a:solidFill>
                  <a:srgbClr val="51361B"/>
                </a:solidFill>
                <a:latin typeface="GE Dinar Two" pitchFamily="18" charset="-78"/>
                <a:ea typeface="GE Dinar Two" pitchFamily="18" charset="-78"/>
                <a:cs typeface="GE Dinar Two" pitchFamily="18" charset="-78"/>
              </a:rPr>
              <a:t>الإدارة تشارك بفاعلية في الإنتاج أو تقديم الخدمات.</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63489" name="Rectangle 1"/>
          <p:cNvSpPr>
            <a:spLocks noChangeArrowheads="1"/>
          </p:cNvSpPr>
          <p:nvPr/>
        </p:nvSpPr>
        <p:spPr bwMode="auto">
          <a:xfrm>
            <a:off x="0" y="1357298"/>
            <a:ext cx="778671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58775" algn="ctr" fontAlgn="base">
              <a:spcBef>
                <a:spcPct val="0"/>
              </a:spcBef>
              <a:spcAft>
                <a:spcPct val="0"/>
              </a:spcAft>
            </a:pPr>
            <a:r>
              <a:rPr lang="ar-SA" sz="3200" b="1" dirty="0" smtClean="0">
                <a:solidFill>
                  <a:srgbClr val="51361B"/>
                </a:solidFill>
                <a:latin typeface="GE Dinar Two" pitchFamily="18" charset="-78"/>
                <a:ea typeface="GE Dinar Two" pitchFamily="18" charset="-78"/>
                <a:cs typeface="GE Dinar Two" pitchFamily="18" charset="-78"/>
              </a:rPr>
              <a:t>نظام اقتراحات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endParaRPr lang="ar-SA" sz="3200" b="1" dirty="0" smtClean="0">
              <a:solidFill>
                <a:srgbClr val="51361B"/>
              </a:solidFill>
              <a:latin typeface="GE Dinar Two" pitchFamily="18" charset="-78"/>
              <a:ea typeface="GE Dinar Two" pitchFamily="18" charset="-78"/>
              <a:cs typeface="GE Dinar Two" pitchFamily="18" charset="-78"/>
            </a:endParaRPr>
          </a:p>
          <a:p>
            <a:pPr marL="0" marR="0" lvl="0" indent="358775" algn="ctr" defTabSz="914400" rtl="1" eaLnBrk="1" fontAlgn="base" latinLnBrk="0" hangingPunct="1">
              <a:lnSpc>
                <a:spcPct val="100000"/>
              </a:lnSpc>
              <a:spcBef>
                <a:spcPct val="0"/>
              </a:spcBef>
              <a:spcAft>
                <a:spcPct val="0"/>
              </a:spcAft>
              <a:buClrTx/>
              <a:buSzTx/>
              <a:buFontTx/>
              <a:buNone/>
              <a:tabLst/>
            </a:pPr>
            <a:r>
              <a:rPr lang="en-US" sz="3200" b="1" i="1" dirty="0" smtClean="0">
                <a:solidFill>
                  <a:srgbClr val="51361B"/>
                </a:solidFill>
                <a:latin typeface="Agency FB" pitchFamily="34" charset="0"/>
                <a:ea typeface="GE Dinar Two" pitchFamily="18" charset="-78"/>
                <a:cs typeface="GE Dinar Two" pitchFamily="18" charset="-78"/>
              </a:rPr>
              <a:t>Suggestions System Kaizen</a:t>
            </a:r>
          </a:p>
          <a:p>
            <a:pPr marR="0" lvl="0" algn="just" defTabSz="914400" rtl="1" eaLnBrk="0" fontAlgn="base" latinLnBrk="0" hangingPunct="0">
              <a:lnSpc>
                <a:spcPct val="100000"/>
              </a:lnSpc>
              <a:spcBef>
                <a:spcPct val="0"/>
              </a:spcBef>
              <a:spcAft>
                <a:spcPct val="0"/>
              </a:spcAft>
              <a:buClrTx/>
              <a:buSzTx/>
              <a:buFontTx/>
              <a:buNone/>
              <a:tabLst/>
            </a:pPr>
            <a:endParaRPr lang="ar-SA" sz="3200" dirty="0" smtClean="0">
              <a:solidFill>
                <a:srgbClr val="51361B"/>
              </a:solidFill>
              <a:latin typeface="GE Dinar Two" pitchFamily="18" charset="-78"/>
              <a:ea typeface="GE Dinar Two" pitchFamily="18" charset="-78"/>
              <a:cs typeface="GE Dinar Two" pitchFamily="18" charset="-78"/>
            </a:endParaRPr>
          </a:p>
          <a:p>
            <a:pPr marR="0" lvl="0" algn="just" defTabSz="914400" rtl="1" eaLnBrk="0" fontAlgn="base" latinLnBrk="0" hangingPunct="0">
              <a:lnSpc>
                <a:spcPct val="100000"/>
              </a:lnSpc>
              <a:spcBef>
                <a:spcPct val="0"/>
              </a:spcBef>
              <a:spcAft>
                <a:spcPct val="0"/>
              </a:spcAft>
              <a:buClrTx/>
              <a:buSzTx/>
              <a:buFontTx/>
              <a:buNone/>
              <a:tabLst/>
            </a:pPr>
            <a:endParaRPr lang="ar-SA" sz="3200" dirty="0" smtClean="0">
              <a:solidFill>
                <a:srgbClr val="51361B"/>
              </a:solidFill>
              <a:latin typeface="GE Dinar Two" pitchFamily="18" charset="-78"/>
              <a:ea typeface="GE Dinar Two" pitchFamily="18" charset="-78"/>
              <a:cs typeface="GE Dinar Two" pitchFamily="18" charset="-78"/>
            </a:endParaRPr>
          </a:p>
          <a:p>
            <a:pPr lvl="0" algn="just" eaLnBrk="0" fontAlgn="base" hangingPunct="0">
              <a:spcBef>
                <a:spcPct val="0"/>
              </a:spcBef>
              <a:spcAft>
                <a:spcPct val="0"/>
              </a:spcAft>
            </a:pPr>
            <a:r>
              <a:rPr lang="ar-SA" sz="3200" dirty="0" smtClean="0">
                <a:solidFill>
                  <a:srgbClr val="51361B"/>
                </a:solidFill>
                <a:latin typeface="GE Dinar Two" pitchFamily="18" charset="-78"/>
                <a:ea typeface="GE Dinar Two" pitchFamily="18" charset="-78"/>
                <a:cs typeface="GE Dinar Two" pitchFamily="18" charset="-78"/>
              </a:rPr>
              <a:t>هو جزء من نظام الإدارة الذي يهدف إلى تعبئة وانخراط جميع العاملين لتنفيذ برنامج "</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a:t>
            </a:r>
          </a:p>
          <a:p>
            <a:pPr lvl="0" algn="just" eaLnBrk="0" fontAlgn="base" hangingPunct="0">
              <a:spcBef>
                <a:spcPct val="0"/>
              </a:spcBef>
              <a:spcAft>
                <a:spcPct val="0"/>
              </a:spcAft>
            </a:pPr>
            <a:r>
              <a:rPr lang="ar-SA" sz="3200" dirty="0" smtClean="0">
                <a:solidFill>
                  <a:srgbClr val="51361B"/>
                </a:solidFill>
                <a:latin typeface="GE Dinar Two" pitchFamily="18" charset="-78"/>
                <a:ea typeface="GE Dinar Two" pitchFamily="18" charset="-78"/>
                <a:cs typeface="GE Dinar Two" pitchFamily="18" charset="-78"/>
              </a:rPr>
              <a:t> ويعتبر مجموع اقتراحات العاملين معياراً</a:t>
            </a:r>
            <a:r>
              <a:rPr lang="en-US" sz="3200" dirty="0" smtClean="0">
                <a:solidFill>
                  <a:srgbClr val="51361B"/>
                </a:solidFill>
                <a:latin typeface="GE Dinar Two" pitchFamily="18" charset="-78"/>
                <a:ea typeface="GE Dinar Two" pitchFamily="18" charset="-78"/>
                <a:cs typeface="GE Dinar Two" pitchFamily="18" charset="-78"/>
              </a:rPr>
              <a:t> </a:t>
            </a:r>
            <a:r>
              <a:rPr lang="en-US" sz="3600" b="1" dirty="0" smtClean="0">
                <a:solidFill>
                  <a:srgbClr val="51361B"/>
                </a:solidFill>
                <a:latin typeface="Agency FB" pitchFamily="34" charset="0"/>
                <a:ea typeface="GE Dinar Two" pitchFamily="18" charset="-78"/>
                <a:cs typeface="GE Dinar Two" pitchFamily="18" charset="-78"/>
              </a:rPr>
              <a:t>Criterion</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 لتفاعل العاملين مع رؤسائهم. </a:t>
            </a:r>
          </a:p>
          <a:p>
            <a:pPr marR="0" lvl="0" algn="just" defTabSz="914400" rtl="1" eaLnBrk="0" fontAlgn="base" latinLnBrk="0" hangingPunct="0">
              <a:lnSpc>
                <a:spcPct val="100000"/>
              </a:lnSpc>
              <a:spcBef>
                <a:spcPct val="0"/>
              </a:spcBef>
              <a:spcAft>
                <a:spcPct val="0"/>
              </a:spcAft>
              <a:buClrTx/>
              <a:buSzTx/>
              <a:buFontTx/>
              <a:buNone/>
              <a:tabLst/>
            </a:pPr>
            <a:endParaRPr lang="ar-SA"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63489" name="Rectangle 1"/>
          <p:cNvSpPr>
            <a:spLocks noChangeArrowheads="1"/>
          </p:cNvSpPr>
          <p:nvPr/>
        </p:nvSpPr>
        <p:spPr bwMode="auto">
          <a:xfrm>
            <a:off x="0" y="1357298"/>
            <a:ext cx="778671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58775" algn="ctr" fontAlgn="base">
              <a:spcBef>
                <a:spcPct val="0"/>
              </a:spcBef>
              <a:spcAft>
                <a:spcPct val="0"/>
              </a:spcAft>
            </a:pPr>
            <a:r>
              <a:rPr lang="ar-SA" sz="3200" b="1" dirty="0" smtClean="0">
                <a:solidFill>
                  <a:srgbClr val="E5CBB1"/>
                </a:solidFill>
                <a:latin typeface="GE Dinar Two" pitchFamily="18" charset="-78"/>
                <a:ea typeface="GE Dinar Two" pitchFamily="18" charset="-78"/>
                <a:cs typeface="GE Dinar Two" pitchFamily="18" charset="-78"/>
              </a:rPr>
              <a:t>تابع نظام اقتراحات </a:t>
            </a:r>
            <a:r>
              <a:rPr lang="ar-SA" sz="3200" dirty="0" smtClean="0">
                <a:solidFill>
                  <a:srgbClr val="E5CBB1"/>
                </a:solidFill>
                <a:latin typeface="GE Dinar Two" pitchFamily="18" charset="-78"/>
                <a:ea typeface="GE Dinar Two" pitchFamily="18" charset="-78"/>
                <a:cs typeface="GE Dinar Two" pitchFamily="18" charset="-78"/>
              </a:rPr>
              <a:t>"</a:t>
            </a:r>
            <a:r>
              <a:rPr lang="ar-SA" sz="3200" b="1" dirty="0" smtClean="0">
                <a:solidFill>
                  <a:srgbClr val="E5CBB1"/>
                </a:solidFill>
                <a:latin typeface="GE Dinar Two" pitchFamily="18" charset="-78"/>
                <a:ea typeface="GE Dinar Two" pitchFamily="18" charset="-78"/>
                <a:cs typeface="GE Dinar Two" pitchFamily="18" charset="-78"/>
              </a:rPr>
              <a:t>كايزن</a:t>
            </a:r>
            <a:r>
              <a:rPr lang="ar-SA" sz="3200" dirty="0" smtClean="0">
                <a:solidFill>
                  <a:srgbClr val="E5CBB1"/>
                </a:solidFill>
                <a:latin typeface="GE Dinar Two" pitchFamily="18" charset="-78"/>
                <a:ea typeface="GE Dinar Two" pitchFamily="18" charset="-78"/>
                <a:cs typeface="GE Dinar Two" pitchFamily="18" charset="-78"/>
              </a:rPr>
              <a:t> </a:t>
            </a:r>
            <a:r>
              <a:rPr lang="en-US" sz="3200" dirty="0" smtClean="0">
                <a:solidFill>
                  <a:srgbClr val="E5CBB1"/>
                </a:solidFill>
                <a:latin typeface="GE Dinar Two" pitchFamily="18" charset="-78"/>
                <a:ea typeface="GE Dinar Two" pitchFamily="18" charset="-78"/>
                <a:cs typeface="GE Dinar Two" pitchFamily="18" charset="-78"/>
              </a:rPr>
              <a:t> "</a:t>
            </a:r>
            <a:r>
              <a:rPr lang="en-US" sz="3200" b="1" i="1" dirty="0" smtClean="0">
                <a:solidFill>
                  <a:srgbClr val="E5CBB1"/>
                </a:solidFill>
                <a:latin typeface="Agency FB" pitchFamily="34" charset="0"/>
                <a:ea typeface="GE Dinar Two" pitchFamily="18" charset="-78"/>
                <a:cs typeface="GE Dinar Two" pitchFamily="18" charset="-78"/>
              </a:rPr>
              <a:t>Kaizen </a:t>
            </a:r>
            <a:endParaRPr lang="ar-SA" sz="3200" b="1" dirty="0" smtClean="0">
              <a:solidFill>
                <a:srgbClr val="E5CBB1"/>
              </a:solidFill>
              <a:latin typeface="GE Dinar Two" pitchFamily="18" charset="-78"/>
              <a:ea typeface="GE Dinar Two" pitchFamily="18" charset="-78"/>
              <a:cs typeface="GE Dinar Two" pitchFamily="18" charset="-78"/>
            </a:endParaRPr>
          </a:p>
          <a:p>
            <a:pPr marL="0" marR="0" lvl="0" indent="358775" algn="ctr" defTabSz="914400" rtl="1" eaLnBrk="1" fontAlgn="base" latinLnBrk="0" hangingPunct="1">
              <a:lnSpc>
                <a:spcPct val="100000"/>
              </a:lnSpc>
              <a:spcBef>
                <a:spcPct val="0"/>
              </a:spcBef>
              <a:spcAft>
                <a:spcPct val="0"/>
              </a:spcAft>
              <a:buClrTx/>
              <a:buSzTx/>
              <a:buFontTx/>
              <a:buNone/>
              <a:tabLst/>
            </a:pPr>
            <a:r>
              <a:rPr lang="en-US" sz="3200" b="1" i="1" dirty="0" smtClean="0">
                <a:solidFill>
                  <a:srgbClr val="E5CBB1"/>
                </a:solidFill>
                <a:latin typeface="Agency FB" pitchFamily="34" charset="0"/>
                <a:ea typeface="GE Dinar Two" pitchFamily="18" charset="-78"/>
                <a:cs typeface="GE Dinar Two" pitchFamily="18" charset="-78"/>
              </a:rPr>
              <a:t>Suggestions System Kaizen</a:t>
            </a:r>
          </a:p>
          <a:p>
            <a:pPr marR="0" lvl="0" algn="just" defTabSz="914400" rtl="1" eaLnBrk="0" fontAlgn="base" latinLnBrk="0" hangingPunct="0">
              <a:lnSpc>
                <a:spcPct val="100000"/>
              </a:lnSpc>
              <a:spcBef>
                <a:spcPct val="0"/>
              </a:spcBef>
              <a:spcAft>
                <a:spcPct val="0"/>
              </a:spcAft>
              <a:buClrTx/>
              <a:buSzTx/>
              <a:buFontTx/>
              <a:buNone/>
              <a:tabLst/>
            </a:pPr>
            <a:endParaRPr lang="ar-SA" sz="800" dirty="0" smtClean="0">
              <a:solidFill>
                <a:srgbClr val="51361B"/>
              </a:solidFill>
              <a:latin typeface="GE Dinar Two" pitchFamily="18" charset="-78"/>
              <a:ea typeface="GE Dinar Two" pitchFamily="18" charset="-78"/>
              <a:cs typeface="GE Dinar Two"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lang="ar-SA" sz="3200" dirty="0" smtClean="0">
                <a:solidFill>
                  <a:srgbClr val="51361B"/>
                </a:solidFill>
                <a:latin typeface="GE Dinar Two" pitchFamily="18" charset="-78"/>
                <a:ea typeface="GE Dinar Two" pitchFamily="18" charset="-78"/>
                <a:cs typeface="GE Dinar Two" pitchFamily="18" charset="-78"/>
              </a:rPr>
              <a:t>تشجع الإدارة اليابانية العاملين على توليد أعداد كبيرة من الأفكار والاقتراحات، وتعمل جاهدة لتنفيذ هذه الاقتراحات.</a:t>
            </a:r>
          </a:p>
          <a:p>
            <a:pPr marR="0" lvl="0" algn="just" defTabSz="914400" rtl="1" eaLnBrk="0" fontAlgn="base" latinLnBrk="0" hangingPunct="0">
              <a:lnSpc>
                <a:spcPct val="100000"/>
              </a:lnSpc>
              <a:spcBef>
                <a:spcPct val="0"/>
              </a:spcBef>
              <a:spcAft>
                <a:spcPct val="0"/>
              </a:spcAft>
              <a:buClrTx/>
              <a:buSzTx/>
              <a:buFontTx/>
              <a:buNone/>
              <a:tabLst/>
            </a:pPr>
            <a:endParaRPr lang="ar-SA" sz="3200" dirty="0" smtClean="0">
              <a:solidFill>
                <a:srgbClr val="51361B"/>
              </a:solidFill>
              <a:latin typeface="GE Dinar Two" pitchFamily="18" charset="-78"/>
              <a:ea typeface="GE Dinar Two" pitchFamily="18" charset="-78"/>
              <a:cs typeface="GE Dinar Two"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lang="ar-SA" sz="3200" dirty="0" smtClean="0">
                <a:solidFill>
                  <a:srgbClr val="51361B"/>
                </a:solidFill>
                <a:latin typeface="GE Dinar Two" pitchFamily="18" charset="-78"/>
                <a:ea typeface="GE Dinar Two" pitchFamily="18" charset="-78"/>
                <a:cs typeface="GE Dinar Two" pitchFamily="18" charset="-78"/>
              </a:rPr>
              <a:t>تقوم الإدارة بمكافأة العاملين على جهودهم للتحسين والتطوير.</a:t>
            </a:r>
          </a:p>
          <a:p>
            <a:pPr marR="0" lvl="0" algn="just" defTabSz="914400" rtl="1" eaLnBrk="0" fontAlgn="base" latinLnBrk="0" hangingPunct="0">
              <a:lnSpc>
                <a:spcPct val="100000"/>
              </a:lnSpc>
              <a:spcBef>
                <a:spcPct val="0"/>
              </a:spcBef>
              <a:spcAft>
                <a:spcPct val="0"/>
              </a:spcAft>
              <a:buClrTx/>
              <a:buSzTx/>
              <a:buFontTx/>
              <a:buNone/>
              <a:tabLst/>
            </a:pPr>
            <a:endParaRPr lang="ar-SA" sz="2000" dirty="0" smtClean="0">
              <a:solidFill>
                <a:srgbClr val="51361B"/>
              </a:solidFill>
              <a:latin typeface="GE Dinar Two" pitchFamily="18" charset="-78"/>
              <a:ea typeface="GE Dinar Two" pitchFamily="18" charset="-78"/>
              <a:cs typeface="GE Dinar Two"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lang="ar-SA" sz="3200" dirty="0" smtClean="0">
                <a:solidFill>
                  <a:srgbClr val="51361B"/>
                </a:solidFill>
                <a:latin typeface="GE Dinar Two" pitchFamily="18" charset="-78"/>
                <a:ea typeface="GE Dinar Two" pitchFamily="18" charset="-78"/>
                <a:cs typeface="GE Dinar Two" pitchFamily="18" charset="-78"/>
              </a:rPr>
              <a:t> وتعتبر حلقات الجودة أفضل مثال على ذلك</a:t>
            </a:r>
            <a:r>
              <a:rPr lang="en-US" sz="3200" dirty="0" smtClean="0">
                <a:solidFill>
                  <a:srgbClr val="51361B"/>
                </a:solidFill>
                <a:latin typeface="GE Dinar Two" pitchFamily="18" charset="-78"/>
                <a:ea typeface="GE Dinar Two" pitchFamily="18" charset="-78"/>
                <a:cs typeface="GE Dinar Two" pitchFamily="18" charset="-78"/>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62468" name="Rectangle 4"/>
          <p:cNvSpPr>
            <a:spLocks noChangeArrowheads="1"/>
          </p:cNvSpPr>
          <p:nvPr/>
        </p:nvSpPr>
        <p:spPr bwMode="auto">
          <a:xfrm>
            <a:off x="0" y="1285860"/>
            <a:ext cx="778664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3200" b="1" dirty="0" smtClean="0">
                <a:solidFill>
                  <a:srgbClr val="51361B"/>
                </a:solidFill>
                <a:latin typeface="GE Dinar Two" pitchFamily="18" charset="-78"/>
                <a:ea typeface="GE Dinar Two" pitchFamily="18" charset="-78"/>
                <a:cs typeface="GE Dinar Two" pitchFamily="18" charset="-78"/>
              </a:rPr>
              <a:t>مفهوم الهدر وأنواعه</a:t>
            </a:r>
          </a:p>
          <a:p>
            <a:pPr marL="0" marR="0" lvl="0" indent="0" algn="ctr" defTabSz="914400" rtl="1" eaLnBrk="1" fontAlgn="base" latinLnBrk="0" hangingPunct="1">
              <a:lnSpc>
                <a:spcPct val="100000"/>
              </a:lnSpc>
              <a:spcBef>
                <a:spcPct val="0"/>
              </a:spcBef>
              <a:spcAft>
                <a:spcPct val="0"/>
              </a:spcAft>
              <a:buClrTx/>
              <a:buSzTx/>
              <a:buFontTx/>
              <a:buNone/>
              <a:tabLst/>
            </a:pPr>
            <a:endParaRPr lang="ar-SA" sz="3200" b="1"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الهدر، هو أي نشاط متبدّد أو أي شيء يعيق التدفق السلس للأنشطة، ولا يضيف قيمة إلى المنتج النهائي، ويتواجد في جميع الأعمال وفي جميع المستويات في المؤسسة.</a:t>
            </a:r>
          </a:p>
          <a:p>
            <a:pPr algn="just"/>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توجد ثلاثة أنواع من الهدر جميعها تبدأ بحرف "</a:t>
            </a:r>
            <a:r>
              <a:rPr lang="en-US" sz="3200" b="1" i="1" dirty="0" smtClean="0">
                <a:solidFill>
                  <a:srgbClr val="51361B"/>
                </a:solidFill>
                <a:latin typeface="Agency FB" pitchFamily="34" charset="0"/>
                <a:ea typeface="GE Dinar Two" pitchFamily="18" charset="-78"/>
                <a:cs typeface="GE Dinar Two" pitchFamily="18" charset="-78"/>
              </a:rPr>
              <a:t>M</a:t>
            </a:r>
            <a:r>
              <a:rPr lang="ar-SA" sz="3200" dirty="0" smtClean="0">
                <a:solidFill>
                  <a:srgbClr val="51361B"/>
                </a:solidFill>
                <a:latin typeface="GE Dinar Two" pitchFamily="18" charset="-78"/>
                <a:ea typeface="GE Dinar Two" pitchFamily="18" charset="-78"/>
                <a:cs typeface="GE Dinar Two" pitchFamily="18" charset="-78"/>
              </a:rPr>
              <a:t>" أي </a:t>
            </a:r>
            <a:r>
              <a:rPr lang="en-US" sz="3200" b="1" i="1" dirty="0" smtClean="0">
                <a:solidFill>
                  <a:srgbClr val="51361B"/>
                </a:solidFill>
                <a:latin typeface="Agency FB" pitchFamily="34" charset="0"/>
                <a:ea typeface="GE Dinar Two" pitchFamily="18" charset="-78"/>
                <a:cs typeface="GE Dinar Two" pitchFamily="18" charset="-78"/>
              </a:rPr>
              <a:t>3M</a:t>
            </a:r>
            <a:r>
              <a:rPr lang="en-US" sz="3200" i="1" dirty="0" smtClean="0">
                <a:solidFill>
                  <a:srgbClr val="51361B"/>
                </a:solidFill>
                <a:latin typeface="GE Dinar Two" pitchFamily="18" charset="-78"/>
                <a:ea typeface="GE Dinar Two" pitchFamily="18" charset="-78"/>
                <a:cs typeface="GE Dinar Two" pitchFamily="18" charset="-78"/>
              </a:rPr>
              <a:t> </a:t>
            </a:r>
            <a:r>
              <a:rPr lang="ar-SA" sz="3200" i="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وهي </a:t>
            </a:r>
            <a:r>
              <a:rPr lang="en-US" sz="3200" i="1" dirty="0" smtClean="0">
                <a:solidFill>
                  <a:srgbClr val="51361B"/>
                </a:solidFill>
                <a:latin typeface="GE Dinar Two" pitchFamily="18" charset="-78"/>
                <a:ea typeface="GE Dinar Two" pitchFamily="18" charset="-78"/>
                <a:cs typeface="GE Dinar Two" pitchFamily="18" charset="-78"/>
              </a:rPr>
              <a:t>(</a:t>
            </a:r>
            <a:r>
              <a:rPr lang="en-US" sz="3200" b="1" i="1" dirty="0" smtClean="0">
                <a:solidFill>
                  <a:srgbClr val="51361B"/>
                </a:solidFill>
                <a:latin typeface="Agency FB" pitchFamily="34" charset="0"/>
                <a:ea typeface="GE Dinar Two" pitchFamily="18" charset="-78"/>
                <a:cs typeface="GE Dinar Two" pitchFamily="18" charset="-78"/>
              </a:rPr>
              <a:t>Muda, Mura, Muri</a:t>
            </a:r>
            <a:r>
              <a:rPr lang="en-US" sz="3200" i="1"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a:p>
            <a:pPr marL="0" marR="0" lvl="0" indent="0" defTabSz="914400" rtl="1" eaLnBrk="1" fontAlgn="base" latinLnBrk="0" hangingPunct="1">
              <a:lnSpc>
                <a:spcPct val="100000"/>
              </a:lnSpc>
              <a:spcBef>
                <a:spcPct val="0"/>
              </a:spcBef>
              <a:spcAft>
                <a:spcPct val="0"/>
              </a:spcAft>
              <a:buClrTx/>
              <a:buSzTx/>
              <a:buFontTx/>
              <a:buNone/>
              <a:tabLst/>
            </a:pPr>
            <a:endParaRPr lang="ar-SA" sz="3200" b="1"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pic>
        <p:nvPicPr>
          <p:cNvPr id="13" name="صورة 12"/>
          <p:cNvPicPr/>
          <p:nvPr/>
        </p:nvPicPr>
        <p:blipFill rotWithShape="1">
          <a:blip r:embed="rId4" cstate="print">
            <a:extLst>
              <a:ext uri="{28A0092B-C50C-407E-A947-70E740481C1C}">
                <a14:useLocalDpi xmlns:a14="http://schemas.microsoft.com/office/drawing/2010/main" val="0"/>
              </a:ext>
            </a:extLst>
          </a:blip>
          <a:srcRect l="9092" b="10322"/>
          <a:stretch/>
        </p:blipFill>
        <p:spPr bwMode="auto">
          <a:xfrm>
            <a:off x="928662" y="1500174"/>
            <a:ext cx="6715172" cy="414340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14" name="مربع نص 13"/>
          <p:cNvSpPr txBox="1"/>
          <p:nvPr/>
        </p:nvSpPr>
        <p:spPr>
          <a:xfrm>
            <a:off x="0" y="2143116"/>
            <a:ext cx="7831583" cy="4401205"/>
          </a:xfrm>
          <a:prstGeom prst="rect">
            <a:avLst/>
          </a:prstGeom>
          <a:noFill/>
        </p:spPr>
        <p:txBody>
          <a:bodyPr wrap="square" rtlCol="1">
            <a:spAutoFit/>
          </a:bodyPr>
          <a:lstStyle/>
          <a:p>
            <a:pPr algn="just"/>
            <a:r>
              <a:rPr lang="ar-SA" sz="3600" dirty="0" smtClean="0">
                <a:solidFill>
                  <a:srgbClr val="51361B"/>
                </a:solidFill>
                <a:latin typeface="GE Dinar Two" pitchFamily="18" charset="-78"/>
                <a:ea typeface="GE Dinar Two" pitchFamily="18" charset="-78"/>
                <a:cs typeface="GE Dinar Two" pitchFamily="18" charset="-78"/>
              </a:rPr>
              <a:t>"</a:t>
            </a:r>
            <a:r>
              <a:rPr lang="ar-SA" sz="3600" b="1" dirty="0" smtClean="0">
                <a:solidFill>
                  <a:srgbClr val="51361B"/>
                </a:solidFill>
                <a:latin typeface="GE Dinar Two" pitchFamily="18" charset="-78"/>
                <a:ea typeface="GE Dinar Two" pitchFamily="18" charset="-78"/>
                <a:cs typeface="GE Dinar Two" pitchFamily="18" charset="-78"/>
              </a:rPr>
              <a:t>كايزن</a:t>
            </a:r>
            <a:r>
              <a:rPr lang="ar-SA" sz="3600" dirty="0" smtClean="0">
                <a:solidFill>
                  <a:srgbClr val="51361B"/>
                </a:solidFill>
                <a:latin typeface="GE Dinar Two" pitchFamily="18" charset="-78"/>
                <a:ea typeface="GE Dinar Two" pitchFamily="18" charset="-78"/>
                <a:cs typeface="GE Dinar Two" pitchFamily="18" charset="-78"/>
              </a:rPr>
              <a:t> </a:t>
            </a:r>
            <a:r>
              <a:rPr lang="en-US" sz="3600" dirty="0" smtClean="0">
                <a:solidFill>
                  <a:srgbClr val="51361B"/>
                </a:solidFill>
                <a:latin typeface="GE Dinar Two" pitchFamily="18" charset="-78"/>
                <a:ea typeface="GE Dinar Two" pitchFamily="18" charset="-78"/>
                <a:cs typeface="GE Dinar Two" pitchFamily="18" charset="-78"/>
              </a:rPr>
              <a:t> "</a:t>
            </a:r>
            <a:r>
              <a:rPr lang="en-US" sz="3600" b="1" i="1" dirty="0" smtClean="0">
                <a:solidFill>
                  <a:srgbClr val="51361B"/>
                </a:solidFill>
                <a:latin typeface="Agency FB" pitchFamily="34" charset="0"/>
                <a:ea typeface="GE Dinar Two" pitchFamily="18" charset="-78"/>
                <a:cs typeface="GE Dinar Two" pitchFamily="18" charset="-78"/>
              </a:rPr>
              <a:t>Kaizen </a:t>
            </a:r>
            <a:r>
              <a:rPr lang="ar-SA" sz="3600" dirty="0" smtClean="0">
                <a:solidFill>
                  <a:srgbClr val="51361B"/>
                </a:solidFill>
                <a:latin typeface="GE Dinar Two" pitchFamily="18" charset="-78"/>
                <a:ea typeface="GE Dinar Two" pitchFamily="18" charset="-78"/>
                <a:cs typeface="GE Dinar Two" pitchFamily="18" charset="-78"/>
              </a:rPr>
              <a:t>أسلوب ياباني لإدخال تحسينات تدريجية صغيرة وبسيطة ومستمرة على</a:t>
            </a:r>
          </a:p>
          <a:p>
            <a:endParaRPr lang="ar-SA" b="1" dirty="0" smtClean="0">
              <a:solidFill>
                <a:srgbClr val="51361B"/>
              </a:solidFill>
              <a:latin typeface="GE Dinar Two" pitchFamily="18" charset="-78"/>
              <a:ea typeface="GE Dinar Two" pitchFamily="18" charset="-78"/>
              <a:cs typeface="GE Dinar Two" pitchFamily="18" charset="-78"/>
            </a:endParaRPr>
          </a:p>
          <a:p>
            <a:r>
              <a:rPr lang="ar-SA" sz="3600" b="1" dirty="0" smtClean="0">
                <a:solidFill>
                  <a:srgbClr val="51361B"/>
                </a:solidFill>
                <a:latin typeface="GE Dinar Two" pitchFamily="18" charset="-78"/>
                <a:ea typeface="GE Dinar Two" pitchFamily="18" charset="-78"/>
                <a:cs typeface="GE Dinar Two" pitchFamily="18" charset="-78"/>
              </a:rPr>
              <a:t> </a:t>
            </a:r>
            <a:r>
              <a:rPr lang="ar-SA" sz="4600" b="1" dirty="0" smtClean="0">
                <a:solidFill>
                  <a:srgbClr val="51361B"/>
                </a:solidFill>
                <a:latin typeface="GE Dinar Two" pitchFamily="18" charset="-78"/>
                <a:ea typeface="GE Dinar Two" pitchFamily="18" charset="-78"/>
                <a:cs typeface="GE Dinar Two" pitchFamily="18" charset="-78"/>
              </a:rPr>
              <a:t>المنتجات والخدمات والعمليات</a:t>
            </a:r>
          </a:p>
          <a:p>
            <a:endParaRPr lang="ar-SA" sz="2800" b="1" dirty="0" smtClean="0">
              <a:solidFill>
                <a:srgbClr val="51361B"/>
              </a:solidFill>
              <a:latin typeface="GE Dinar Two" pitchFamily="18" charset="-78"/>
              <a:ea typeface="GE Dinar Two" pitchFamily="18" charset="-78"/>
              <a:cs typeface="GE Dinar Two" pitchFamily="18" charset="-78"/>
            </a:endParaRPr>
          </a:p>
          <a:p>
            <a:r>
              <a:rPr lang="ar-SA" sz="4000" b="1" dirty="0" smtClean="0">
                <a:solidFill>
                  <a:srgbClr val="51361B"/>
                </a:solidFill>
                <a:latin typeface="GE Dinar Two" pitchFamily="18" charset="-78"/>
                <a:ea typeface="GE Dinar Two" pitchFamily="18" charset="-78"/>
                <a:cs typeface="GE Dinar Two" pitchFamily="18" charset="-78"/>
              </a:rPr>
              <a:t>وتخفض</a:t>
            </a:r>
            <a:r>
              <a:rPr lang="ar-SA" sz="3600" b="1" dirty="0" smtClean="0">
                <a:solidFill>
                  <a:srgbClr val="51361B"/>
                </a:solidFill>
                <a:latin typeface="GE Dinar Two" pitchFamily="18" charset="-78"/>
                <a:ea typeface="GE Dinar Two" pitchFamily="18" charset="-78"/>
                <a:cs typeface="GE Dinar Two" pitchFamily="18" charset="-78"/>
              </a:rPr>
              <a:t> التكاليف و</a:t>
            </a:r>
            <a:r>
              <a:rPr lang="ar-SA" sz="4000" b="1" dirty="0" smtClean="0">
                <a:solidFill>
                  <a:srgbClr val="51361B"/>
                </a:solidFill>
                <a:latin typeface="GE Dinar Two" pitchFamily="18" charset="-78"/>
                <a:ea typeface="GE Dinar Two" pitchFamily="18" charset="-78"/>
                <a:cs typeface="GE Dinar Two" pitchFamily="18" charset="-78"/>
              </a:rPr>
              <a:t>تقلّص</a:t>
            </a:r>
            <a:r>
              <a:rPr lang="ar-SA" sz="3600" b="1" dirty="0" smtClean="0">
                <a:solidFill>
                  <a:srgbClr val="51361B"/>
                </a:solidFill>
                <a:latin typeface="GE Dinar Two" pitchFamily="18" charset="-78"/>
                <a:ea typeface="GE Dinar Two" pitchFamily="18" charset="-78"/>
                <a:cs typeface="GE Dinar Two" pitchFamily="18" charset="-78"/>
              </a:rPr>
              <a:t> الهدر في الموارد، و</a:t>
            </a:r>
            <a:r>
              <a:rPr lang="ar-SA" sz="4000" b="1" dirty="0" smtClean="0">
                <a:solidFill>
                  <a:srgbClr val="51361B"/>
                </a:solidFill>
                <a:latin typeface="GE Dinar Two" pitchFamily="18" charset="-78"/>
                <a:ea typeface="GE Dinar Two" pitchFamily="18" charset="-78"/>
                <a:cs typeface="GE Dinar Two" pitchFamily="18" charset="-78"/>
              </a:rPr>
              <a:t>ترفع</a:t>
            </a:r>
            <a:r>
              <a:rPr lang="ar-SA" sz="3600" b="1" dirty="0" smtClean="0">
                <a:solidFill>
                  <a:srgbClr val="51361B"/>
                </a:solidFill>
                <a:latin typeface="GE Dinar Two" pitchFamily="18" charset="-78"/>
                <a:ea typeface="GE Dinar Two" pitchFamily="18" charset="-78"/>
                <a:cs typeface="GE Dinar Two" pitchFamily="18" charset="-78"/>
              </a:rPr>
              <a:t> معدّل الإنتاجية.</a:t>
            </a:r>
            <a:endParaRPr lang="ar-SA"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pic>
        <p:nvPicPr>
          <p:cNvPr id="52226" name="Picture 2" descr="ØµÙØ±Ø© Ø°Ø§Øª ØµÙØ©"/>
          <p:cNvPicPr>
            <a:picLocks noChangeAspect="1" noChangeArrowheads="1"/>
          </p:cNvPicPr>
          <p:nvPr/>
        </p:nvPicPr>
        <p:blipFill>
          <a:blip r:embed="rId4"/>
          <a:srcRect/>
          <a:stretch>
            <a:fillRect/>
          </a:stretch>
        </p:blipFill>
        <p:spPr bwMode="auto">
          <a:xfrm>
            <a:off x="785786" y="1357298"/>
            <a:ext cx="6905625" cy="5181601"/>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428736"/>
            <a:ext cx="7828566" cy="3447098"/>
          </a:xfrm>
          <a:prstGeom prst="rect">
            <a:avLst/>
          </a:prstGeom>
          <a:noFill/>
        </p:spPr>
        <p:txBody>
          <a:bodyPr wrap="square" rtlCol="1">
            <a:spAutoFit/>
          </a:bodyPr>
          <a:lstStyle/>
          <a:p>
            <a:pPr lvl="0"/>
            <a:r>
              <a:rPr lang="ar-SA" b="1" dirty="0" smtClean="0"/>
              <a:t> </a:t>
            </a:r>
            <a:r>
              <a:rPr lang="ar-SA" sz="3200" b="1" dirty="0" smtClean="0">
                <a:solidFill>
                  <a:srgbClr val="51361B"/>
                </a:solidFill>
                <a:latin typeface="GE Dinar Two" pitchFamily="18" charset="-78"/>
                <a:ea typeface="GE Dinar Two" pitchFamily="18" charset="-78"/>
                <a:cs typeface="GE Dinar Two" pitchFamily="18" charset="-78"/>
              </a:rPr>
              <a:t>مودا </a:t>
            </a:r>
            <a:r>
              <a:rPr lang="en-US" sz="3200" b="1" dirty="0" smtClean="0">
                <a:solidFill>
                  <a:srgbClr val="51361B"/>
                </a:solidFill>
                <a:latin typeface="Agency FB" pitchFamily="34" charset="0"/>
                <a:ea typeface="GE Dinar Two" pitchFamily="18" charset="-78"/>
                <a:cs typeface="GE Dinar Two" pitchFamily="18" charset="-78"/>
              </a:rPr>
              <a:t>Muda</a:t>
            </a:r>
            <a:r>
              <a:rPr lang="ar-SA" sz="3200" b="1" dirty="0" smtClean="0">
                <a:solidFill>
                  <a:srgbClr val="51361B"/>
                </a:solidFill>
                <a:latin typeface="GE Dinar Two" pitchFamily="18" charset="-78"/>
                <a:ea typeface="GE Dinar Two" pitchFamily="18" charset="-78"/>
                <a:cs typeface="GE Dinar Two" pitchFamily="18" charset="-78"/>
              </a:rPr>
              <a:t> (أي هدر يحدث في الوقت أو المال)</a:t>
            </a:r>
            <a:endParaRPr lang="en-US" sz="3200" b="1" dirty="0" smtClean="0">
              <a:solidFill>
                <a:srgbClr val="51361B"/>
              </a:solidFill>
              <a:latin typeface="GE Dinar Two" pitchFamily="18" charset="-78"/>
              <a:ea typeface="GE Dinar Two" pitchFamily="18" charset="-78"/>
              <a:cs typeface="GE Dinar Two" pitchFamily="18" charset="-78"/>
            </a:endParaRPr>
          </a:p>
          <a:p>
            <a:endParaRPr lang="ar-SA"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هو ذلك النشاط الذي يستهلك موارد </a:t>
            </a:r>
            <a:r>
              <a:rPr lang="en-US" sz="3600" i="1" dirty="0" smtClean="0">
                <a:solidFill>
                  <a:srgbClr val="51361B"/>
                </a:solidFill>
                <a:latin typeface="Agency FB" pitchFamily="34" charset="0"/>
                <a:ea typeface="GE Dinar Two" pitchFamily="18" charset="-78"/>
                <a:cs typeface="GE Dinar Two" pitchFamily="18" charset="-78"/>
              </a:rPr>
              <a:t>Absorb</a:t>
            </a:r>
            <a:r>
              <a:rPr lang="en-US" sz="3600" i="1" dirty="0" smtClean="0">
                <a:solidFill>
                  <a:srgbClr val="51361B"/>
                </a:solidFill>
                <a:latin typeface="GE Dinar Two" pitchFamily="18" charset="-78"/>
                <a:ea typeface="GE Dinar Two" pitchFamily="18" charset="-78"/>
                <a:cs typeface="GE Dinar Two" pitchFamily="18" charset="-78"/>
              </a:rPr>
              <a:t> </a:t>
            </a:r>
            <a:r>
              <a:rPr lang="en-US" sz="3600" i="1" dirty="0" smtClean="0">
                <a:solidFill>
                  <a:srgbClr val="51361B"/>
                </a:solidFill>
                <a:latin typeface="Agency FB" pitchFamily="34" charset="0"/>
                <a:ea typeface="GE Dinar Two" pitchFamily="18" charset="-78"/>
                <a:cs typeface="GE Dinar Two" pitchFamily="18" charset="-78"/>
              </a:rPr>
              <a:t>resources</a:t>
            </a:r>
            <a:r>
              <a:rPr lang="ar-SA" sz="3200" dirty="0" smtClean="0">
                <a:solidFill>
                  <a:srgbClr val="51361B"/>
                </a:solidFill>
                <a:latin typeface="GE Dinar Two" pitchFamily="18" charset="-78"/>
                <a:ea typeface="GE Dinar Two" pitchFamily="18" charset="-78"/>
                <a:cs typeface="GE Dinar Two" pitchFamily="18" charset="-78"/>
              </a:rPr>
              <a:t>، ولكن لا يولّد أي قيمة، بل يضيف تكلفة، ويقسم لسبعة أقسام التي تسمى النفايات السبعة هي</a:t>
            </a:r>
            <a:endParaRPr lang="en-US" sz="3200" dirty="0" smtClean="0">
              <a:solidFill>
                <a:srgbClr val="51361B"/>
              </a:solidFill>
              <a:latin typeface="GE Dinar Two" pitchFamily="18" charset="-78"/>
              <a:ea typeface="GE Dinar Two" pitchFamily="18" charset="-78"/>
              <a:cs typeface="GE Dinar Two" pitchFamily="18" charset="-78"/>
            </a:endParaRPr>
          </a:p>
          <a:p>
            <a:endParaRPr lang="ar-SA" dirty="0"/>
          </a:p>
        </p:txBody>
      </p:sp>
      <p:sp>
        <p:nvSpPr>
          <p:cNvPr id="14" name="مربع نص 13"/>
          <p:cNvSpPr txBox="1"/>
          <p:nvPr/>
        </p:nvSpPr>
        <p:spPr>
          <a:xfrm rot="19312929">
            <a:off x="2153632" y="4380711"/>
            <a:ext cx="992580" cy="1323439"/>
          </a:xfrm>
          <a:prstGeom prst="rect">
            <a:avLst/>
          </a:prstGeom>
          <a:noFill/>
        </p:spPr>
        <p:txBody>
          <a:bodyPr wrap="none" rtlCol="1">
            <a:spAutoFit/>
          </a:bodyPr>
          <a:lstStyle/>
          <a:p>
            <a:r>
              <a:rPr lang="en-US" sz="8000" b="1" dirty="0" smtClean="0">
                <a:solidFill>
                  <a:schemeClr val="accent2">
                    <a:lumMod val="40000"/>
                    <a:lumOff val="60000"/>
                  </a:schemeClr>
                </a:solidFill>
                <a:latin typeface="Agency FB" pitchFamily="34" charset="0"/>
              </a:rPr>
              <a:t>M1</a:t>
            </a:r>
            <a:endParaRPr lang="ar-SA" sz="8000" b="1" dirty="0">
              <a:solidFill>
                <a:schemeClr val="accent2">
                  <a:lumMod val="40000"/>
                  <a:lumOff val="60000"/>
                </a:schemeClr>
              </a:solidFill>
              <a:latin typeface="Agency FB" pitchFamily="34" charset="0"/>
            </a:endParaRPr>
          </a:p>
        </p:txBody>
      </p:sp>
      <p:pic>
        <p:nvPicPr>
          <p:cNvPr id="15" name="صورة 14" descr="الأولى .png"/>
          <p:cNvPicPr>
            <a:picLocks noChangeAspect="1"/>
          </p:cNvPicPr>
          <p:nvPr/>
        </p:nvPicPr>
        <p:blipFill>
          <a:blip r:embed="rId4"/>
          <a:stretch>
            <a:fillRect/>
          </a:stretch>
        </p:blipFill>
        <p:spPr>
          <a:xfrm>
            <a:off x="6072198" y="4572008"/>
            <a:ext cx="1514524" cy="1623744"/>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grpSp>
        <p:nvGrpSpPr>
          <p:cNvPr id="22" name="مجموعة 21"/>
          <p:cNvGrpSpPr/>
          <p:nvPr/>
        </p:nvGrpSpPr>
        <p:grpSpPr>
          <a:xfrm>
            <a:off x="714348" y="1357298"/>
            <a:ext cx="6643734" cy="4429156"/>
            <a:chOff x="714348" y="1357298"/>
            <a:chExt cx="6643734" cy="4429156"/>
          </a:xfrm>
        </p:grpSpPr>
        <p:pic>
          <p:nvPicPr>
            <p:cNvPr id="13" name="صورة 12"/>
            <p:cNvPicPr/>
            <p:nvPr/>
          </p:nvPicPr>
          <p:blipFill>
            <a:blip r:embed="rId4" cstate="print">
              <a:extLst>
                <a:ext uri="{28A0092B-C50C-407E-A947-70E740481C1C}">
                  <a14:useLocalDpi xmlns:a14="http://schemas.microsoft.com/office/drawing/2010/main" val="0"/>
                </a:ext>
              </a:extLst>
            </a:blip>
            <a:stretch>
              <a:fillRect/>
            </a:stretch>
          </p:blipFill>
          <p:spPr>
            <a:xfrm>
              <a:off x="714348" y="1357298"/>
              <a:ext cx="6643734" cy="4429156"/>
            </a:xfrm>
            <a:prstGeom prst="rect">
              <a:avLst/>
            </a:prstGeom>
          </p:spPr>
        </p:pic>
        <p:sp>
          <p:nvSpPr>
            <p:cNvPr id="14" name="مربع نص 13"/>
            <p:cNvSpPr txBox="1"/>
            <p:nvPr/>
          </p:nvSpPr>
          <p:spPr>
            <a:xfrm rot="19803218">
              <a:off x="4415821" y="3690032"/>
              <a:ext cx="1580251" cy="369332"/>
            </a:xfrm>
            <a:prstGeom prst="rect">
              <a:avLst/>
            </a:prstGeom>
            <a:noFill/>
          </p:spPr>
          <p:txBody>
            <a:bodyPr wrap="square" rtlCol="1">
              <a:spAutoFit/>
            </a:bodyPr>
            <a:lstStyle/>
            <a:p>
              <a:r>
                <a:rPr lang="ar-SA" b="1" dirty="0" smtClean="0">
                  <a:solidFill>
                    <a:schemeClr val="accent6">
                      <a:lumMod val="75000"/>
                    </a:schemeClr>
                  </a:solidFill>
                  <a:latin typeface="GE Dinar Two" pitchFamily="18" charset="-78"/>
                  <a:ea typeface="GE Dinar Two" pitchFamily="18" charset="-78"/>
                  <a:cs typeface="+mj-cs"/>
                </a:rPr>
                <a:t>الهدر في النقليات</a:t>
              </a:r>
              <a:endParaRPr lang="ar-SA" b="1" dirty="0">
                <a:solidFill>
                  <a:schemeClr val="accent6">
                    <a:lumMod val="75000"/>
                  </a:schemeClr>
                </a:solidFill>
                <a:cs typeface="+mj-cs"/>
              </a:endParaRPr>
            </a:p>
          </p:txBody>
        </p:sp>
        <p:sp>
          <p:nvSpPr>
            <p:cNvPr id="15" name="مربع نص 14"/>
            <p:cNvSpPr txBox="1"/>
            <p:nvPr/>
          </p:nvSpPr>
          <p:spPr>
            <a:xfrm rot="19465831">
              <a:off x="1100256" y="5371191"/>
              <a:ext cx="2375021" cy="369332"/>
            </a:xfrm>
            <a:prstGeom prst="rect">
              <a:avLst/>
            </a:prstGeom>
            <a:noFill/>
          </p:spPr>
          <p:txBody>
            <a:bodyPr wrap="square" rtlCol="1">
              <a:spAutoFit/>
            </a:bodyPr>
            <a:lstStyle/>
            <a:p>
              <a:r>
                <a:rPr lang="ar-SA" b="1" dirty="0" smtClean="0">
                  <a:solidFill>
                    <a:srgbClr val="00B050"/>
                  </a:solidFill>
                  <a:latin typeface="GE Dinar Two" pitchFamily="18" charset="-78"/>
                  <a:ea typeface="GE Dinar Two" pitchFamily="18" charset="-78"/>
                  <a:cs typeface="+mj-cs"/>
                </a:rPr>
                <a:t>الهدر بسبب العيوب المصنعية</a:t>
              </a:r>
              <a:endParaRPr lang="ar-SA" b="1" dirty="0">
                <a:solidFill>
                  <a:srgbClr val="00B050"/>
                </a:solidFill>
                <a:cs typeface="+mj-cs"/>
              </a:endParaRPr>
            </a:p>
          </p:txBody>
        </p:sp>
        <p:sp>
          <p:nvSpPr>
            <p:cNvPr id="17" name="مربع نص 16"/>
            <p:cNvSpPr txBox="1"/>
            <p:nvPr/>
          </p:nvSpPr>
          <p:spPr>
            <a:xfrm rot="18405704">
              <a:off x="3726616" y="2624202"/>
              <a:ext cx="2812864" cy="369332"/>
            </a:xfrm>
            <a:prstGeom prst="rect">
              <a:avLst/>
            </a:prstGeom>
            <a:noFill/>
          </p:spPr>
          <p:txBody>
            <a:bodyPr wrap="square" rtlCol="1">
              <a:spAutoFit/>
            </a:bodyPr>
            <a:lstStyle/>
            <a:p>
              <a:r>
                <a:rPr lang="ar-SA" b="1" dirty="0" smtClean="0">
                  <a:solidFill>
                    <a:schemeClr val="tx2">
                      <a:lumMod val="60000"/>
                      <a:lumOff val="40000"/>
                    </a:schemeClr>
                  </a:solidFill>
                  <a:latin typeface="GE Dinar Two" pitchFamily="18" charset="-78"/>
                  <a:ea typeface="GE Dinar Two" pitchFamily="18" charset="-78"/>
                  <a:cs typeface="+mj-cs"/>
                </a:rPr>
                <a:t>الهدر في زيادة الإنتاج مع قلة الطلب</a:t>
              </a:r>
            </a:p>
          </p:txBody>
        </p:sp>
        <p:sp>
          <p:nvSpPr>
            <p:cNvPr id="18" name="مربع نص 17"/>
            <p:cNvSpPr txBox="1"/>
            <p:nvPr/>
          </p:nvSpPr>
          <p:spPr>
            <a:xfrm rot="2956941">
              <a:off x="722532" y="2716267"/>
              <a:ext cx="2812864" cy="369332"/>
            </a:xfrm>
            <a:prstGeom prst="rect">
              <a:avLst/>
            </a:prstGeom>
            <a:noFill/>
          </p:spPr>
          <p:txBody>
            <a:bodyPr wrap="square" rtlCol="1">
              <a:spAutoFit/>
            </a:bodyPr>
            <a:lstStyle/>
            <a:p>
              <a:r>
                <a:rPr lang="ar-SA" b="1" dirty="0" smtClean="0">
                  <a:solidFill>
                    <a:srgbClr val="92D050"/>
                  </a:solidFill>
                  <a:latin typeface="GE Dinar Two" pitchFamily="18" charset="-78"/>
                  <a:ea typeface="GE Dinar Two" pitchFamily="18" charset="-78"/>
                  <a:cs typeface="+mj-cs"/>
                </a:rPr>
                <a:t>الهدر في الوقت الضائع في الانتظار</a:t>
              </a:r>
            </a:p>
          </p:txBody>
        </p:sp>
        <p:sp>
          <p:nvSpPr>
            <p:cNvPr id="19" name="مربع نص 18"/>
            <p:cNvSpPr txBox="1"/>
            <p:nvPr/>
          </p:nvSpPr>
          <p:spPr>
            <a:xfrm rot="2331230">
              <a:off x="4308755" y="5133638"/>
              <a:ext cx="1489527" cy="369332"/>
            </a:xfrm>
            <a:prstGeom prst="rect">
              <a:avLst/>
            </a:prstGeom>
            <a:noFill/>
          </p:spPr>
          <p:txBody>
            <a:bodyPr wrap="square" rtlCol="1">
              <a:spAutoFit/>
            </a:bodyPr>
            <a:lstStyle/>
            <a:p>
              <a:r>
                <a:rPr lang="ar-SA" b="1" dirty="0" smtClean="0">
                  <a:solidFill>
                    <a:srgbClr val="C00000"/>
                  </a:solidFill>
                  <a:latin typeface="GE Dinar Two" pitchFamily="18" charset="-78"/>
                  <a:ea typeface="GE Dinar Two" pitchFamily="18" charset="-78"/>
                  <a:cs typeface="+mj-cs"/>
                </a:rPr>
                <a:t>الهدر في العمليات</a:t>
              </a:r>
            </a:p>
          </p:txBody>
        </p:sp>
        <p:sp>
          <p:nvSpPr>
            <p:cNvPr id="20" name="مربع نص 19"/>
            <p:cNvSpPr txBox="1"/>
            <p:nvPr/>
          </p:nvSpPr>
          <p:spPr>
            <a:xfrm rot="808454">
              <a:off x="802526" y="3932214"/>
              <a:ext cx="1910194" cy="369332"/>
            </a:xfrm>
            <a:prstGeom prst="rect">
              <a:avLst/>
            </a:prstGeom>
            <a:noFill/>
          </p:spPr>
          <p:txBody>
            <a:bodyPr wrap="square" rtlCol="1">
              <a:spAutoFit/>
            </a:bodyPr>
            <a:lstStyle/>
            <a:p>
              <a:r>
                <a:rPr lang="ar-SA" dirty="0" smtClean="0">
                  <a:solidFill>
                    <a:srgbClr val="FF3399"/>
                  </a:solidFill>
                  <a:latin typeface="GE Dinar Two" pitchFamily="18" charset="-78"/>
                  <a:ea typeface="GE Dinar Two" pitchFamily="18" charset="-78"/>
                  <a:cs typeface="+mj-cs"/>
                </a:rPr>
                <a:t>الهدر في عمليات الجرد</a:t>
              </a:r>
              <a:endParaRPr lang="ar-SA" b="1" dirty="0" smtClean="0">
                <a:solidFill>
                  <a:srgbClr val="FF3399"/>
                </a:solidFill>
                <a:latin typeface="GE Dinar Two" pitchFamily="18" charset="-78"/>
                <a:ea typeface="GE Dinar Two" pitchFamily="18" charset="-78"/>
                <a:cs typeface="+mj-cs"/>
              </a:endParaRPr>
            </a:p>
          </p:txBody>
        </p:sp>
        <p:sp>
          <p:nvSpPr>
            <p:cNvPr id="21" name="مربع نص 20"/>
            <p:cNvSpPr txBox="1"/>
            <p:nvPr/>
          </p:nvSpPr>
          <p:spPr>
            <a:xfrm>
              <a:off x="4587682" y="4357694"/>
              <a:ext cx="2000264" cy="369332"/>
            </a:xfrm>
            <a:prstGeom prst="rect">
              <a:avLst/>
            </a:prstGeom>
            <a:noFill/>
          </p:spPr>
          <p:txBody>
            <a:bodyPr wrap="square" rtlCol="1">
              <a:spAutoFit/>
            </a:bodyPr>
            <a:lstStyle/>
            <a:p>
              <a:r>
                <a:rPr lang="ar-SA" dirty="0" smtClean="0">
                  <a:solidFill>
                    <a:srgbClr val="0000FF"/>
                  </a:solidFill>
                  <a:latin typeface="GE Dinar Two" pitchFamily="18" charset="-78"/>
                  <a:ea typeface="GE Dinar Two" pitchFamily="18" charset="-78"/>
                  <a:cs typeface="+mj-cs"/>
                </a:rPr>
                <a:t>الهدر في حركة العاملين</a:t>
              </a:r>
              <a:endParaRPr lang="ar-SA" b="1" dirty="0">
                <a:solidFill>
                  <a:srgbClr val="0000FF"/>
                </a:solidFill>
                <a:cs typeface="+mj-cs"/>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4" name="مربع نص 13"/>
          <p:cNvSpPr txBox="1"/>
          <p:nvPr/>
        </p:nvSpPr>
        <p:spPr>
          <a:xfrm>
            <a:off x="0" y="1357298"/>
            <a:ext cx="7786710" cy="4862870"/>
          </a:xfrm>
          <a:prstGeom prst="rect">
            <a:avLst/>
          </a:prstGeom>
          <a:noFill/>
        </p:spPr>
        <p:txBody>
          <a:bodyPr wrap="square" rtlCol="1">
            <a:spAutoFit/>
          </a:bodyPr>
          <a:lstStyle/>
          <a:p>
            <a:pPr marL="342900" indent="-342900" algn="ctr"/>
            <a:r>
              <a:rPr lang="ar-SA" sz="3200" b="1" dirty="0" smtClean="0">
                <a:solidFill>
                  <a:srgbClr val="51361B"/>
                </a:solidFill>
                <a:latin typeface="GE Dinar Two" pitchFamily="18" charset="-78"/>
                <a:ea typeface="GE Dinar Two" pitchFamily="18" charset="-78"/>
                <a:cs typeface="GE Dinar Two" pitchFamily="18" charset="-78"/>
              </a:rPr>
              <a:t>النفايات السبعة</a:t>
            </a:r>
            <a:endParaRPr lang="en-US" sz="3200" b="1" dirty="0" smtClean="0">
              <a:solidFill>
                <a:srgbClr val="51361B"/>
              </a:solidFill>
              <a:latin typeface="GE Dinar Two" pitchFamily="18" charset="-78"/>
              <a:ea typeface="GE Dinar Two" pitchFamily="18" charset="-78"/>
              <a:cs typeface="GE Dinar Two" pitchFamily="18" charset="-78"/>
            </a:endParaRPr>
          </a:p>
          <a:p>
            <a:pPr marL="1257300" lvl="2" indent="-342900">
              <a:buFont typeface="+mj-lt"/>
              <a:buAutoNum type="arabicPeriod"/>
            </a:pPr>
            <a:endParaRPr lang="ar-SA" dirty="0" smtClean="0"/>
          </a:p>
          <a:p>
            <a:pPr marL="1257300" lvl="2" indent="-342900">
              <a:buFont typeface="+mj-lt"/>
              <a:buAutoNum type="arabicPeriod"/>
            </a:pPr>
            <a:endParaRPr lang="ar-SA" dirty="0" smtClean="0"/>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في زيادة الإنتاج مع قلة الطلب؛</a:t>
            </a:r>
            <a:endParaRPr lang="en-US" sz="3200" dirty="0" smtClean="0">
              <a:solidFill>
                <a:srgbClr val="51361B"/>
              </a:solidFill>
              <a:latin typeface="GE Dinar Two" pitchFamily="18" charset="-78"/>
              <a:ea typeface="GE Dinar Two" pitchFamily="18" charset="-78"/>
              <a:cs typeface="GE Dinar Two" pitchFamily="18" charset="-78"/>
            </a:endParaRPr>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في الوقت الضائع في الانتظار؛</a:t>
            </a:r>
            <a:endParaRPr lang="en-US" sz="3200" dirty="0" smtClean="0">
              <a:solidFill>
                <a:srgbClr val="51361B"/>
              </a:solidFill>
              <a:latin typeface="GE Dinar Two" pitchFamily="18" charset="-78"/>
              <a:ea typeface="GE Dinar Two" pitchFamily="18" charset="-78"/>
              <a:cs typeface="GE Dinar Two" pitchFamily="18" charset="-78"/>
            </a:endParaRPr>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في حركة العاملين؛</a:t>
            </a:r>
            <a:endParaRPr lang="en-US" sz="3200" dirty="0" smtClean="0">
              <a:solidFill>
                <a:srgbClr val="51361B"/>
              </a:solidFill>
              <a:latin typeface="GE Dinar Two" pitchFamily="18" charset="-78"/>
              <a:ea typeface="GE Dinar Two" pitchFamily="18" charset="-78"/>
              <a:cs typeface="GE Dinar Two" pitchFamily="18" charset="-78"/>
            </a:endParaRPr>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في النقليات؛</a:t>
            </a:r>
            <a:endParaRPr lang="en-US" sz="3200" dirty="0" smtClean="0">
              <a:solidFill>
                <a:srgbClr val="51361B"/>
              </a:solidFill>
              <a:latin typeface="GE Dinar Two" pitchFamily="18" charset="-78"/>
              <a:ea typeface="GE Dinar Two" pitchFamily="18" charset="-78"/>
              <a:cs typeface="GE Dinar Two" pitchFamily="18" charset="-78"/>
            </a:endParaRPr>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في العمليات؛</a:t>
            </a:r>
            <a:endParaRPr lang="en-US" sz="3200" dirty="0" smtClean="0">
              <a:solidFill>
                <a:srgbClr val="51361B"/>
              </a:solidFill>
              <a:latin typeface="GE Dinar Two" pitchFamily="18" charset="-78"/>
              <a:ea typeface="GE Dinar Two" pitchFamily="18" charset="-78"/>
              <a:cs typeface="GE Dinar Two" pitchFamily="18" charset="-78"/>
            </a:endParaRPr>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في عمليات الجرد؛</a:t>
            </a:r>
            <a:endParaRPr lang="en-US" sz="3200" dirty="0" smtClean="0">
              <a:solidFill>
                <a:srgbClr val="51361B"/>
              </a:solidFill>
              <a:latin typeface="GE Dinar Two" pitchFamily="18" charset="-78"/>
              <a:ea typeface="GE Dinar Two" pitchFamily="18" charset="-78"/>
              <a:cs typeface="GE Dinar Two" pitchFamily="18" charset="-78"/>
            </a:endParaRPr>
          </a:p>
          <a:p>
            <a:pPr marL="342900" indent="-342900">
              <a:buFont typeface="+mj-lt"/>
              <a:buAutoNum type="arabicPeriod"/>
            </a:pPr>
            <a:r>
              <a:rPr lang="ar-SA" sz="3200" dirty="0" smtClean="0">
                <a:solidFill>
                  <a:srgbClr val="51361B"/>
                </a:solidFill>
                <a:latin typeface="GE Dinar Two" pitchFamily="18" charset="-78"/>
                <a:ea typeface="GE Dinar Two" pitchFamily="18" charset="-78"/>
                <a:cs typeface="GE Dinar Two" pitchFamily="18" charset="-78"/>
              </a:rPr>
              <a:t>الهدر بسبب العيوب المصنعية.</a:t>
            </a:r>
            <a:endParaRPr lang="en-US" sz="3200" dirty="0" smtClean="0">
              <a:solidFill>
                <a:srgbClr val="51361B"/>
              </a:solidFill>
              <a:latin typeface="GE Dinar Two" pitchFamily="18" charset="-78"/>
              <a:ea typeface="GE Dinar Two" pitchFamily="18" charset="-78"/>
              <a:cs typeface="GE Dinar Two" pitchFamily="18" charset="-78"/>
            </a:endParaRPr>
          </a:p>
          <a:p>
            <a:endParaRPr lang="ar-SA"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57095" cy="5355312"/>
          </a:xfrm>
          <a:prstGeom prst="rect">
            <a:avLst/>
          </a:prstGeom>
          <a:noFill/>
        </p:spPr>
        <p:txBody>
          <a:bodyPr wrap="square" rtlCol="1">
            <a:spAutoFit/>
          </a:bodyPr>
          <a:lstStyle/>
          <a:p>
            <a:pPr lvl="0"/>
            <a:r>
              <a:rPr lang="ar-SA" sz="3200" dirty="0" smtClean="0">
                <a:solidFill>
                  <a:srgbClr val="51361B"/>
                </a:solidFill>
                <a:latin typeface="GE Dinar Two" pitchFamily="18" charset="-78"/>
                <a:ea typeface="GE Dinar Two" pitchFamily="18" charset="-78"/>
                <a:cs typeface="GE Dinar Two" pitchFamily="18" charset="-78"/>
              </a:rPr>
              <a:t>مورا </a:t>
            </a:r>
            <a:r>
              <a:rPr lang="en-US" sz="3600" b="1" dirty="0" smtClean="0">
                <a:solidFill>
                  <a:srgbClr val="51361B"/>
                </a:solidFill>
                <a:latin typeface="Agency FB" pitchFamily="34" charset="0"/>
                <a:ea typeface="GE Dinar Two" pitchFamily="18" charset="-78"/>
                <a:cs typeface="GE Dinar Two" pitchFamily="18" charset="-78"/>
              </a:rPr>
              <a:t>Mura</a:t>
            </a:r>
            <a:r>
              <a:rPr lang="ar-SA" sz="36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a:t>
            </a:r>
            <a:r>
              <a:rPr lang="ar-SA" sz="3100" dirty="0" smtClean="0">
                <a:solidFill>
                  <a:srgbClr val="51361B"/>
                </a:solidFill>
                <a:latin typeface="GE Dinar Two" pitchFamily="18" charset="-78"/>
                <a:ea typeface="GE Dinar Two" pitchFamily="18" charset="-78"/>
                <a:cs typeface="GE Dinar Two" pitchFamily="18" charset="-78"/>
              </a:rPr>
              <a:t>الهدر بسبب التضارب في الصلاحيات</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a:p>
            <a:endParaRPr lang="ar-SA" sz="1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هي عدم موازنة الجهد أو التفاوت في الأداء </a:t>
            </a:r>
            <a:r>
              <a:rPr lang="ar-SA" sz="3200" b="1" dirty="0" smtClean="0">
                <a:solidFill>
                  <a:srgbClr val="51361B"/>
                </a:solidFill>
                <a:latin typeface="GE Dinar Two" pitchFamily="18" charset="-78"/>
                <a:ea typeface="GE Dinar Two" pitchFamily="18" charset="-78"/>
                <a:cs typeface="GE Dinar Two" pitchFamily="18" charset="-78"/>
              </a:rPr>
              <a:t>مثال</a:t>
            </a:r>
          </a:p>
          <a:p>
            <a:pPr algn="just"/>
            <a:r>
              <a:rPr lang="ar-SA" sz="3200" dirty="0" smtClean="0">
                <a:solidFill>
                  <a:srgbClr val="51361B"/>
                </a:solidFill>
                <a:latin typeface="GE Dinar Two" pitchFamily="18" charset="-78"/>
                <a:ea typeface="GE Dinar Two" pitchFamily="18" charset="-78"/>
                <a:cs typeface="GE Dinar Two" pitchFamily="18" charset="-78"/>
              </a:rPr>
              <a:t>عندما يُحمّل موظف جهداً أكثر من الآخرين خصوصاً في العمليات التسلسلية والتي تتطلب انتقال المنتج من شخص إلى آخر فيبدو أن الشخص هو الذي يؤخر العمل وتتراكم عنده المنتجات (أو الملفات)، لكن الواقع غير ذلك حيث إن تصميم العملية لا يوازن بين الجهد وهذه المشكلة </a:t>
            </a:r>
          </a:p>
        </p:txBody>
      </p:sp>
      <p:pic>
        <p:nvPicPr>
          <p:cNvPr id="15" name="صورة 14" descr="https://media.licdn.com/mpr/mpr/shrinknp_400_400/AAEAAQAAAAAAAAbNAAAAJGI5NGMwNzA1LTRjYjctNDY5My04MjZiLWQwMDJhY2VlOGJkYw.jpg"/>
          <p:cNvPicPr/>
          <p:nvPr/>
        </p:nvPicPr>
        <p:blipFill>
          <a:blip r:embed="rId4" cstate="print">
            <a:extLst>
              <a:ext uri="{28A0092B-C50C-407E-A947-70E740481C1C}">
                <a14:useLocalDpi xmlns:a14="http://schemas.microsoft.com/office/drawing/2010/main" val="0"/>
              </a:ext>
            </a:extLst>
          </a:blip>
          <a:stretch>
            <a:fillRect/>
          </a:stretch>
        </p:blipFill>
        <p:spPr bwMode="auto">
          <a:xfrm>
            <a:off x="285720" y="214290"/>
            <a:ext cx="1428760" cy="1048773"/>
          </a:xfrm>
          <a:prstGeom prst="rect">
            <a:avLst/>
          </a:prstGeom>
          <a:noFill/>
          <a:ln>
            <a:noFill/>
          </a:ln>
        </p:spPr>
      </p:pic>
      <p:sp>
        <p:nvSpPr>
          <p:cNvPr id="16" name="مربع نص 15"/>
          <p:cNvSpPr txBox="1"/>
          <p:nvPr/>
        </p:nvSpPr>
        <p:spPr>
          <a:xfrm rot="19312929">
            <a:off x="2065985" y="16202"/>
            <a:ext cx="1204176" cy="1323439"/>
          </a:xfrm>
          <a:prstGeom prst="rect">
            <a:avLst/>
          </a:prstGeom>
          <a:noFill/>
        </p:spPr>
        <p:txBody>
          <a:bodyPr wrap="none" rtlCol="1">
            <a:spAutoFit/>
          </a:bodyPr>
          <a:lstStyle/>
          <a:p>
            <a:r>
              <a:rPr lang="en-US" sz="8000" b="1" dirty="0" smtClean="0">
                <a:solidFill>
                  <a:schemeClr val="accent2">
                    <a:lumMod val="40000"/>
                    <a:lumOff val="60000"/>
                  </a:schemeClr>
                </a:solidFill>
                <a:latin typeface="Agency FB" pitchFamily="34" charset="0"/>
              </a:rPr>
              <a:t>M2</a:t>
            </a:r>
            <a:endParaRPr lang="ar-SA" sz="8000" b="1" dirty="0">
              <a:solidFill>
                <a:schemeClr val="accent2">
                  <a:lumMod val="40000"/>
                  <a:lumOff val="60000"/>
                </a:schemeClr>
              </a:solidFill>
              <a:latin typeface="Agency FB" pitchFamily="34" charset="0"/>
            </a:endParaRPr>
          </a:p>
        </p:txBody>
      </p:sp>
      <p:pic>
        <p:nvPicPr>
          <p:cNvPr id="17" name="صورة 16" descr="الثانية.png"/>
          <p:cNvPicPr>
            <a:picLocks noChangeAspect="1"/>
          </p:cNvPicPr>
          <p:nvPr/>
        </p:nvPicPr>
        <p:blipFill>
          <a:blip r:embed="rId5"/>
          <a:stretch>
            <a:fillRect/>
          </a:stretch>
        </p:blipFill>
        <p:spPr>
          <a:xfrm>
            <a:off x="3571868" y="142852"/>
            <a:ext cx="1321430" cy="1490523"/>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pic>
        <p:nvPicPr>
          <p:cNvPr id="13" name="صورة 12" descr="https://media.licdn.com/mpr/mpr/shrinknp_400_400/AAEAAQAAAAAAAAbNAAAAJGI5NGMwNzA1LTRjYjctNDY5My04MjZiLWQwMDJhY2VlOGJkYw.jpg"/>
          <p:cNvPicPr/>
          <p:nvPr/>
        </p:nvPicPr>
        <p:blipFill>
          <a:blip r:embed="rId4">
            <a:extLst>
              <a:ext uri="{28A0092B-C50C-407E-A947-70E740481C1C}">
                <a14:useLocalDpi xmlns:a14="http://schemas.microsoft.com/office/drawing/2010/main" val="0"/>
              </a:ext>
            </a:extLst>
          </a:blip>
          <a:stretch>
            <a:fillRect/>
          </a:stretch>
        </p:blipFill>
        <p:spPr bwMode="auto">
          <a:xfrm>
            <a:off x="876419" y="1643050"/>
            <a:ext cx="5624407" cy="4763549"/>
          </a:xfrm>
          <a:prstGeom prst="rect">
            <a:avLst/>
          </a:prstGeom>
          <a:noFill/>
          <a:ln>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86710" cy="5001369"/>
          </a:xfrm>
          <a:prstGeom prst="rect">
            <a:avLst/>
          </a:prstGeom>
          <a:noFill/>
        </p:spPr>
        <p:txBody>
          <a:bodyPr wrap="square" rtlCol="1">
            <a:spAutoFit/>
          </a:bodyPr>
          <a:lstStyle/>
          <a:p>
            <a:pPr lvl="0"/>
            <a:r>
              <a:rPr lang="ar-SA" sz="3200" dirty="0" smtClean="0">
                <a:solidFill>
                  <a:srgbClr val="51361B"/>
                </a:solidFill>
                <a:latin typeface="GE Dinar Two" pitchFamily="18" charset="-78"/>
                <a:ea typeface="GE Dinar Two" pitchFamily="18" charset="-78"/>
                <a:cs typeface="GE Dinar Two" pitchFamily="18" charset="-78"/>
              </a:rPr>
              <a:t>موري</a:t>
            </a:r>
            <a:r>
              <a:rPr lang="en-US" sz="3200" b="1" dirty="0" smtClean="0">
                <a:solidFill>
                  <a:srgbClr val="51361B"/>
                </a:solidFill>
                <a:latin typeface="Agency FB" pitchFamily="34" charset="0"/>
                <a:ea typeface="GE Dinar Two" pitchFamily="18" charset="-78"/>
                <a:cs typeface="GE Dinar Two" pitchFamily="18" charset="-78"/>
              </a:rPr>
              <a:t>Muri</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 </a:t>
            </a:r>
            <a:r>
              <a:rPr lang="ar-SA" sz="3100" dirty="0" smtClean="0">
                <a:solidFill>
                  <a:srgbClr val="51361B"/>
                </a:solidFill>
                <a:latin typeface="GE Dinar Two" pitchFamily="18" charset="-78"/>
                <a:ea typeface="GE Dinar Two" pitchFamily="18" charset="-78"/>
                <a:cs typeface="GE Dinar Two" pitchFamily="18" charset="-78"/>
              </a:rPr>
              <a:t>(الهدر الناتج عن زيادة الإجهاد البدني)</a:t>
            </a:r>
          </a:p>
          <a:p>
            <a:pPr lvl="0"/>
            <a:endParaRPr lang="en-US" sz="31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هو الإجهاد أو تحميل الآلة أو الشخص أكثر من الطاقة التي يستطيع تحملها، وربما يعتبر بعض المدراء تحميل شخص طاقة هائلة وتعويضه بالأجرة الإضافية أمراً حسناً يؤدي إلى استفادة الطرفين لكن كثرة ذلك قد تؤدي إلى قلب الأمور رأساً على عقب وتؤدي إلى خسائر أكبر إما بسبب عدم إنجاز العمل بجودة عالية أو إصابة الموظف أو تركه للعمل،</a:t>
            </a:r>
          </a:p>
        </p:txBody>
      </p:sp>
      <p:pic>
        <p:nvPicPr>
          <p:cNvPr id="14" name="صورة 13" descr="الثالثة.png"/>
          <p:cNvPicPr>
            <a:picLocks noChangeAspect="1"/>
          </p:cNvPicPr>
          <p:nvPr/>
        </p:nvPicPr>
        <p:blipFill>
          <a:blip r:embed="rId4"/>
          <a:stretch>
            <a:fillRect/>
          </a:stretch>
        </p:blipFill>
        <p:spPr>
          <a:xfrm>
            <a:off x="1357290" y="0"/>
            <a:ext cx="1815003" cy="1380980"/>
          </a:xfrm>
          <a:prstGeom prst="rect">
            <a:avLst/>
          </a:prstGeom>
        </p:spPr>
      </p:pic>
      <p:sp>
        <p:nvSpPr>
          <p:cNvPr id="15" name="مربع نص 14"/>
          <p:cNvSpPr txBox="1"/>
          <p:nvPr/>
        </p:nvSpPr>
        <p:spPr>
          <a:xfrm rot="19312929">
            <a:off x="3556565" y="87640"/>
            <a:ext cx="1223413" cy="1323439"/>
          </a:xfrm>
          <a:prstGeom prst="rect">
            <a:avLst/>
          </a:prstGeom>
          <a:noFill/>
        </p:spPr>
        <p:txBody>
          <a:bodyPr wrap="none" rtlCol="1">
            <a:spAutoFit/>
          </a:bodyPr>
          <a:lstStyle/>
          <a:p>
            <a:r>
              <a:rPr lang="en-US" sz="8000" b="1" dirty="0" smtClean="0">
                <a:solidFill>
                  <a:schemeClr val="accent2">
                    <a:lumMod val="40000"/>
                    <a:lumOff val="60000"/>
                  </a:schemeClr>
                </a:solidFill>
                <a:latin typeface="Agency FB" pitchFamily="34" charset="0"/>
              </a:rPr>
              <a:t>M3</a:t>
            </a:r>
            <a:endParaRPr lang="ar-SA" sz="8000" b="1" dirty="0">
              <a:solidFill>
                <a:schemeClr val="accent2">
                  <a:lumMod val="40000"/>
                  <a:lumOff val="60000"/>
                </a:schemeClr>
              </a:solidFill>
              <a:latin typeface="Agency FB"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86710" cy="3524042"/>
          </a:xfrm>
          <a:prstGeom prst="rect">
            <a:avLst/>
          </a:prstGeom>
          <a:noFill/>
        </p:spPr>
        <p:txBody>
          <a:bodyPr wrap="square" rtlCol="1">
            <a:spAutoFit/>
          </a:bodyPr>
          <a:lstStyle/>
          <a:p>
            <a:pPr lvl="0"/>
            <a:r>
              <a:rPr lang="ar-SA" sz="3200" dirty="0" smtClean="0">
                <a:solidFill>
                  <a:srgbClr val="E5CBB1"/>
                </a:solidFill>
                <a:latin typeface="GE Dinar Two" pitchFamily="18" charset="-78"/>
                <a:ea typeface="GE Dinar Two" pitchFamily="18" charset="-78"/>
                <a:cs typeface="GE Dinar Two" pitchFamily="18" charset="-78"/>
              </a:rPr>
              <a:t>تابع موري</a:t>
            </a:r>
            <a:r>
              <a:rPr lang="en-US" sz="3200" b="1" dirty="0" smtClean="0">
                <a:solidFill>
                  <a:srgbClr val="E5CBB1"/>
                </a:solidFill>
                <a:latin typeface="Agency FB" pitchFamily="34" charset="0"/>
                <a:ea typeface="GE Dinar Two" pitchFamily="18" charset="-78"/>
                <a:cs typeface="GE Dinar Two" pitchFamily="18" charset="-78"/>
              </a:rPr>
              <a:t>Muri</a:t>
            </a:r>
            <a:r>
              <a:rPr lang="en-US" sz="3200" dirty="0" smtClean="0">
                <a:solidFill>
                  <a:srgbClr val="E5CBB1"/>
                </a:solidFill>
                <a:latin typeface="GE Dinar Two" pitchFamily="18" charset="-78"/>
                <a:ea typeface="GE Dinar Two" pitchFamily="18" charset="-78"/>
                <a:cs typeface="GE Dinar Two" pitchFamily="18" charset="-78"/>
              </a:rPr>
              <a:t> </a:t>
            </a:r>
            <a:r>
              <a:rPr lang="ar-SA" sz="3200" dirty="0" smtClean="0">
                <a:solidFill>
                  <a:srgbClr val="E5CBB1"/>
                </a:solidFill>
                <a:latin typeface="GE Dinar Two" pitchFamily="18" charset="-78"/>
                <a:ea typeface="GE Dinar Two" pitchFamily="18" charset="-78"/>
                <a:cs typeface="GE Dinar Two" pitchFamily="18" charset="-78"/>
              </a:rPr>
              <a:t> </a:t>
            </a:r>
            <a:r>
              <a:rPr lang="ar-SA" sz="2800" dirty="0" smtClean="0">
                <a:solidFill>
                  <a:srgbClr val="E5CBB1"/>
                </a:solidFill>
                <a:latin typeface="GE Dinar Two" pitchFamily="18" charset="-78"/>
                <a:ea typeface="GE Dinar Two" pitchFamily="18" charset="-78"/>
                <a:cs typeface="GE Dinar Two" pitchFamily="18" charset="-78"/>
              </a:rPr>
              <a:t>(الهدر الناتج عن زيادة الإجهاد البدني)</a:t>
            </a:r>
            <a:endParaRPr lang="ar-SA" sz="3100" dirty="0" smtClean="0">
              <a:solidFill>
                <a:srgbClr val="E5CBB1"/>
              </a:solidFill>
              <a:latin typeface="GE Dinar Two" pitchFamily="18" charset="-78"/>
              <a:ea typeface="GE Dinar Two" pitchFamily="18" charset="-78"/>
              <a:cs typeface="GE Dinar Two" pitchFamily="18" charset="-78"/>
            </a:endParaRPr>
          </a:p>
          <a:p>
            <a:pPr lvl="0"/>
            <a:endParaRPr lang="en-US" sz="31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وكذلك الآلة إذا تم تحميلها أكثر من طاقتها بدون التوقّف للفحص والصيانة سيؤدي ذلك إلى ظهور أعطال ومشاكل يكون إصلاحها مكلفاً ويحتاج إلى وقت وجهد أكثر مما قد كانت تستهلكه في الصيانة الدورية</a:t>
            </a:r>
            <a:r>
              <a:rPr lang="en-US" sz="3200" dirty="0" smtClean="0">
                <a:solidFill>
                  <a:srgbClr val="51361B"/>
                </a:solidFill>
                <a:latin typeface="GE Dinar Two" pitchFamily="18" charset="-78"/>
                <a:ea typeface="GE Dinar Two" pitchFamily="18" charset="-78"/>
                <a:cs typeface="GE Dinar Two" pitchFamily="18" charset="-78"/>
              </a:rPr>
              <a:t>.</a:t>
            </a:r>
            <a:endParaRPr lang="ar-SA" sz="3200" dirty="0" smtClean="0">
              <a:solidFill>
                <a:srgbClr val="51361B"/>
              </a:solidFill>
              <a:latin typeface="GE Dinar Two" pitchFamily="18" charset="-78"/>
              <a:ea typeface="GE Dinar Two" pitchFamily="18" charset="-78"/>
              <a:cs typeface="GE Dinar Two" pitchFamily="18" charset="-78"/>
            </a:endParaRPr>
          </a:p>
        </p:txBody>
      </p:sp>
      <p:pic>
        <p:nvPicPr>
          <p:cNvPr id="14" name="صورة 13" descr="الثالثة.png"/>
          <p:cNvPicPr>
            <a:picLocks noChangeAspect="1"/>
          </p:cNvPicPr>
          <p:nvPr/>
        </p:nvPicPr>
        <p:blipFill>
          <a:blip r:embed="rId4"/>
          <a:stretch>
            <a:fillRect/>
          </a:stretch>
        </p:blipFill>
        <p:spPr>
          <a:xfrm>
            <a:off x="714348" y="4643446"/>
            <a:ext cx="1815003" cy="138098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643050"/>
            <a:ext cx="7786710" cy="4431983"/>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الأولويات في تخفيض الهدر</a:t>
            </a:r>
          </a:p>
          <a:p>
            <a:endParaRPr lang="ar-SA" sz="3200" b="1"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يفضل أهل كايزن البدء في تخفيض:</a:t>
            </a:r>
          </a:p>
          <a:p>
            <a:endParaRPr lang="en-US" sz="3200" dirty="0" smtClean="0">
              <a:solidFill>
                <a:srgbClr val="51361B"/>
              </a:solidFill>
              <a:latin typeface="GE Dinar Two" pitchFamily="18" charset="-78"/>
              <a:ea typeface="GE Dinar Two" pitchFamily="18" charset="-78"/>
              <a:cs typeface="GE Dinar Two" pitchFamily="18" charset="-78"/>
            </a:endParaRPr>
          </a:p>
          <a:p>
            <a:pPr lvl="0"/>
            <a:r>
              <a:rPr lang="ar-SA" sz="3200" dirty="0" smtClean="0">
                <a:solidFill>
                  <a:srgbClr val="51361B"/>
                </a:solidFill>
                <a:latin typeface="GE Dinar Two" pitchFamily="18" charset="-78"/>
                <a:ea typeface="GE Dinar Two" pitchFamily="18" charset="-78"/>
                <a:cs typeface="GE Dinar Two" pitchFamily="18" charset="-78"/>
              </a:rPr>
              <a:t>المورا (هدر التضارب في الصلاحيات)؛</a:t>
            </a:r>
          </a:p>
          <a:p>
            <a:pPr lvl="0"/>
            <a:endParaRPr lang="en-US" sz="1600" dirty="0" smtClean="0">
              <a:solidFill>
                <a:srgbClr val="51361B"/>
              </a:solidFill>
              <a:latin typeface="GE Dinar Two" pitchFamily="18" charset="-78"/>
              <a:ea typeface="GE Dinar Two" pitchFamily="18" charset="-78"/>
              <a:cs typeface="GE Dinar Two" pitchFamily="18" charset="-78"/>
            </a:endParaRPr>
          </a:p>
          <a:p>
            <a:pPr lvl="0"/>
            <a:r>
              <a:rPr lang="ar-SA" sz="3200" dirty="0" smtClean="0">
                <a:solidFill>
                  <a:srgbClr val="51361B"/>
                </a:solidFill>
                <a:latin typeface="GE Dinar Two" pitchFamily="18" charset="-78"/>
                <a:ea typeface="GE Dinar Two" pitchFamily="18" charset="-78"/>
                <a:cs typeface="GE Dinar Two" pitchFamily="18" charset="-78"/>
              </a:rPr>
              <a:t>ثم تخفيض هدر الموري (هدر الإجهاد البدني)؛</a:t>
            </a:r>
          </a:p>
          <a:p>
            <a:pPr lvl="0"/>
            <a:endParaRPr lang="en-US" sz="1600" dirty="0" smtClean="0">
              <a:solidFill>
                <a:srgbClr val="51361B"/>
              </a:solidFill>
              <a:latin typeface="GE Dinar Two" pitchFamily="18" charset="-78"/>
              <a:ea typeface="GE Dinar Two" pitchFamily="18" charset="-78"/>
              <a:cs typeface="GE Dinar Two" pitchFamily="18" charset="-78"/>
            </a:endParaRPr>
          </a:p>
          <a:p>
            <a:pPr lvl="0"/>
            <a:r>
              <a:rPr lang="ar-SA" sz="3200" dirty="0" smtClean="0">
                <a:solidFill>
                  <a:srgbClr val="51361B"/>
                </a:solidFill>
                <a:latin typeface="GE Dinar Two" pitchFamily="18" charset="-78"/>
                <a:ea typeface="GE Dinar Two" pitchFamily="18" charset="-78"/>
                <a:cs typeface="GE Dinar Two" pitchFamily="18" charset="-78"/>
              </a:rPr>
              <a:t>وبعدها تخفيض هدر مودا (النفايات السبعة).</a:t>
            </a:r>
            <a:endParaRPr lang="en-US" sz="3200" dirty="0" smtClean="0">
              <a:solidFill>
                <a:srgbClr val="51361B"/>
              </a:solidFill>
              <a:latin typeface="GE Dinar Two" pitchFamily="18" charset="-78"/>
              <a:ea typeface="GE Dinar Two" pitchFamily="18" charset="-78"/>
              <a:cs typeface="GE Dinar Two" pitchFamily="18" charset="-78"/>
            </a:endParaRPr>
          </a:p>
          <a:p>
            <a:endParaRPr lang="ar-SA"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78919" cy="6124754"/>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الهدر الظاهري والهدر المخفي</a:t>
            </a:r>
          </a:p>
          <a:p>
            <a:endParaRPr lang="ar-SA" sz="1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يمكن أن يكون الهدر في المؤسسات</a:t>
            </a:r>
          </a:p>
          <a:p>
            <a:endParaRPr lang="en-US" sz="1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A46D36"/>
                </a:solidFill>
                <a:latin typeface="GE Dinar Two" pitchFamily="18" charset="-78"/>
                <a:ea typeface="GE Dinar Two" pitchFamily="18" charset="-78"/>
                <a:cs typeface="GE Dinar Two" pitchFamily="18" charset="-78"/>
              </a:rPr>
              <a:t>هدر ظاهر </a:t>
            </a:r>
            <a:r>
              <a:rPr lang="en-US" sz="3600" dirty="0" smtClean="0">
                <a:solidFill>
                  <a:srgbClr val="A46D36"/>
                </a:solidFill>
                <a:latin typeface="Agency FB" pitchFamily="34" charset="0"/>
                <a:ea typeface="GE Dinar Two" pitchFamily="18" charset="-78"/>
                <a:cs typeface="GE Dinar Two" pitchFamily="18" charset="-78"/>
              </a:rPr>
              <a:t>Obvious waste</a:t>
            </a:r>
            <a:endParaRPr lang="ar-SA" sz="3200" dirty="0" smtClean="0">
              <a:solidFill>
                <a:srgbClr val="A46D36"/>
              </a:solidFill>
              <a:latin typeface="Agency FB" pitchFamily="34" charset="0"/>
              <a:ea typeface="GE Dinar Two" pitchFamily="18" charset="-78"/>
              <a:cs typeface="GE Dinar Two" pitchFamily="18" charset="-78"/>
            </a:endParaRPr>
          </a:p>
          <a:p>
            <a:endParaRPr lang="en-US" sz="1200" dirty="0" smtClean="0">
              <a:solidFill>
                <a:srgbClr val="A46D36"/>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فالهدر الظاهر يمكن التعرّف عليه بسهولة. مثال على ذلك</a:t>
            </a:r>
            <a:r>
              <a:rPr lang="en-US"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المنتجات أو الخدمات غي المطابقة، المخزون الزائد عن الحاجة، التوازن غير السليم لخط الإنتاج، اجتماعات غير منتظمة، الاستخدام الزائد للورق في الأعمال، الإنتاج أكثر مما هو مطلوب، الاستهلاك الزائد للطاقة</a:t>
            </a:r>
            <a:r>
              <a:rPr lang="en-US" sz="3200" dirty="0" smtClean="0">
                <a:solidFill>
                  <a:srgbClr val="51361B"/>
                </a:solidFill>
                <a:latin typeface="GE Dinar Two" pitchFamily="18" charset="-78"/>
                <a:ea typeface="GE Dinar Two" pitchFamily="18" charset="-78"/>
                <a:cs typeface="GE Dinar Two" pitchFamily="18" charset="-78"/>
              </a:rPr>
              <a:t>.</a:t>
            </a:r>
            <a:endParaRPr lang="ar-SA" sz="3200" dirty="0" smtClean="0">
              <a:solidFill>
                <a:srgbClr val="51361B"/>
              </a:solidFill>
              <a:latin typeface="GE Dinar Two" pitchFamily="18" charset="-78"/>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	</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14" name="مربع نص 13"/>
          <p:cNvSpPr txBox="1"/>
          <p:nvPr/>
        </p:nvSpPr>
        <p:spPr>
          <a:xfrm>
            <a:off x="0" y="1357298"/>
            <a:ext cx="7831583" cy="4893647"/>
          </a:xfrm>
          <a:prstGeom prst="rect">
            <a:avLst/>
          </a:prstGeom>
          <a:noFill/>
        </p:spPr>
        <p:txBody>
          <a:bodyPr wrap="square" rtlCol="1">
            <a:spAutoFit/>
          </a:bodyPr>
          <a:lstStyle/>
          <a:p>
            <a:pPr algn="just"/>
            <a:r>
              <a:rPr lang="ar-SA" sz="3200" dirty="0" smtClean="0">
                <a:solidFill>
                  <a:srgbClr val="51361B"/>
                </a:solidFill>
                <a:latin typeface="GE Dinar Two" pitchFamily="18" charset="-78"/>
                <a:ea typeface="GE Dinar Two" pitchFamily="18" charset="-78"/>
                <a:cs typeface="GE Dinar Two" pitchFamily="18" charset="-78"/>
              </a:rPr>
              <a:t>وتُعتبر</a:t>
            </a:r>
            <a:r>
              <a:rPr lang="ar-SA" sz="3200" b="1"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51361B"/>
                </a:solidFill>
                <a:latin typeface="GE Dinar Two" pitchFamily="18" charset="-78"/>
                <a:ea typeface="GE Dinar Two" pitchFamily="18" charset="-78"/>
                <a:cs typeface="GE Dinar Two" pitchFamily="18" charset="-78"/>
              </a:rPr>
              <a:t>"</a:t>
            </a:r>
            <a:r>
              <a:rPr lang="ar-SA" sz="3200" b="1" dirty="0" smtClean="0">
                <a:solidFill>
                  <a:srgbClr val="51361B"/>
                </a:solidFill>
                <a:latin typeface="GE Dinar Two" pitchFamily="18" charset="-78"/>
                <a:ea typeface="GE Dinar Two" pitchFamily="18" charset="-78"/>
                <a:cs typeface="GE Dinar Two" pitchFamily="18" charset="-78"/>
              </a:rPr>
              <a:t>كايزن</a:t>
            </a:r>
            <a:r>
              <a:rPr lang="ar-SA" sz="3200" dirty="0" smtClean="0">
                <a:solidFill>
                  <a:srgbClr val="51361B"/>
                </a:solidFill>
                <a:latin typeface="GE Dinar Two" pitchFamily="18" charset="-78"/>
                <a:ea typeface="GE Dinar Two" pitchFamily="18" charset="-78"/>
                <a:cs typeface="GE Dinar Two" pitchFamily="18" charset="-78"/>
              </a:rPr>
              <a:t> </a:t>
            </a:r>
            <a:r>
              <a:rPr lang="en-US" sz="3200" dirty="0" smtClean="0">
                <a:solidFill>
                  <a:srgbClr val="51361B"/>
                </a:solidFill>
                <a:latin typeface="GE Dinar Two" pitchFamily="18" charset="-78"/>
                <a:ea typeface="GE Dinar Two" pitchFamily="18" charset="-78"/>
                <a:cs typeface="GE Dinar Two" pitchFamily="18" charset="-78"/>
              </a:rPr>
              <a:t> "</a:t>
            </a:r>
            <a:r>
              <a:rPr lang="en-US" sz="3200" b="1" i="1" dirty="0" smtClean="0">
                <a:solidFill>
                  <a:srgbClr val="51361B"/>
                </a:solidFill>
                <a:latin typeface="Agency FB" pitchFamily="34" charset="0"/>
                <a:ea typeface="GE Dinar Two" pitchFamily="18" charset="-78"/>
                <a:cs typeface="GE Dinar Two" pitchFamily="18" charset="-78"/>
              </a:rPr>
              <a:t>Kaizen </a:t>
            </a:r>
            <a:r>
              <a:rPr lang="ar-SA" sz="3200" dirty="0" smtClean="0">
                <a:solidFill>
                  <a:srgbClr val="51361B"/>
                </a:solidFill>
                <a:latin typeface="GE Dinar Two" pitchFamily="18" charset="-78"/>
                <a:ea typeface="GE Dinar Two" pitchFamily="18" charset="-78"/>
                <a:cs typeface="GE Dinar Two" pitchFamily="18" charset="-78"/>
              </a:rPr>
              <a:t>منهجية لتحسين الأداء، وتتبنى مبدأ التحسين المستمر لكل العمليات التي تجري في المؤسسة اعتماداً على:</a:t>
            </a:r>
          </a:p>
          <a:p>
            <a:pPr algn="just"/>
            <a:endParaRPr lang="ar-SA" b="1" dirty="0" smtClean="0">
              <a:solidFill>
                <a:srgbClr val="51361B"/>
              </a:solidFill>
              <a:latin typeface="GE Dinar Two" pitchFamily="18" charset="-78"/>
              <a:ea typeface="GE Dinar Two" pitchFamily="18" charset="-78"/>
              <a:cs typeface="GE Dinar Two" pitchFamily="18" charset="-78"/>
            </a:endParaRPr>
          </a:p>
          <a:p>
            <a:pPr algn="just">
              <a:buFont typeface="Arial" pitchFamily="34" charset="0"/>
              <a:buChar char="•"/>
            </a:pPr>
            <a:r>
              <a:rPr lang="ar-SA" sz="3600" b="1" dirty="0" smtClean="0">
                <a:solidFill>
                  <a:srgbClr val="51361B"/>
                </a:solidFill>
                <a:latin typeface="GE Dinar Two" pitchFamily="18" charset="-78"/>
                <a:ea typeface="GE Dinar Two" pitchFamily="18" charset="-78"/>
                <a:cs typeface="GE Dinar Two" pitchFamily="18" charset="-78"/>
              </a:rPr>
              <a:t> استخدام الأساليب المنطقية في الإدارة؛ </a:t>
            </a:r>
          </a:p>
          <a:p>
            <a:pPr algn="just">
              <a:buFont typeface="Arial" pitchFamily="34" charset="0"/>
              <a:buChar char="•"/>
            </a:pPr>
            <a:endParaRPr lang="ar-SA" b="1" dirty="0" smtClean="0">
              <a:solidFill>
                <a:srgbClr val="51361B"/>
              </a:solidFill>
              <a:latin typeface="GE Dinar Two" pitchFamily="18" charset="-78"/>
              <a:ea typeface="GE Dinar Two" pitchFamily="18" charset="-78"/>
              <a:cs typeface="GE Dinar Two" pitchFamily="18" charset="-78"/>
            </a:endParaRPr>
          </a:p>
          <a:p>
            <a:pPr algn="just">
              <a:buFont typeface="Arial" pitchFamily="34" charset="0"/>
              <a:buChar char="•"/>
            </a:pPr>
            <a:r>
              <a:rPr lang="ar-SA" sz="3600" b="1" dirty="0" smtClean="0">
                <a:solidFill>
                  <a:srgbClr val="51361B"/>
                </a:solidFill>
                <a:latin typeface="GE Dinar Two" pitchFamily="18" charset="-78"/>
                <a:ea typeface="GE Dinar Two" pitchFamily="18" charset="-78"/>
                <a:cs typeface="GE Dinar Two" pitchFamily="18" charset="-78"/>
              </a:rPr>
              <a:t>وتفعيل الاستخدام الأمثل للموارد الحالية دون الحاجة إلى تخصيص استثمارات وموارد جديدة؛</a:t>
            </a:r>
            <a:endParaRPr lang="ar-SA"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78919" cy="4724370"/>
          </a:xfrm>
          <a:prstGeom prst="rect">
            <a:avLst/>
          </a:prstGeom>
          <a:noFill/>
        </p:spPr>
        <p:txBody>
          <a:bodyPr wrap="square" rtlCol="1">
            <a:spAutoFit/>
          </a:bodyPr>
          <a:lstStyle/>
          <a:p>
            <a:r>
              <a:rPr lang="ar-SA" sz="3200" b="1" dirty="0" smtClean="0">
                <a:solidFill>
                  <a:srgbClr val="E5CBB1"/>
                </a:solidFill>
                <a:latin typeface="GE Dinar Two" pitchFamily="18" charset="-78"/>
                <a:ea typeface="GE Dinar Two" pitchFamily="18" charset="-78"/>
                <a:cs typeface="GE Dinar Two" pitchFamily="18" charset="-78"/>
              </a:rPr>
              <a:t>تابع الهدر الظاهري والهدر المخفي</a:t>
            </a:r>
          </a:p>
          <a:p>
            <a:endParaRPr lang="ar-SA" sz="300" dirty="0" smtClean="0">
              <a:solidFill>
                <a:srgbClr val="E5CBB1"/>
              </a:solidFill>
              <a:latin typeface="GE Dinar Two" pitchFamily="18" charset="-78"/>
              <a:ea typeface="GE Dinar Two" pitchFamily="18" charset="-78"/>
              <a:cs typeface="GE Dinar Two" pitchFamily="18" charset="-78"/>
            </a:endParaRPr>
          </a:p>
          <a:p>
            <a:r>
              <a:rPr lang="ar-SA" sz="3200" dirty="0" smtClean="0">
                <a:solidFill>
                  <a:srgbClr val="E5CBB1"/>
                </a:solidFill>
                <a:latin typeface="GE Dinar Two" pitchFamily="18" charset="-78"/>
                <a:ea typeface="GE Dinar Two" pitchFamily="18" charset="-78"/>
                <a:cs typeface="GE Dinar Two" pitchFamily="18" charset="-78"/>
              </a:rPr>
              <a:t>يمكن أن يكون الهدر في المؤسسات</a:t>
            </a:r>
          </a:p>
          <a:p>
            <a:endParaRPr lang="en-US" sz="3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	</a:t>
            </a:r>
            <a:r>
              <a:rPr lang="ar-SA" sz="3200" dirty="0" smtClean="0">
                <a:solidFill>
                  <a:srgbClr val="A46D36"/>
                </a:solidFill>
                <a:latin typeface="GE Dinar Two" pitchFamily="18" charset="-78"/>
                <a:ea typeface="GE Dinar Two" pitchFamily="18" charset="-78"/>
                <a:cs typeface="GE Dinar Two" pitchFamily="18" charset="-78"/>
              </a:rPr>
              <a:t>هدر مخفي</a:t>
            </a:r>
            <a:r>
              <a:rPr lang="en-US" sz="3600" dirty="0" smtClean="0">
                <a:solidFill>
                  <a:srgbClr val="A46D36"/>
                </a:solidFill>
                <a:latin typeface="Agency FB" pitchFamily="34" charset="0"/>
                <a:ea typeface="GE Dinar Two" pitchFamily="18" charset="-78"/>
                <a:cs typeface="GE Dinar Two" pitchFamily="18" charset="-78"/>
              </a:rPr>
              <a:t>Hidden waste </a:t>
            </a:r>
            <a:endParaRPr lang="ar-SA" sz="3200" dirty="0" smtClean="0">
              <a:solidFill>
                <a:srgbClr val="A46D36"/>
              </a:solidFill>
              <a:latin typeface="Agency FB" pitchFamily="34" charset="0"/>
              <a:ea typeface="GE Dinar Two" pitchFamily="18" charset="-78"/>
              <a:cs typeface="GE Dinar Two" pitchFamily="18" charset="-78"/>
            </a:endParaRPr>
          </a:p>
          <a:p>
            <a:endParaRPr lang="en-US" sz="300" dirty="0" smtClean="0">
              <a:solidFill>
                <a:srgbClr val="A46D36"/>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إما الهدر المخفي، فيشير إلى العمل الذي يكون ضروريا وفق طرق الإنتاج الحالية، ويمكن تغييره إذا تم تطبيق طرق متطورة للإنتاج لذلك، فكلما قل حجم الهدر، زاد رضا المستفيدين (بسبب تأثير الهدر على الجودة، التكلفة، وتسليم المنتجات والخدمات في الوقت المناسب).</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96177" cy="4093428"/>
          </a:xfrm>
          <a:prstGeom prst="rect">
            <a:avLst/>
          </a:prstGeom>
          <a:noFill/>
        </p:spPr>
        <p:txBody>
          <a:bodyPr wrap="square" rtlCol="1">
            <a:spAutoFit/>
          </a:bodyPr>
          <a:lstStyle/>
          <a:p>
            <a:pPr algn="ctr"/>
            <a:r>
              <a:rPr lang="ar-SA" sz="3200" b="1" dirty="0" smtClean="0">
                <a:solidFill>
                  <a:srgbClr val="51361B"/>
                </a:solidFill>
                <a:latin typeface="GE Dinar Two" pitchFamily="18" charset="-78"/>
                <a:ea typeface="GE Dinar Two" pitchFamily="18" charset="-78"/>
                <a:cs typeface="GE Dinar Two" pitchFamily="18" charset="-78"/>
              </a:rPr>
              <a:t>الإنتاج أو تقديم الخدمات المرن</a:t>
            </a:r>
          </a:p>
          <a:p>
            <a:pPr algn="ctr"/>
            <a:r>
              <a:rPr lang="en-US" sz="3600" dirty="0" smtClean="0">
                <a:solidFill>
                  <a:srgbClr val="51361B"/>
                </a:solidFill>
                <a:latin typeface="Agency FB" pitchFamily="34" charset="0"/>
                <a:ea typeface="GE Dinar Two" pitchFamily="18" charset="-78"/>
                <a:cs typeface="GE Dinar Two" pitchFamily="18" charset="-78"/>
              </a:rPr>
              <a:t>Lean Manufacturing</a:t>
            </a:r>
            <a:endParaRPr lang="en-US" sz="3200" dirty="0" smtClean="0">
              <a:solidFill>
                <a:srgbClr val="51361B"/>
              </a:solidFill>
              <a:latin typeface="Agency FB" pitchFamily="34" charset="0"/>
              <a:ea typeface="GE Dinar Two" pitchFamily="18" charset="-78"/>
              <a:cs typeface="GE Dinar Two" pitchFamily="18" charset="-78"/>
            </a:endParaRPr>
          </a:p>
          <a:p>
            <a:endParaRPr lang="ar-SA"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هو الإنتاج أو تقديم الخدمات الخالي من الهدر أو المخرجات غير المطابقة. </a:t>
            </a:r>
          </a:p>
          <a:p>
            <a:endParaRPr lang="ar-SA"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وهذا الهدر يقسّم إلى سبعة اتجاهات رئيسية وهي</a:t>
            </a:r>
            <a:r>
              <a:rPr lang="en-US" sz="3200" dirty="0" smtClean="0">
                <a:solidFill>
                  <a:srgbClr val="51361B"/>
                </a:solidFill>
                <a:latin typeface="GE Dinar Two" pitchFamily="18" charset="-78"/>
                <a:ea typeface="GE Dinar Two" pitchFamily="18" charset="-78"/>
                <a:cs typeface="GE Dinar Two" pitchFamily="18" charset="-78"/>
              </a:rPr>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96177" cy="4862870"/>
          </a:xfrm>
          <a:prstGeom prst="rect">
            <a:avLst/>
          </a:prstGeom>
          <a:noFill/>
        </p:spPr>
        <p:txBody>
          <a:bodyPr wrap="square" rtlCol="1">
            <a:spAutoFit/>
          </a:bodyPr>
          <a:lstStyle/>
          <a:p>
            <a:pPr algn="ctr"/>
            <a:r>
              <a:rPr lang="ar-SA" sz="3200" b="1" dirty="0" smtClean="0">
                <a:solidFill>
                  <a:srgbClr val="E5CBB1"/>
                </a:solidFill>
                <a:latin typeface="GE Dinar Two" pitchFamily="18" charset="-78"/>
                <a:ea typeface="GE Dinar Two" pitchFamily="18" charset="-78"/>
                <a:cs typeface="GE Dinar Two" pitchFamily="18" charset="-78"/>
              </a:rPr>
              <a:t>تابع الإنتاج أو تقديم الخدمات المرن</a:t>
            </a:r>
          </a:p>
          <a:p>
            <a:pPr algn="ctr"/>
            <a:r>
              <a:rPr lang="en-US" sz="3600" dirty="0" smtClean="0">
                <a:solidFill>
                  <a:srgbClr val="E5CBB1"/>
                </a:solidFill>
                <a:latin typeface="Agency FB" pitchFamily="34" charset="0"/>
                <a:ea typeface="GE Dinar Two" pitchFamily="18" charset="-78"/>
                <a:cs typeface="GE Dinar Two" pitchFamily="18" charset="-78"/>
              </a:rPr>
              <a:t>Lean Manufacturing</a:t>
            </a:r>
            <a:endParaRPr lang="en-US" sz="3200" dirty="0" smtClean="0">
              <a:solidFill>
                <a:srgbClr val="E5CBB1"/>
              </a:solidFill>
              <a:latin typeface="Agency FB" pitchFamily="34" charset="0"/>
              <a:ea typeface="GE Dinar Two" pitchFamily="18" charset="-78"/>
              <a:cs typeface="GE Dinar Two" pitchFamily="18" charset="-78"/>
            </a:endParaRPr>
          </a:p>
          <a:p>
            <a:pPr marL="514350" lvl="0" indent="-514350">
              <a:buFont typeface="+mj-lt"/>
              <a:buAutoNum type="arabicPeriod"/>
            </a:pPr>
            <a:endParaRPr lang="ar-SA" sz="3200" dirty="0" smtClean="0">
              <a:solidFill>
                <a:srgbClr val="51361B"/>
              </a:solidFill>
              <a:latin typeface="Agency FB" pitchFamily="34" charset="0"/>
              <a:ea typeface="GE Dinar Two" pitchFamily="18" charset="-78"/>
              <a:cs typeface="GE Dinar Two" pitchFamily="18" charset="-78"/>
            </a:endParaRPr>
          </a:p>
          <a:p>
            <a:pPr marL="514350" lvl="0" indent="-51435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الهدر بسبب الإفراط في الإنتاج؛</a:t>
            </a:r>
            <a:endParaRPr lang="en-US" sz="3200" dirty="0" smtClean="0">
              <a:solidFill>
                <a:srgbClr val="51361B"/>
              </a:solidFill>
              <a:latin typeface="Agency FB" pitchFamily="34" charset="0"/>
              <a:ea typeface="GE Dinar Two" pitchFamily="18" charset="-78"/>
              <a:cs typeface="GE Dinar Two" pitchFamily="18" charset="-78"/>
            </a:endParaRPr>
          </a:p>
          <a:p>
            <a:pPr marL="514350" lvl="0" indent="-51435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الهدر بسبب المخزون الكبير الزائد عن الحاجة؛</a:t>
            </a:r>
            <a:endParaRPr lang="en-US" sz="3200" dirty="0" smtClean="0">
              <a:solidFill>
                <a:srgbClr val="51361B"/>
              </a:solidFill>
              <a:latin typeface="Agency FB" pitchFamily="34" charset="0"/>
              <a:ea typeface="GE Dinar Two" pitchFamily="18" charset="-78"/>
              <a:cs typeface="GE Dinar Two" pitchFamily="18" charset="-78"/>
            </a:endParaRPr>
          </a:p>
          <a:p>
            <a:pPr marL="514350" lvl="0" indent="-51435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الهدر بسبب عيوب في المنتج أو تقديم الخدمة؛</a:t>
            </a:r>
            <a:endParaRPr lang="en-US" sz="3200" dirty="0" smtClean="0">
              <a:solidFill>
                <a:srgbClr val="51361B"/>
              </a:solidFill>
              <a:latin typeface="Agency FB" pitchFamily="34" charset="0"/>
              <a:ea typeface="GE Dinar Two" pitchFamily="18" charset="-78"/>
              <a:cs typeface="GE Dinar Two" pitchFamily="18" charset="-78"/>
            </a:endParaRPr>
          </a:p>
          <a:p>
            <a:pPr marL="514350" lvl="0" indent="-514350">
              <a:buFont typeface="+mj-lt"/>
              <a:buAutoNum type="arabicPeriod"/>
            </a:pPr>
            <a:r>
              <a:rPr lang="ar-SA" sz="3200" dirty="0" smtClean="0">
                <a:solidFill>
                  <a:srgbClr val="51361B"/>
                </a:solidFill>
                <a:latin typeface="Agency FB" pitchFamily="34" charset="0"/>
                <a:ea typeface="GE Dinar Two" pitchFamily="18" charset="-78"/>
                <a:cs typeface="GE Dinar Two" pitchFamily="18" charset="-78"/>
              </a:rPr>
              <a:t>الهدر في حركة منسوبي المؤسسة غير الضرورية داخل المؤسسة؛</a:t>
            </a:r>
            <a:endParaRPr lang="en-US" sz="3200" dirty="0" smtClean="0">
              <a:solidFill>
                <a:srgbClr val="51361B"/>
              </a:solidFill>
              <a:latin typeface="Agency FB" pitchFamily="34" charset="0"/>
              <a:ea typeface="GE Dinar Two" pitchFamily="18" charset="-78"/>
              <a:cs typeface="GE Dinar Two" pitchFamily="18" charset="-78"/>
            </a:endParaRPr>
          </a:p>
          <a:p>
            <a:pPr marL="342900" indent="-342900">
              <a:buFont typeface="+mj-lt"/>
              <a:buAutoNum type="arabicPeriod"/>
            </a:pPr>
            <a:endParaRPr lang="ar-SA" dirty="0">
              <a:latin typeface="Agency FB"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96177" cy="4370427"/>
          </a:xfrm>
          <a:prstGeom prst="rect">
            <a:avLst/>
          </a:prstGeom>
          <a:noFill/>
        </p:spPr>
        <p:txBody>
          <a:bodyPr wrap="square" rtlCol="1">
            <a:spAutoFit/>
          </a:bodyPr>
          <a:lstStyle/>
          <a:p>
            <a:pPr algn="ctr"/>
            <a:r>
              <a:rPr lang="ar-SA" sz="3200" b="1" dirty="0" smtClean="0">
                <a:solidFill>
                  <a:srgbClr val="E5CBB1"/>
                </a:solidFill>
                <a:latin typeface="GE Dinar Two" pitchFamily="18" charset="-78"/>
                <a:ea typeface="GE Dinar Two" pitchFamily="18" charset="-78"/>
                <a:cs typeface="GE Dinar Two" pitchFamily="18" charset="-78"/>
              </a:rPr>
              <a:t>تابع الإنتاج أو تقديم الخدمات المرن</a:t>
            </a:r>
          </a:p>
          <a:p>
            <a:pPr algn="ctr"/>
            <a:r>
              <a:rPr lang="en-US" sz="3600" dirty="0" smtClean="0">
                <a:solidFill>
                  <a:srgbClr val="E5CBB1"/>
                </a:solidFill>
                <a:latin typeface="Agency FB" pitchFamily="34" charset="0"/>
                <a:ea typeface="GE Dinar Two" pitchFamily="18" charset="-78"/>
                <a:cs typeface="GE Dinar Two" pitchFamily="18" charset="-78"/>
              </a:rPr>
              <a:t>Lean Manufacturing</a:t>
            </a:r>
            <a:endParaRPr lang="en-US" sz="3200" dirty="0" smtClean="0">
              <a:solidFill>
                <a:srgbClr val="E5CBB1"/>
              </a:solidFill>
              <a:latin typeface="Agency FB" pitchFamily="34" charset="0"/>
              <a:ea typeface="GE Dinar Two" pitchFamily="18" charset="-78"/>
              <a:cs typeface="GE Dinar Two" pitchFamily="18" charset="-78"/>
            </a:endParaRPr>
          </a:p>
          <a:p>
            <a:pPr marL="514350" lvl="0" indent="-514350">
              <a:buFont typeface="+mj-lt"/>
              <a:buAutoNum type="arabicPeriod" startAt="5"/>
            </a:pPr>
            <a:endParaRPr lang="ar-SA" sz="3200" dirty="0" smtClean="0">
              <a:solidFill>
                <a:srgbClr val="51361B"/>
              </a:solidFill>
              <a:latin typeface="Agency FB" pitchFamily="34" charset="0"/>
              <a:ea typeface="GE Dinar Two" pitchFamily="18" charset="-78"/>
              <a:cs typeface="GE Dinar Two" pitchFamily="18" charset="-78"/>
            </a:endParaRPr>
          </a:p>
          <a:p>
            <a:pPr marL="514350" lvl="0" indent="-514350" algn="just">
              <a:buFont typeface="+mj-lt"/>
              <a:buAutoNum type="arabicPeriod" startAt="5"/>
            </a:pPr>
            <a:r>
              <a:rPr lang="ar-SA" sz="3200" dirty="0" smtClean="0">
                <a:solidFill>
                  <a:srgbClr val="51361B"/>
                </a:solidFill>
                <a:latin typeface="Agency FB" pitchFamily="34" charset="0"/>
                <a:ea typeface="GE Dinar Two" pitchFamily="18" charset="-78"/>
                <a:cs typeface="GE Dinar Two" pitchFamily="18" charset="-78"/>
              </a:rPr>
              <a:t>الهدر بسبب العمليات الزائدة عن الحاجة أو العمليات غير المطابقة؛</a:t>
            </a:r>
            <a:endParaRPr lang="en-US" sz="3200" dirty="0" smtClean="0">
              <a:solidFill>
                <a:srgbClr val="51361B"/>
              </a:solidFill>
              <a:latin typeface="Agency FB" pitchFamily="34" charset="0"/>
              <a:ea typeface="GE Dinar Two" pitchFamily="18" charset="-78"/>
              <a:cs typeface="GE Dinar Two" pitchFamily="18" charset="-78"/>
            </a:endParaRPr>
          </a:p>
          <a:p>
            <a:pPr marL="514350" lvl="0" indent="-514350" algn="just">
              <a:buFont typeface="+mj-lt"/>
              <a:buAutoNum type="arabicPeriod" startAt="5"/>
            </a:pPr>
            <a:r>
              <a:rPr lang="ar-SA" sz="3200" dirty="0" smtClean="0">
                <a:solidFill>
                  <a:srgbClr val="51361B"/>
                </a:solidFill>
                <a:latin typeface="Agency FB" pitchFamily="34" charset="0"/>
                <a:ea typeface="GE Dinar Two" pitchFamily="18" charset="-78"/>
                <a:cs typeface="GE Dinar Two" pitchFamily="18" charset="-78"/>
              </a:rPr>
              <a:t>الهدر بسبب الانتظار أو التأخير وإضاعة الوقت؛</a:t>
            </a:r>
            <a:endParaRPr lang="en-US" sz="3200" dirty="0" smtClean="0">
              <a:solidFill>
                <a:srgbClr val="51361B"/>
              </a:solidFill>
              <a:latin typeface="Agency FB" pitchFamily="34" charset="0"/>
              <a:ea typeface="GE Dinar Two" pitchFamily="18" charset="-78"/>
              <a:cs typeface="GE Dinar Two" pitchFamily="18" charset="-78"/>
            </a:endParaRPr>
          </a:p>
          <a:p>
            <a:pPr marL="514350" lvl="0" indent="-514350">
              <a:buFont typeface="+mj-lt"/>
              <a:buAutoNum type="arabicPeriod" startAt="5"/>
            </a:pPr>
            <a:r>
              <a:rPr lang="ar-SA" sz="3200" dirty="0" smtClean="0">
                <a:solidFill>
                  <a:srgbClr val="51361B"/>
                </a:solidFill>
                <a:latin typeface="Agency FB" pitchFamily="34" charset="0"/>
                <a:ea typeface="GE Dinar Two" pitchFamily="18" charset="-78"/>
                <a:cs typeface="GE Dinar Two" pitchFamily="18" charset="-78"/>
              </a:rPr>
              <a:t>الهدر بسبب نقل ومناولة المواد والمنتجات.</a:t>
            </a:r>
            <a:endParaRPr lang="en-US" sz="3200" dirty="0" smtClean="0">
              <a:solidFill>
                <a:srgbClr val="51361B"/>
              </a:solidFill>
              <a:latin typeface="Agency FB" pitchFamily="34" charset="0"/>
              <a:ea typeface="GE Dinar Two" pitchFamily="18" charset="-78"/>
              <a:cs typeface="GE Dinar Two" pitchFamily="18" charset="-78"/>
            </a:endParaRPr>
          </a:p>
          <a:p>
            <a:pPr marL="342900" indent="-342900">
              <a:buFont typeface="+mj-lt"/>
              <a:buAutoNum type="arabicPeriod" startAt="5"/>
            </a:pPr>
            <a:endParaRPr lang="ar-SA" dirty="0">
              <a:latin typeface="Agency FB"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285860"/>
            <a:ext cx="7828534" cy="5293757"/>
          </a:xfrm>
          <a:prstGeom prst="rect">
            <a:avLst/>
          </a:prstGeom>
          <a:noFill/>
        </p:spPr>
        <p:txBody>
          <a:bodyPr wrap="square" rtlCol="1">
            <a:spAutoFit/>
          </a:bodyPr>
          <a:lstStyle/>
          <a:p>
            <a:r>
              <a:rPr lang="ar-SA" sz="3200" b="1" dirty="0" smtClean="0">
                <a:solidFill>
                  <a:srgbClr val="51361B"/>
                </a:solidFill>
                <a:latin typeface="GE Dinar Two" pitchFamily="18" charset="-78"/>
                <a:ea typeface="GE Dinar Two" pitchFamily="18" charset="-78"/>
                <a:cs typeface="GE Dinar Two" pitchFamily="18" charset="-78"/>
              </a:rPr>
              <a:t>التحسين في موقع العمل</a:t>
            </a:r>
            <a:r>
              <a:rPr lang="ar-SA" sz="3200" dirty="0" smtClean="0">
                <a:solidFill>
                  <a:srgbClr val="51361B"/>
                </a:solidFill>
                <a:latin typeface="GE Dinar Two" pitchFamily="18" charset="-78"/>
                <a:ea typeface="GE Dinar Two" pitchFamily="18" charset="-78"/>
                <a:cs typeface="GE Dinar Two" pitchFamily="18" charset="-78"/>
              </a:rPr>
              <a:t>"</a:t>
            </a:r>
            <a:r>
              <a:rPr lang="en-US" sz="3200" dirty="0" smtClean="0">
                <a:solidFill>
                  <a:srgbClr val="51361B"/>
                </a:solidFill>
                <a:latin typeface="GE Dinar Two" pitchFamily="18" charset="-78"/>
                <a:ea typeface="GE Dinar Two" pitchFamily="18" charset="-78"/>
                <a:cs typeface="GE Dinar Two" pitchFamily="18" charset="-78"/>
              </a:rPr>
              <a:t>"</a:t>
            </a:r>
            <a:r>
              <a:rPr lang="en-US" sz="3200" b="1" dirty="0" smtClean="0">
                <a:solidFill>
                  <a:srgbClr val="51361B"/>
                </a:solidFill>
                <a:latin typeface="Agency FB" pitchFamily="34" charset="0"/>
                <a:ea typeface="GE Dinar Two" pitchFamily="18" charset="-78"/>
                <a:cs typeface="GE Dinar Two" pitchFamily="18" charset="-78"/>
              </a:rPr>
              <a:t>Gemba Kaizen</a:t>
            </a:r>
          </a:p>
          <a:p>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يتم تنفيذ تقنيات "كايزن" أساساً في ”جمبا</a:t>
            </a:r>
            <a:r>
              <a:rPr lang="en-US" sz="3200" dirty="0" smtClean="0">
                <a:solidFill>
                  <a:srgbClr val="51361B"/>
                </a:solidFill>
                <a:latin typeface="GE Dinar Two" pitchFamily="18" charset="-78"/>
                <a:ea typeface="GE Dinar Two" pitchFamily="18" charset="-78"/>
                <a:cs typeface="GE Dinar Two" pitchFamily="18" charset="-78"/>
              </a:rPr>
              <a:t>  </a:t>
            </a:r>
            <a:r>
              <a:rPr lang="en-US" sz="3200" b="1" dirty="0" smtClean="0">
                <a:solidFill>
                  <a:srgbClr val="51361B"/>
                </a:solidFill>
                <a:latin typeface="Agency FB" pitchFamily="34" charset="0"/>
                <a:ea typeface="GE Dinar Two" pitchFamily="18" charset="-78"/>
                <a:cs typeface="GE Dinar Two" pitchFamily="18" charset="-78"/>
              </a:rPr>
              <a:t>Gemba</a:t>
            </a:r>
            <a:r>
              <a:rPr lang="ar-SA" sz="3200" dirty="0" smtClean="0">
                <a:solidFill>
                  <a:srgbClr val="51361B"/>
                </a:solidFill>
                <a:latin typeface="GE Dinar Two" pitchFamily="18" charset="-78"/>
                <a:ea typeface="GE Dinar Two" pitchFamily="18" charset="-78"/>
                <a:cs typeface="GE Dinar Two" pitchFamily="18" charset="-78"/>
              </a:rPr>
              <a:t>“ وهو المكان الحقيقي الذي تتم فيه الأنشطة الإنتاجية، والتي بإمكانها جعل المؤسسة تؤدي أعمالها بشكل أفضل.</a:t>
            </a:r>
            <a:endParaRPr lang="en-US" sz="3200" dirty="0" smtClean="0">
              <a:solidFill>
                <a:srgbClr val="51361B"/>
              </a:solidFill>
              <a:latin typeface="GE Dinar Two" pitchFamily="18" charset="-78"/>
              <a:ea typeface="GE Dinar Two" pitchFamily="18" charset="-78"/>
              <a:cs typeface="GE Dinar Two" pitchFamily="18" charset="-78"/>
            </a:endParaRPr>
          </a:p>
          <a:p>
            <a:r>
              <a:rPr lang="ar-SA" sz="3200" dirty="0" smtClean="0">
                <a:solidFill>
                  <a:srgbClr val="51361B"/>
                </a:solidFill>
                <a:latin typeface="GE Dinar Two" pitchFamily="18" charset="-78"/>
                <a:ea typeface="GE Dinar Two" pitchFamily="18" charset="-78"/>
                <a:cs typeface="GE Dinar Two" pitchFamily="18" charset="-78"/>
              </a:rPr>
              <a:t>ويمكننا النظر إلى مفهوم "جمباكايزن" على أنها هي منهجية منتظمة لتحديد وتخفيض وإزالة الهدر "مودا </a:t>
            </a:r>
            <a:r>
              <a:rPr lang="en-US" sz="3200" dirty="0" smtClean="0">
                <a:solidFill>
                  <a:srgbClr val="51361B"/>
                </a:solidFill>
                <a:latin typeface="GE Dinar Two" pitchFamily="18" charset="-78"/>
                <a:ea typeface="GE Dinar Two" pitchFamily="18" charset="-78"/>
                <a:cs typeface="GE Dinar Two" pitchFamily="18" charset="-78"/>
              </a:rPr>
              <a:t>"</a:t>
            </a:r>
            <a:r>
              <a:rPr lang="en-US" sz="3200" b="1" dirty="0" smtClean="0">
                <a:solidFill>
                  <a:srgbClr val="51361B"/>
                </a:solidFill>
                <a:latin typeface="Agency FB" pitchFamily="34" charset="0"/>
                <a:ea typeface="GE Dinar Two" pitchFamily="18" charset="-78"/>
                <a:cs typeface="GE Dinar Two" pitchFamily="18" charset="-78"/>
              </a:rPr>
              <a:t>Muda</a:t>
            </a:r>
            <a:r>
              <a:rPr lang="ar-SA" sz="3200" dirty="0" smtClean="0">
                <a:solidFill>
                  <a:srgbClr val="51361B"/>
                </a:solidFill>
                <a:latin typeface="GE Dinar Two" pitchFamily="18" charset="-78"/>
                <a:ea typeface="GE Dinar Two" pitchFamily="18" charset="-78"/>
                <a:cs typeface="GE Dinar Two" pitchFamily="18" charset="-78"/>
              </a:rPr>
              <a:t>، " مورا </a:t>
            </a:r>
            <a:r>
              <a:rPr lang="en-US" sz="3200" b="1" dirty="0" smtClean="0">
                <a:solidFill>
                  <a:srgbClr val="51361B"/>
                </a:solidFill>
                <a:latin typeface="Agency FB" pitchFamily="34" charset="0"/>
                <a:ea typeface="GE Dinar Two" pitchFamily="18" charset="-78"/>
                <a:cs typeface="GE Dinar Two" pitchFamily="18" charset="-78"/>
              </a:rPr>
              <a:t>Mura</a:t>
            </a:r>
            <a:r>
              <a:rPr lang="ar-SA" sz="3200" dirty="0" smtClean="0">
                <a:solidFill>
                  <a:srgbClr val="51361B"/>
                </a:solidFill>
                <a:latin typeface="GE Dinar Two" pitchFamily="18" charset="-78"/>
                <a:ea typeface="GE Dinar Two" pitchFamily="18" charset="-78"/>
                <a:cs typeface="GE Dinar Two" pitchFamily="18" charset="-78"/>
              </a:rPr>
              <a:t>"، " موري </a:t>
            </a:r>
            <a:r>
              <a:rPr lang="en-US" sz="3200" b="1" dirty="0" smtClean="0">
                <a:solidFill>
                  <a:srgbClr val="51361B"/>
                </a:solidFill>
                <a:latin typeface="Agency FB" pitchFamily="34" charset="0"/>
                <a:ea typeface="GE Dinar Two" pitchFamily="18" charset="-78"/>
                <a:cs typeface="GE Dinar Two" pitchFamily="18" charset="-78"/>
              </a:rPr>
              <a:t>Muri</a:t>
            </a:r>
            <a:r>
              <a:rPr lang="en-US" sz="3200" dirty="0" smtClean="0">
                <a:solidFill>
                  <a:srgbClr val="51361B"/>
                </a:solidFill>
                <a:latin typeface="GE Dinar Two" pitchFamily="18" charset="-78"/>
                <a:ea typeface="GE Dinar Two" pitchFamily="18" charset="-78"/>
                <a:cs typeface="GE Dinar Two" pitchFamily="18" charset="-78"/>
              </a:rPr>
              <a:t>.</a:t>
            </a:r>
            <a:r>
              <a:rPr lang="ar-SA" sz="3200" dirty="0" smtClean="0">
                <a:solidFill>
                  <a:srgbClr val="51361B"/>
                </a:solidFill>
                <a:latin typeface="GE Dinar Two" pitchFamily="18" charset="-78"/>
                <a:ea typeface="GE Dinar Two" pitchFamily="18" charset="-78"/>
                <a:cs typeface="GE Dinar Two" pitchFamily="18" charset="-78"/>
              </a:rPr>
              <a:t>".</a:t>
            </a:r>
            <a:endParaRPr lang="en-US" sz="3200" dirty="0" smtClean="0">
              <a:solidFill>
                <a:srgbClr val="51361B"/>
              </a:solidFill>
              <a:latin typeface="GE Dinar Two" pitchFamily="18" charset="-78"/>
              <a:ea typeface="GE Dinar Two" pitchFamily="18" charset="-78"/>
              <a:cs typeface="GE Dinar Two" pitchFamily="18" charset="-78"/>
            </a:endParaRPr>
          </a:p>
          <a:p>
            <a:endParaRPr lang="ar-SA"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428736"/>
            <a:ext cx="7770896" cy="5509200"/>
          </a:xfrm>
          <a:prstGeom prst="rect">
            <a:avLst/>
          </a:prstGeom>
          <a:noFill/>
        </p:spPr>
        <p:txBody>
          <a:bodyPr wrap="squar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إدارة الهدر</a:t>
            </a:r>
            <a:r>
              <a:rPr lang="en-US" sz="3200" b="1" dirty="0" smtClean="0">
                <a:solidFill>
                  <a:srgbClr val="51361B"/>
                </a:solidFill>
                <a:latin typeface="Agency FB" pitchFamily="34" charset="0"/>
                <a:ea typeface="GE Dinar Two" pitchFamily="18" charset="-78"/>
                <a:cs typeface="GE Dinar Two" pitchFamily="18" charset="-78"/>
              </a:rPr>
              <a:t>Waste management </a:t>
            </a:r>
            <a:endParaRPr lang="ar-SA" sz="3200" b="1" dirty="0" smtClean="0">
              <a:solidFill>
                <a:srgbClr val="51361B"/>
              </a:solidFill>
              <a:latin typeface="Agency FB" pitchFamily="34" charset="0"/>
              <a:ea typeface="GE Dinar Two" pitchFamily="18" charset="-78"/>
              <a:cs typeface="GE Dinar Two" pitchFamily="18" charset="-78"/>
            </a:endParaRPr>
          </a:p>
          <a:p>
            <a:endParaRPr lang="en-US"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تهدف إدارة الهدر إلى التخلص من الهدر في كل جوانب العمل، بما في ذلك الهدر الذي له علاقة بـ :</a:t>
            </a:r>
          </a:p>
          <a:p>
            <a:pPr algn="just">
              <a:buFont typeface="Wingdings" pitchFamily="2" charset="2"/>
              <a:buChar char="ü"/>
            </a:pPr>
            <a:r>
              <a:rPr lang="ar-SA" sz="3200" dirty="0" smtClean="0">
                <a:solidFill>
                  <a:srgbClr val="51361B"/>
                </a:solidFill>
                <a:latin typeface="GE Dinar Two" pitchFamily="18" charset="-78"/>
                <a:ea typeface="GE Dinar Two" pitchFamily="18" charset="-78"/>
                <a:cs typeface="GE Dinar Two" pitchFamily="18" charset="-78"/>
              </a:rPr>
              <a:t>المستفيدين؛</a:t>
            </a:r>
          </a:p>
          <a:p>
            <a:pPr algn="just">
              <a:buFont typeface="Wingdings" pitchFamily="2" charset="2"/>
              <a:buChar char="ü"/>
            </a:pPr>
            <a:r>
              <a:rPr lang="ar-SA" sz="3200" dirty="0" smtClean="0">
                <a:solidFill>
                  <a:srgbClr val="51361B"/>
                </a:solidFill>
                <a:latin typeface="GE Dinar Two" pitchFamily="18" charset="-78"/>
                <a:ea typeface="GE Dinar Two" pitchFamily="18" charset="-78"/>
                <a:cs typeface="GE Dinar Two" pitchFamily="18" charset="-78"/>
              </a:rPr>
              <a:t>تصميم المنتجات أو الخدمات؛</a:t>
            </a:r>
          </a:p>
          <a:p>
            <a:pPr algn="just">
              <a:buFont typeface="Wingdings" pitchFamily="2" charset="2"/>
              <a:buChar char="ü"/>
            </a:pPr>
            <a:r>
              <a:rPr lang="ar-SA" sz="3200" dirty="0" smtClean="0">
                <a:solidFill>
                  <a:srgbClr val="51361B"/>
                </a:solidFill>
                <a:latin typeface="GE Dinar Two" pitchFamily="18" charset="-78"/>
                <a:ea typeface="GE Dinar Two" pitchFamily="18" charset="-78"/>
                <a:cs typeface="GE Dinar Two" pitchFamily="18" charset="-78"/>
              </a:rPr>
              <a:t>شبكة الموردين؛</a:t>
            </a:r>
          </a:p>
          <a:p>
            <a:pPr algn="just">
              <a:buFont typeface="Wingdings" pitchFamily="2" charset="2"/>
              <a:buChar char="ü"/>
            </a:pPr>
            <a:r>
              <a:rPr lang="ar-SA" sz="3200" dirty="0" smtClean="0">
                <a:solidFill>
                  <a:srgbClr val="51361B"/>
                </a:solidFill>
                <a:latin typeface="GE Dinar Two" pitchFamily="18" charset="-78"/>
                <a:ea typeface="GE Dinar Two" pitchFamily="18" charset="-78"/>
                <a:cs typeface="GE Dinar Two" pitchFamily="18" charset="-78"/>
              </a:rPr>
              <a:t>إدارة الإنتاج أو تقديم الخدمات.</a:t>
            </a:r>
          </a:p>
          <a:p>
            <a:pPr algn="just"/>
            <a:endParaRPr lang="ar-SA" sz="32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 </a:t>
            </a:r>
            <a:endParaRPr lang="en-US" sz="32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214422"/>
            <a:ext cx="7770896" cy="5309146"/>
          </a:xfrm>
          <a:prstGeom prst="rect">
            <a:avLst/>
          </a:prstGeom>
          <a:noFill/>
        </p:spPr>
        <p:txBody>
          <a:bodyPr wrap="square" rtlCol="1">
            <a:spAutoFit/>
          </a:bodyPr>
          <a:lstStyle/>
          <a:p>
            <a:r>
              <a:rPr lang="ar-SA" sz="3200" dirty="0" smtClean="0">
                <a:solidFill>
                  <a:srgbClr val="E5CBB1"/>
                </a:solidFill>
                <a:latin typeface="GE Dinar Two" pitchFamily="18" charset="-78"/>
                <a:ea typeface="GE Dinar Two" pitchFamily="18" charset="-78"/>
                <a:cs typeface="GE Dinar Two" pitchFamily="18" charset="-78"/>
              </a:rPr>
              <a:t>تابع إدارة الهدر</a:t>
            </a:r>
            <a:r>
              <a:rPr lang="en-US" sz="3600" dirty="0" smtClean="0">
                <a:solidFill>
                  <a:srgbClr val="E5CBB1"/>
                </a:solidFill>
                <a:latin typeface="Agency FB" pitchFamily="34" charset="0"/>
                <a:ea typeface="GE Dinar Two" pitchFamily="18" charset="-78"/>
                <a:cs typeface="GE Dinar Two" pitchFamily="18" charset="-78"/>
              </a:rPr>
              <a:t>Waste management </a:t>
            </a:r>
            <a:endParaRPr lang="ar-SA" sz="3600" dirty="0" smtClean="0">
              <a:solidFill>
                <a:srgbClr val="E5CBB1"/>
              </a:solidFill>
              <a:latin typeface="Agency FB" pitchFamily="34" charset="0"/>
              <a:ea typeface="GE Dinar Two" pitchFamily="18" charset="-78"/>
              <a:cs typeface="GE Dinar Two" pitchFamily="18" charset="-78"/>
            </a:endParaRPr>
          </a:p>
          <a:p>
            <a:pPr algn="just"/>
            <a:endParaRPr lang="ar-SA" sz="100" dirty="0" smtClean="0">
              <a:solidFill>
                <a:srgbClr val="51361B"/>
              </a:solidFill>
              <a:latin typeface="GE Dinar Two" pitchFamily="18" charset="-78"/>
              <a:ea typeface="GE Dinar Two" pitchFamily="18" charset="-78"/>
              <a:cs typeface="GE Dinar Two" pitchFamily="18" charset="-78"/>
            </a:endParaRPr>
          </a:p>
          <a:p>
            <a:pPr algn="just"/>
            <a:r>
              <a:rPr lang="ar-SA" sz="3200" dirty="0" smtClean="0">
                <a:solidFill>
                  <a:srgbClr val="51361B"/>
                </a:solidFill>
                <a:latin typeface="GE Dinar Two" pitchFamily="18" charset="-78"/>
                <a:ea typeface="GE Dinar Two" pitchFamily="18" charset="-78"/>
                <a:cs typeface="GE Dinar Two" pitchFamily="18" charset="-78"/>
              </a:rPr>
              <a:t> </a:t>
            </a:r>
            <a:r>
              <a:rPr lang="ar-SA" sz="3000" dirty="0" smtClean="0">
                <a:solidFill>
                  <a:srgbClr val="51361B"/>
                </a:solidFill>
                <a:latin typeface="GE Dinar Two" pitchFamily="18" charset="-78"/>
                <a:ea typeface="GE Dinar Two" pitchFamily="18" charset="-78"/>
                <a:cs typeface="GE Dinar Two" pitchFamily="18" charset="-78"/>
              </a:rPr>
              <a:t>وتتمثل أهداف إدارة الهدر في:</a:t>
            </a:r>
            <a:endParaRPr lang="en-US" sz="3000" dirty="0" smtClean="0">
              <a:solidFill>
                <a:srgbClr val="51361B"/>
              </a:solidFill>
              <a:latin typeface="GE Dinar Two" pitchFamily="18" charset="-78"/>
              <a:ea typeface="GE Dinar Two" pitchFamily="18" charset="-78"/>
              <a:cs typeface="GE Dinar Two" pitchFamily="18" charset="-78"/>
            </a:endParaRPr>
          </a:p>
          <a:p>
            <a:pPr indent="914400" algn="just">
              <a:buFont typeface="Wingdings" pitchFamily="2" charset="2"/>
              <a:buChar char="v"/>
            </a:pPr>
            <a:r>
              <a:rPr lang="ar-SA" sz="3000" dirty="0" smtClean="0">
                <a:solidFill>
                  <a:srgbClr val="51361B"/>
                </a:solidFill>
                <a:latin typeface="GE Dinar Two" pitchFamily="18" charset="-78"/>
                <a:ea typeface="GE Dinar Two" pitchFamily="18" charset="-78"/>
                <a:cs typeface="GE Dinar Two" pitchFamily="18" charset="-78"/>
              </a:rPr>
              <a:t>استخدام جهود بشرية أقل؛</a:t>
            </a:r>
            <a:endParaRPr lang="en-US" sz="30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v"/>
            </a:pPr>
            <a:r>
              <a:rPr lang="ar-SA" sz="3000" dirty="0" smtClean="0">
                <a:solidFill>
                  <a:srgbClr val="51361B"/>
                </a:solidFill>
                <a:latin typeface="GE Dinar Two" pitchFamily="18" charset="-78"/>
                <a:ea typeface="GE Dinar Two" pitchFamily="18" charset="-78"/>
                <a:cs typeface="GE Dinar Two" pitchFamily="18" charset="-78"/>
              </a:rPr>
              <a:t>تخفيض حجم المخزون؛</a:t>
            </a:r>
            <a:endParaRPr lang="en-US" sz="30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v"/>
            </a:pPr>
            <a:r>
              <a:rPr lang="ar-SA" sz="3000" dirty="0" smtClean="0">
                <a:solidFill>
                  <a:srgbClr val="51361B"/>
                </a:solidFill>
                <a:latin typeface="GE Dinar Two" pitchFamily="18" charset="-78"/>
                <a:ea typeface="GE Dinar Two" pitchFamily="18" charset="-78"/>
                <a:cs typeface="GE Dinar Two" pitchFamily="18" charset="-78"/>
              </a:rPr>
              <a:t>تقليص حجم المساحات؛</a:t>
            </a:r>
            <a:endParaRPr lang="en-US" sz="30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v"/>
            </a:pPr>
            <a:r>
              <a:rPr lang="ar-SA" sz="3000" dirty="0" smtClean="0">
                <a:solidFill>
                  <a:srgbClr val="51361B"/>
                </a:solidFill>
                <a:latin typeface="GE Dinar Two" pitchFamily="18" charset="-78"/>
                <a:ea typeface="GE Dinar Two" pitchFamily="18" charset="-78"/>
                <a:cs typeface="GE Dinar Two" pitchFamily="18" charset="-78"/>
              </a:rPr>
              <a:t>تقليل زمن الإنتاج أو تقديم الخدمات (أي إنتاج      </a:t>
            </a:r>
            <a:r>
              <a:rPr lang="ar-SA" sz="3000" dirty="0" smtClean="0">
                <a:solidFill>
                  <a:schemeClr val="bg1"/>
                </a:solidFill>
                <a:latin typeface="GE Dinar Two" pitchFamily="18" charset="-78"/>
                <a:ea typeface="GE Dinar Two" pitchFamily="18" charset="-78"/>
                <a:cs typeface="GE Dinar Two" pitchFamily="18" charset="-78"/>
              </a:rPr>
              <a:t>م</a:t>
            </a:r>
            <a:r>
              <a:rPr lang="ar-SA" sz="3000" dirty="0" smtClean="0">
                <a:solidFill>
                  <a:srgbClr val="51361B"/>
                </a:solidFill>
                <a:latin typeface="GE Dinar Two" pitchFamily="18" charset="-78"/>
                <a:ea typeface="GE Dinar Two" pitchFamily="18" charset="-78"/>
                <a:cs typeface="GE Dinar Two" pitchFamily="18" charset="-78"/>
              </a:rPr>
              <a:t>      ما هو مطلوب في أقصر فترة زمنية ممكنة  </a:t>
            </a:r>
            <a:r>
              <a:rPr lang="ar-SA" sz="3000" dirty="0" smtClean="0">
                <a:solidFill>
                  <a:schemeClr val="bg1"/>
                </a:solidFill>
                <a:latin typeface="GE Dinar Two" pitchFamily="18" charset="-78"/>
                <a:ea typeface="GE Dinar Two" pitchFamily="18" charset="-78"/>
                <a:cs typeface="GE Dinar Two" pitchFamily="18" charset="-78"/>
              </a:rPr>
              <a:t>و</a:t>
            </a:r>
            <a:r>
              <a:rPr lang="ar-SA" sz="3000" dirty="0" smtClean="0">
                <a:solidFill>
                  <a:srgbClr val="51361B"/>
                </a:solidFill>
                <a:latin typeface="GE Dinar Two" pitchFamily="18" charset="-78"/>
                <a:ea typeface="GE Dinar Two" pitchFamily="18" charset="-78"/>
                <a:cs typeface="GE Dinar Two" pitchFamily="18" charset="-78"/>
              </a:rPr>
              <a:t>          </a:t>
            </a:r>
            <a:r>
              <a:rPr lang="ar-SA" sz="3000" dirty="0" smtClean="0">
                <a:solidFill>
                  <a:schemeClr val="bg1"/>
                </a:solidFill>
                <a:latin typeface="GE Dinar Two" pitchFamily="18" charset="-78"/>
                <a:ea typeface="GE Dinar Two" pitchFamily="18" charset="-78"/>
                <a:cs typeface="GE Dinar Two" pitchFamily="18" charset="-78"/>
              </a:rPr>
              <a:t>و</a:t>
            </a:r>
            <a:r>
              <a:rPr lang="ar-SA" sz="3000" dirty="0" smtClean="0">
                <a:solidFill>
                  <a:srgbClr val="51361B"/>
                </a:solidFill>
                <a:latin typeface="GE Dinar Two" pitchFamily="18" charset="-78"/>
                <a:ea typeface="GE Dinar Two" pitchFamily="18" charset="-78"/>
                <a:cs typeface="GE Dinar Two" pitchFamily="18" charset="-78"/>
              </a:rPr>
              <a:t>           وبأقل الموارد)؛</a:t>
            </a:r>
            <a:endParaRPr lang="en-US" sz="30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v"/>
            </a:pPr>
            <a:r>
              <a:rPr lang="ar-SA" sz="3000" dirty="0" smtClean="0">
                <a:solidFill>
                  <a:srgbClr val="51361B"/>
                </a:solidFill>
                <a:latin typeface="GE Dinar Two" pitchFamily="18" charset="-78"/>
                <a:ea typeface="GE Dinar Two" pitchFamily="18" charset="-78"/>
                <a:cs typeface="GE Dinar Two" pitchFamily="18" charset="-78"/>
              </a:rPr>
              <a:t>إنتاج منتجات أو وخدمات عالية الجودة،</a:t>
            </a:r>
          </a:p>
          <a:p>
            <a:pPr lvl="0" indent="914400" algn="just"/>
            <a:r>
              <a:rPr lang="ar-SA" sz="3000" dirty="0" smtClean="0">
                <a:solidFill>
                  <a:srgbClr val="51361B"/>
                </a:solidFill>
                <a:latin typeface="GE Dinar Two" pitchFamily="18" charset="-78"/>
                <a:ea typeface="GE Dinar Two" pitchFamily="18" charset="-78"/>
                <a:cs typeface="GE Dinar Two" pitchFamily="18" charset="-78"/>
              </a:rPr>
              <a:t> بأفضل كفاءة اقتصادية ممكنة وباستجابة</a:t>
            </a:r>
          </a:p>
          <a:p>
            <a:pPr lvl="0" indent="914400" algn="just"/>
            <a:r>
              <a:rPr lang="ar-SA" sz="3000" dirty="0" smtClean="0">
                <a:solidFill>
                  <a:srgbClr val="51361B"/>
                </a:solidFill>
                <a:latin typeface="GE Dinar Two" pitchFamily="18" charset="-78"/>
                <a:ea typeface="GE Dinar Two" pitchFamily="18" charset="-78"/>
                <a:cs typeface="GE Dinar Two" pitchFamily="18" charset="-78"/>
              </a:rPr>
              <a:t> عالية لطلبات المستفيدين</a:t>
            </a:r>
            <a:r>
              <a:rPr lang="en-US" sz="3000" i="1" dirty="0" smtClean="0"/>
              <a:t>.</a:t>
            </a:r>
            <a:endParaRPr lang="en-US" sz="30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86709" cy="5016758"/>
          </a:xfrm>
          <a:prstGeom prst="rect">
            <a:avLst/>
          </a:prstGeom>
          <a:noFill/>
        </p:spPr>
        <p:txBody>
          <a:bodyPr wrap="square" rtlCol="1">
            <a:spAutoFit/>
          </a:bodyPr>
          <a:lstStyle/>
          <a:p>
            <a:r>
              <a:rPr lang="ar-SA" sz="3200" dirty="0" smtClean="0">
                <a:solidFill>
                  <a:srgbClr val="51361B"/>
                </a:solidFill>
                <a:latin typeface="GE Dinar Two" pitchFamily="18" charset="-78"/>
                <a:ea typeface="GE Dinar Two" pitchFamily="18" charset="-78"/>
                <a:cs typeface="GE Dinar Two" pitchFamily="18" charset="-78"/>
              </a:rPr>
              <a:t>مسبّبات حصول الهدر </a:t>
            </a:r>
            <a:r>
              <a:rPr lang="en-US" sz="3200" b="1" dirty="0" smtClean="0">
                <a:solidFill>
                  <a:srgbClr val="51361B"/>
                </a:solidFill>
                <a:latin typeface="Agency FB" pitchFamily="34" charset="0"/>
                <a:ea typeface="GE Dinar Two" pitchFamily="18" charset="-78"/>
                <a:cs typeface="GE Dinar Two" pitchFamily="18" charset="-78"/>
              </a:rPr>
              <a:t>Waste Causes</a:t>
            </a:r>
          </a:p>
          <a:p>
            <a:endParaRPr lang="en-US" sz="3200" b="1" dirty="0" smtClean="0">
              <a:solidFill>
                <a:srgbClr val="51361B"/>
              </a:solidFill>
              <a:latin typeface="Agency FB" pitchFamily="34" charset="0"/>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الترتيب أو التصميم الداخلي غير الجيد</a:t>
            </a:r>
          </a:p>
          <a:p>
            <a:pPr lvl="0" indent="914400" algn="just"/>
            <a:r>
              <a:rPr lang="ar-SA" sz="3200" dirty="0" smtClean="0">
                <a:solidFill>
                  <a:srgbClr val="51361B"/>
                </a:solidFill>
                <a:latin typeface="GE Dinar Two" pitchFamily="18" charset="-78"/>
                <a:ea typeface="GE Dinar Two" pitchFamily="18" charset="-78"/>
                <a:cs typeface="GE Dinar Two" pitchFamily="18" charset="-78"/>
              </a:rPr>
              <a:t> للمصنع؛</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الوقت الطويل الذي يصرف لتهيئة</a:t>
            </a:r>
          </a:p>
          <a:p>
            <a:pPr lvl="0" indent="914400" algn="just"/>
            <a:r>
              <a:rPr lang="ar-SA" sz="3200" dirty="0" smtClean="0">
                <a:solidFill>
                  <a:srgbClr val="51361B"/>
                </a:solidFill>
                <a:latin typeface="GE Dinar Two" pitchFamily="18" charset="-78"/>
                <a:ea typeface="GE Dinar Two" pitchFamily="18" charset="-78"/>
                <a:cs typeface="GE Dinar Two" pitchFamily="18" charset="-78"/>
              </a:rPr>
              <a:t> خطوط تقديم الخدمة أو الماكينات 	للعمل؛</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عدم كفاءة العملية الإنتاجية؛</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عدم عمل صيانة وقائية للأدوات</a:t>
            </a:r>
          </a:p>
          <a:p>
            <a:pPr lvl="0" indent="914400" algn="just"/>
            <a:r>
              <a:rPr lang="ar-SA" sz="3200" dirty="0" smtClean="0">
                <a:solidFill>
                  <a:srgbClr val="51361B"/>
                </a:solidFill>
                <a:latin typeface="GE Dinar Two" pitchFamily="18" charset="-78"/>
                <a:ea typeface="GE Dinar Two" pitchFamily="18" charset="-78"/>
                <a:cs typeface="GE Dinar Two" pitchFamily="18" charset="-78"/>
              </a:rPr>
              <a:t> والمعدات؛</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86709" cy="5016758"/>
          </a:xfrm>
          <a:prstGeom prst="rect">
            <a:avLst/>
          </a:prstGeom>
          <a:noFill/>
        </p:spPr>
        <p:txBody>
          <a:bodyPr wrap="square" rtlCol="1">
            <a:spAutoFit/>
          </a:bodyPr>
          <a:lstStyle/>
          <a:p>
            <a:r>
              <a:rPr lang="ar-SA" sz="3200" dirty="0" smtClean="0">
                <a:solidFill>
                  <a:srgbClr val="E5CBB1"/>
                </a:solidFill>
                <a:latin typeface="GE Dinar Two" pitchFamily="18" charset="-78"/>
                <a:ea typeface="GE Dinar Two" pitchFamily="18" charset="-78"/>
                <a:cs typeface="GE Dinar Two" pitchFamily="18" charset="-78"/>
              </a:rPr>
              <a:t>تابع مسبّبات حصول الهدر </a:t>
            </a:r>
            <a:r>
              <a:rPr lang="en-US" sz="3200" b="1" dirty="0" smtClean="0">
                <a:solidFill>
                  <a:srgbClr val="E5CBB1"/>
                </a:solidFill>
                <a:latin typeface="Agency FB" pitchFamily="34" charset="0"/>
                <a:ea typeface="GE Dinar Two" pitchFamily="18" charset="-78"/>
                <a:cs typeface="GE Dinar Two" pitchFamily="18" charset="-78"/>
              </a:rPr>
              <a:t>Waste Causes</a:t>
            </a:r>
          </a:p>
          <a:p>
            <a:endParaRPr lang="en-US" sz="3200" b="1" dirty="0" smtClean="0">
              <a:solidFill>
                <a:srgbClr val="51361B"/>
              </a:solidFill>
              <a:latin typeface="Agency FB" pitchFamily="34" charset="0"/>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عدم التحكم بالعمليات والإجراءات؛</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عدم كفاية التدريب؛</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ضجر وعدم اكتراث منسوبي المؤسسة؛</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عدم التخطيط أو جدولة الإنتاج أو تقديم</a:t>
            </a:r>
          </a:p>
          <a:p>
            <a:pPr lvl="0" indent="914400" algn="just"/>
            <a:r>
              <a:rPr lang="ar-SA" sz="3200" dirty="0" smtClean="0">
                <a:solidFill>
                  <a:srgbClr val="51361B"/>
                </a:solidFill>
                <a:latin typeface="GE Dinar Two" pitchFamily="18" charset="-78"/>
                <a:ea typeface="GE Dinar Two" pitchFamily="18" charset="-78"/>
                <a:cs typeface="GE Dinar Two" pitchFamily="18" charset="-78"/>
              </a:rPr>
              <a:t> الخدمات؛</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التنظيم غير الجيد لمكان العمل؛</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الافتقار إلى المورد الجيد؛</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غياب محاسبة المقصرين؛</a:t>
            </a:r>
            <a:endParaRPr lang="en-US" sz="3200" dirty="0" smtClean="0">
              <a:solidFill>
                <a:srgbClr val="51361B"/>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rot="16200000">
            <a:off x="5007287" y="3152003"/>
            <a:ext cx="6858000" cy="553998"/>
          </a:xfrm>
          <a:prstGeom prst="rect">
            <a:avLst/>
          </a:prstGeom>
          <a:noFill/>
        </p:spPr>
        <p:txBody>
          <a:bodyPr wrap="square" rtlCol="1">
            <a:spAutoFit/>
          </a:bodyPr>
          <a:lstStyle/>
          <a:p>
            <a:pPr algn="ctr"/>
            <a:r>
              <a:rPr lang="ar-SA" sz="3000" b="1" dirty="0" smtClean="0">
                <a:solidFill>
                  <a:srgbClr val="2C1D0E"/>
                </a:solidFill>
                <a:latin typeface="GE Dinar Two" pitchFamily="18" charset="-78"/>
                <a:ea typeface="GE Dinar Two" pitchFamily="18" charset="-78"/>
                <a:cs typeface="GE Dinar Two" pitchFamily="18" charset="-78"/>
              </a:rPr>
              <a:t>استراتيجيات كايزن في التحسين المستمر</a:t>
            </a:r>
            <a:endParaRPr lang="ar-SA" sz="3000" b="1" dirty="0">
              <a:solidFill>
                <a:srgbClr val="2C1D0E"/>
              </a:solidFill>
              <a:latin typeface="GE Dinar Two" pitchFamily="18" charset="-78"/>
              <a:ea typeface="GE Dinar Two" pitchFamily="18" charset="-78"/>
              <a:cs typeface="GE Dinar Two" pitchFamily="18" charset="-78"/>
            </a:endParaRPr>
          </a:p>
        </p:txBody>
      </p:sp>
      <p:sp>
        <p:nvSpPr>
          <p:cNvPr id="2" name="مستطيل 1"/>
          <p:cNvSpPr/>
          <p:nvPr/>
        </p:nvSpPr>
        <p:spPr>
          <a:xfrm>
            <a:off x="7786710" y="0"/>
            <a:ext cx="1357290" cy="6858000"/>
          </a:xfrm>
          <a:prstGeom prst="rect">
            <a:avLst/>
          </a:prstGeom>
          <a:blipFill dpi="0" rotWithShape="1">
            <a:blip r:embed="rId2">
              <a:alphaModFix amt="5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 name="Picture 2" descr="http://www.ar-des.com/sites/default/files/ksu_1.png?1391685715"/>
          <p:cNvPicPr>
            <a:picLocks noChangeAspect="1" noChangeArrowheads="1"/>
          </p:cNvPicPr>
          <p:nvPr/>
        </p:nvPicPr>
        <p:blipFill>
          <a:blip r:embed="rId3">
            <a:clrChange>
              <a:clrFrom>
                <a:srgbClr val="FFFFFF"/>
              </a:clrFrom>
              <a:clrTo>
                <a:srgbClr val="FFFFFF">
                  <a:alpha val="0"/>
                </a:srgbClr>
              </a:clrTo>
            </a:clrChange>
          </a:blip>
          <a:srcRect l="3766" t="23810" r="55187" b="34275"/>
          <a:stretch>
            <a:fillRect/>
          </a:stretch>
        </p:blipFill>
        <p:spPr bwMode="auto">
          <a:xfrm>
            <a:off x="5857916" y="121248"/>
            <a:ext cx="1928794" cy="735984"/>
          </a:xfrm>
          <a:prstGeom prst="rect">
            <a:avLst/>
          </a:prstGeom>
          <a:noFill/>
        </p:spPr>
      </p:pic>
      <p:sp>
        <p:nvSpPr>
          <p:cNvPr id="6" name="مربع نص 5"/>
          <p:cNvSpPr txBox="1"/>
          <p:nvPr/>
        </p:nvSpPr>
        <p:spPr>
          <a:xfrm>
            <a:off x="5357818" y="6357958"/>
            <a:ext cx="2364750" cy="338554"/>
          </a:xfrm>
          <a:prstGeom prst="rect">
            <a:avLst/>
          </a:prstGeom>
          <a:noFill/>
        </p:spPr>
        <p:txBody>
          <a:bodyPr wrap="none" rtlCol="1">
            <a:spAutoFit/>
          </a:bodyPr>
          <a:lstStyle/>
          <a:p>
            <a:r>
              <a:rPr lang="ar-SA" sz="1600" dirty="0" smtClean="0">
                <a:solidFill>
                  <a:srgbClr val="CF9D6B"/>
                </a:solidFill>
                <a:latin typeface="GE Dinar Two" pitchFamily="18" charset="-78"/>
                <a:ea typeface="GE Dinar Two" pitchFamily="18" charset="-78"/>
                <a:cs typeface="GE Dinar Two" pitchFamily="18" charset="-78"/>
              </a:rPr>
              <a:t>الدكتور هشام عادل عبهري</a:t>
            </a:r>
          </a:p>
        </p:txBody>
      </p:sp>
      <p:cxnSp>
        <p:nvCxnSpPr>
          <p:cNvPr id="10" name="رابط مستقيم 9"/>
          <p:cNvCxnSpPr/>
          <p:nvPr/>
        </p:nvCxnSpPr>
        <p:spPr bwMode="auto">
          <a:xfrm rot="10800000" flipV="1">
            <a:off x="-32" y="123801"/>
            <a:ext cx="5857916" cy="7959"/>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11" name="رابط مستقيم 10"/>
          <p:cNvCxnSpPr/>
          <p:nvPr/>
        </p:nvCxnSpPr>
        <p:spPr bwMode="auto">
          <a:xfrm rot="10800000">
            <a:off x="-32" y="838202"/>
            <a:ext cx="5857916" cy="19031"/>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2" name="مربع نص 11"/>
          <p:cNvSpPr txBox="1"/>
          <p:nvPr/>
        </p:nvSpPr>
        <p:spPr>
          <a:xfrm>
            <a:off x="4879239" y="914400"/>
            <a:ext cx="2836033" cy="369332"/>
          </a:xfrm>
          <a:prstGeom prst="rect">
            <a:avLst/>
          </a:prstGeom>
          <a:noFill/>
        </p:spPr>
        <p:txBody>
          <a:bodyPr wrap="none" rtlCol="1">
            <a:spAutoFit/>
          </a:bodyPr>
          <a:lstStyle/>
          <a:p>
            <a:r>
              <a:rPr lang="ar-SA" dirty="0" smtClean="0">
                <a:solidFill>
                  <a:srgbClr val="51361B"/>
                </a:solidFill>
                <a:latin typeface="GE Dinar Two" pitchFamily="18" charset="-78"/>
                <a:ea typeface="GE Dinar Two" pitchFamily="18" charset="-78"/>
                <a:cs typeface="GE Dinar Two" pitchFamily="18" charset="-78"/>
              </a:rPr>
              <a:t>مركز التدريب وخدمة المجتمع</a:t>
            </a:r>
            <a:endParaRPr lang="ar-SA" dirty="0">
              <a:solidFill>
                <a:srgbClr val="51361B"/>
              </a:solidFill>
              <a:latin typeface="GE Dinar Two" pitchFamily="18" charset="-78"/>
              <a:ea typeface="GE Dinar Two" pitchFamily="18" charset="-78"/>
              <a:cs typeface="GE Dinar Two" pitchFamily="18" charset="-78"/>
            </a:endParaRPr>
          </a:p>
        </p:txBody>
      </p:sp>
      <p:sp>
        <p:nvSpPr>
          <p:cNvPr id="33794" name="AutoShape 2"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33796" name="AutoShape 4" descr="Masaaki Imai Kaizen Institut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3" name="مربع نص 12"/>
          <p:cNvSpPr txBox="1"/>
          <p:nvPr/>
        </p:nvSpPr>
        <p:spPr>
          <a:xfrm>
            <a:off x="0" y="1357298"/>
            <a:ext cx="7786709" cy="4308872"/>
          </a:xfrm>
          <a:prstGeom prst="rect">
            <a:avLst/>
          </a:prstGeom>
          <a:noFill/>
        </p:spPr>
        <p:txBody>
          <a:bodyPr wrap="square" rtlCol="1">
            <a:spAutoFit/>
          </a:bodyPr>
          <a:lstStyle/>
          <a:p>
            <a:r>
              <a:rPr lang="ar-SA" sz="3200" dirty="0" smtClean="0">
                <a:solidFill>
                  <a:srgbClr val="E5CBB1"/>
                </a:solidFill>
                <a:latin typeface="GE Dinar Two" pitchFamily="18" charset="-78"/>
                <a:ea typeface="GE Dinar Two" pitchFamily="18" charset="-78"/>
                <a:cs typeface="GE Dinar Two" pitchFamily="18" charset="-78"/>
              </a:rPr>
              <a:t>تابع مسبّبات حصول الهدر </a:t>
            </a:r>
            <a:r>
              <a:rPr lang="en-US" sz="3200" b="1" dirty="0" smtClean="0">
                <a:solidFill>
                  <a:srgbClr val="E5CBB1"/>
                </a:solidFill>
                <a:latin typeface="Agency FB" pitchFamily="34" charset="0"/>
                <a:ea typeface="GE Dinar Two" pitchFamily="18" charset="-78"/>
                <a:cs typeface="GE Dinar Two" pitchFamily="18" charset="-78"/>
              </a:rPr>
              <a:t>Waste Causes</a:t>
            </a:r>
          </a:p>
          <a:p>
            <a:endParaRPr lang="en-US" sz="3200" b="1" dirty="0" smtClean="0">
              <a:solidFill>
                <a:srgbClr val="51361B"/>
              </a:solidFill>
              <a:latin typeface="Agency FB" pitchFamily="34" charset="0"/>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إنتاج منتجات أو خدمات غير مطابقة</a:t>
            </a:r>
          </a:p>
          <a:p>
            <a:pPr lvl="0" indent="914400" algn="just"/>
            <a:r>
              <a:rPr lang="ar-SA" sz="3200" dirty="0" smtClean="0">
                <a:solidFill>
                  <a:srgbClr val="51361B"/>
                </a:solidFill>
                <a:latin typeface="GE Dinar Two" pitchFamily="18" charset="-78"/>
                <a:ea typeface="GE Dinar Two" pitchFamily="18" charset="-78"/>
                <a:cs typeface="GE Dinar Two" pitchFamily="18" charset="-78"/>
              </a:rPr>
              <a:t> للمواصفات والمعايير المحدّدة؛</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التصميم غير الجيد للمنتج أو الخدمة؛</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طرق الإنتاج أو تقديم الخدمات غير الملائم؛</a:t>
            </a:r>
            <a:endParaRPr lang="en-US" sz="3200" dirty="0" smtClean="0">
              <a:solidFill>
                <a:srgbClr val="51361B"/>
              </a:solidFill>
              <a:latin typeface="GE Dinar Two" pitchFamily="18" charset="-78"/>
              <a:ea typeface="GE Dinar Two" pitchFamily="18" charset="-78"/>
              <a:cs typeface="GE Dinar Two" pitchFamily="18" charset="-78"/>
            </a:endParaRPr>
          </a:p>
          <a:p>
            <a:pPr lvl="0" indent="914400" algn="just">
              <a:buFont typeface="Wingdings" pitchFamily="2" charset="2"/>
              <a:buChar char=""/>
            </a:pPr>
            <a:r>
              <a:rPr lang="ar-SA" sz="3200" dirty="0" smtClean="0">
                <a:solidFill>
                  <a:srgbClr val="51361B"/>
                </a:solidFill>
                <a:latin typeface="GE Dinar Two" pitchFamily="18" charset="-78"/>
                <a:ea typeface="GE Dinar Two" pitchFamily="18" charset="-78"/>
                <a:cs typeface="GE Dinar Two" pitchFamily="18" charset="-78"/>
              </a:rPr>
              <a:t>أعمال لا تضيف أي قيمة للمنتج أو الخدمة،</a:t>
            </a:r>
          </a:p>
          <a:p>
            <a:pPr lvl="0" indent="914400" algn="just"/>
            <a:r>
              <a:rPr lang="ar-SA" sz="3200" dirty="0" smtClean="0">
                <a:solidFill>
                  <a:srgbClr val="51361B"/>
                </a:solidFill>
                <a:latin typeface="GE Dinar Two" pitchFamily="18" charset="-78"/>
                <a:ea typeface="GE Dinar Two" pitchFamily="18" charset="-78"/>
                <a:cs typeface="GE Dinar Two" pitchFamily="18" charset="-78"/>
              </a:rPr>
              <a:t> وإنما تزيد التكلفة فقط؛</a:t>
            </a:r>
            <a:endParaRPr lang="en-US" sz="3200" dirty="0" smtClean="0">
              <a:solidFill>
                <a:srgbClr val="51361B"/>
              </a:solidFill>
              <a:latin typeface="GE Dinar Two" pitchFamily="18" charset="-78"/>
              <a:ea typeface="GE Dinar Two" pitchFamily="18" charset="-78"/>
              <a:cs typeface="GE Dinar Two" pitchFamily="18" charset="-78"/>
            </a:endParaRPr>
          </a:p>
          <a:p>
            <a:pPr>
              <a:buFont typeface="Wingdings" pitchFamily="2" charset="2"/>
              <a:buChar char=""/>
            </a:pPr>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12558</TotalTime>
  <Words>6185</Words>
  <Application>Microsoft Office PowerPoint</Application>
  <PresentationFormat>عرض على الشاشة (3:4)‏</PresentationFormat>
  <Paragraphs>998</Paragraphs>
  <Slides>115</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115</vt:i4>
      </vt:variant>
    </vt:vector>
  </HeadingPairs>
  <TitlesOfParts>
    <vt:vector size="117" baseType="lpstr">
      <vt:lpstr>سمة Office</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Hisham Abhari</dc:creator>
  <cp:lastModifiedBy>Administrator</cp:lastModifiedBy>
  <cp:revision>140</cp:revision>
  <dcterms:created xsi:type="dcterms:W3CDTF">2018-08-05T23:05:09Z</dcterms:created>
  <dcterms:modified xsi:type="dcterms:W3CDTF">2019-01-28T16:24:52Z</dcterms:modified>
</cp:coreProperties>
</file>