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notesMasterIdLst>
    <p:notesMasterId r:id="rId68"/>
  </p:notesMasterIdLst>
  <p:sldIdLst>
    <p:sldId id="260" r:id="rId2"/>
    <p:sldId id="262" r:id="rId3"/>
    <p:sldId id="266" r:id="rId4"/>
    <p:sldId id="268" r:id="rId5"/>
    <p:sldId id="274" r:id="rId6"/>
    <p:sldId id="267" r:id="rId7"/>
    <p:sldId id="275" r:id="rId8"/>
    <p:sldId id="276" r:id="rId9"/>
    <p:sldId id="277" r:id="rId10"/>
    <p:sldId id="269" r:id="rId11"/>
    <p:sldId id="270" r:id="rId12"/>
    <p:sldId id="278" r:id="rId13"/>
    <p:sldId id="272" r:id="rId14"/>
    <p:sldId id="271" r:id="rId15"/>
    <p:sldId id="273" r:id="rId16"/>
    <p:sldId id="279" r:id="rId17"/>
    <p:sldId id="281" r:id="rId18"/>
    <p:sldId id="280" r:id="rId19"/>
    <p:sldId id="282" r:id="rId20"/>
    <p:sldId id="283" r:id="rId21"/>
    <p:sldId id="284" r:id="rId22"/>
    <p:sldId id="285" r:id="rId23"/>
    <p:sldId id="303" r:id="rId24"/>
    <p:sldId id="304" r:id="rId25"/>
    <p:sldId id="305" r:id="rId26"/>
    <p:sldId id="306" r:id="rId27"/>
    <p:sldId id="286" r:id="rId28"/>
    <p:sldId id="307" r:id="rId29"/>
    <p:sldId id="287" r:id="rId30"/>
    <p:sldId id="308" r:id="rId31"/>
    <p:sldId id="288" r:id="rId32"/>
    <p:sldId id="310" r:id="rId33"/>
    <p:sldId id="311" r:id="rId34"/>
    <p:sldId id="289" r:id="rId35"/>
    <p:sldId id="312" r:id="rId36"/>
    <p:sldId id="313" r:id="rId37"/>
    <p:sldId id="314" r:id="rId38"/>
    <p:sldId id="315" r:id="rId39"/>
    <p:sldId id="290" r:id="rId40"/>
    <p:sldId id="316" r:id="rId41"/>
    <p:sldId id="317" r:id="rId42"/>
    <p:sldId id="318" r:id="rId43"/>
    <p:sldId id="319" r:id="rId44"/>
    <p:sldId id="320" r:id="rId45"/>
    <p:sldId id="291" r:id="rId46"/>
    <p:sldId id="293" r:id="rId47"/>
    <p:sldId id="292" r:id="rId48"/>
    <p:sldId id="321" r:id="rId49"/>
    <p:sldId id="322" r:id="rId50"/>
    <p:sldId id="294" r:id="rId51"/>
    <p:sldId id="323" r:id="rId52"/>
    <p:sldId id="324" r:id="rId53"/>
    <p:sldId id="325" r:id="rId54"/>
    <p:sldId id="326" r:id="rId55"/>
    <p:sldId id="295" r:id="rId56"/>
    <p:sldId id="327" r:id="rId57"/>
    <p:sldId id="328" r:id="rId58"/>
    <p:sldId id="296" r:id="rId59"/>
    <p:sldId id="297" r:id="rId60"/>
    <p:sldId id="298" r:id="rId61"/>
    <p:sldId id="329" r:id="rId62"/>
    <p:sldId id="330" r:id="rId63"/>
    <p:sldId id="299" r:id="rId64"/>
    <p:sldId id="300" r:id="rId65"/>
    <p:sldId id="301" r:id="rId66"/>
    <p:sldId id="302" r:id="rId6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D8BA"/>
    <a:srgbClr val="FAC090"/>
    <a:srgbClr val="F7994B"/>
    <a:srgbClr val="F4740A"/>
    <a:srgbClr val="C45D08"/>
    <a:srgbClr val="B85808"/>
    <a:srgbClr val="B15407"/>
    <a:srgbClr val="944606"/>
    <a:srgbClr val="949494"/>
    <a:srgbClr val="54381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100" d="100"/>
          <a:sy n="100" d="100"/>
        </p:scale>
        <p:origin x="-210"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E7983F6-3CCF-455A-A755-C5467FB755A8}" type="datetimeFigureOut">
              <a:rPr lang="ar-SA" smtClean="0"/>
              <a:pPr/>
              <a:t>27/05/1440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E964F84-F391-4FEF-BE6C-24637B0C40FC}"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6E964F84-F391-4FEF-BE6C-24637B0C40FC}" type="slidenum">
              <a:rPr lang="ar-SA" smtClean="0"/>
              <a:pPr/>
              <a:t>60</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6E964F84-F391-4FEF-BE6C-24637B0C40FC}" type="slidenum">
              <a:rPr lang="ar-SA" smtClean="0"/>
              <a:pPr/>
              <a:t>61</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6E964F84-F391-4FEF-BE6C-24637B0C40FC}" type="slidenum">
              <a:rPr lang="ar-SA" smtClean="0"/>
              <a:pPr/>
              <a:t>62</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450DAEC-E53B-4918-BCF2-6005BD424F46}" type="datetimeFigureOut">
              <a:rPr lang="ar-SA" smtClean="0"/>
              <a:pPr/>
              <a:t>27/05/1440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9A01AC4-F323-4BA6-85BD-2B20A3250A0A}"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450DAEC-E53B-4918-BCF2-6005BD424F46}" type="datetimeFigureOut">
              <a:rPr lang="ar-SA" smtClean="0"/>
              <a:pPr/>
              <a:t>27/05/1440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9A01AC4-F323-4BA6-85BD-2B20A3250A0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1.gi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1.xml"/><Relationship Id="rId5" Type="http://schemas.openxmlformats.org/officeDocument/2006/relationships/image" Target="../media/image12.gif"/><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8.png"/><Relationship Id="rId9" Type="http://schemas.openxmlformats.org/officeDocument/2006/relationships/image" Target="../media/image17.png"/></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solidFill>
                  <a:srgbClr val="C45D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solidFill>
                <a:srgbClr val="C45D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0"/>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27671"/>
            <a:ext cx="3001143" cy="369332"/>
          </a:xfrm>
          <a:prstGeom prst="rect">
            <a:avLst/>
          </a:prstGeom>
          <a:noFill/>
        </p:spPr>
        <p:txBody>
          <a:bodyPr wrap="none" rtlCol="1">
            <a:spAutoFit/>
          </a:bodyPr>
          <a:lstStyle/>
          <a:p>
            <a:r>
              <a:rPr lang="ar-SA"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8" name="مربع نص 7"/>
          <p:cNvSpPr txBox="1"/>
          <p:nvPr/>
        </p:nvSpPr>
        <p:spPr>
          <a:xfrm>
            <a:off x="1389076" y="1689671"/>
            <a:ext cx="6369051" cy="830997"/>
          </a:xfrm>
          <a:prstGeom prst="rect">
            <a:avLst/>
          </a:prstGeom>
          <a:noFill/>
        </p:spPr>
        <p:txBody>
          <a:bodyPr wrap="none" rtlCol="1">
            <a:spAutoFit/>
          </a:bodyPr>
          <a:lstStyle/>
          <a:p>
            <a:r>
              <a:rPr lang="ar-SA" sz="48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بسم الله الرحمن الرحيم</a:t>
            </a:r>
          </a:p>
        </p:txBody>
      </p:sp>
      <p:sp>
        <p:nvSpPr>
          <p:cNvPr id="9" name="مربع نص 8"/>
          <p:cNvSpPr txBox="1"/>
          <p:nvPr/>
        </p:nvSpPr>
        <p:spPr>
          <a:xfrm>
            <a:off x="3816920" y="3013643"/>
            <a:ext cx="3953326" cy="584775"/>
          </a:xfrm>
          <a:prstGeom prst="rect">
            <a:avLst/>
          </a:prstGeom>
          <a:noFill/>
        </p:spPr>
        <p:txBody>
          <a:bodyPr wrap="none" rtlCol="1">
            <a:spAutoFit/>
          </a:bodyPr>
          <a:lstStyle/>
          <a:p>
            <a:r>
              <a:rPr lang="ar-SA" sz="32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الحمد</a:t>
            </a:r>
            <a:r>
              <a:rPr lang="ar-SA" dirty="0" smtClean="0">
                <a:solidFill>
                  <a:srgbClr val="C45D08"/>
                </a:solidFill>
                <a:latin typeface="GE Dinar Two" pitchFamily="18" charset="-78"/>
                <a:ea typeface="GE Dinar Two" pitchFamily="18" charset="-78"/>
                <a:cs typeface="GE Dinar Two" pitchFamily="18" charset="-78"/>
              </a:rPr>
              <a:t> </a:t>
            </a:r>
            <a:r>
              <a:rPr lang="ar-SA" sz="32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لله رب العالمين</a:t>
            </a:r>
          </a:p>
        </p:txBody>
      </p:sp>
      <p:sp>
        <p:nvSpPr>
          <p:cNvPr id="10" name="مربع نص 9"/>
          <p:cNvSpPr txBox="1"/>
          <p:nvPr/>
        </p:nvSpPr>
        <p:spPr>
          <a:xfrm>
            <a:off x="2327538" y="3978128"/>
            <a:ext cx="5030544" cy="584775"/>
          </a:xfrm>
          <a:prstGeom prst="rect">
            <a:avLst/>
          </a:prstGeom>
          <a:noFill/>
        </p:spPr>
        <p:txBody>
          <a:bodyPr wrap="none" rtlCol="1">
            <a:spAutoFit/>
          </a:bodyPr>
          <a:lstStyle/>
          <a:p>
            <a:r>
              <a:rPr lang="ar-SA" sz="32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وأفضل الصلاة وأتم التسليم</a:t>
            </a:r>
          </a:p>
        </p:txBody>
      </p:sp>
      <p:sp>
        <p:nvSpPr>
          <p:cNvPr id="11" name="مربع نص 10"/>
          <p:cNvSpPr txBox="1"/>
          <p:nvPr/>
        </p:nvSpPr>
        <p:spPr>
          <a:xfrm>
            <a:off x="-32" y="5143512"/>
            <a:ext cx="7590539" cy="584775"/>
          </a:xfrm>
          <a:prstGeom prst="rect">
            <a:avLst/>
          </a:prstGeom>
          <a:noFill/>
        </p:spPr>
        <p:txBody>
          <a:bodyPr wrap="none" rtlCol="1">
            <a:spAutoFit/>
          </a:bodyPr>
          <a:lstStyle/>
          <a:p>
            <a:r>
              <a:rPr lang="ar-SA" sz="32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على سيدنا محمد وعلى آله وصحبه أجمعين</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0" name="صورة 9"/>
          <p:cNvPicPr/>
          <p:nvPr/>
        </p:nvPicPr>
        <p:blipFill>
          <a:blip r:embed="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tretch>
            <a:fillRect/>
          </a:stretch>
        </p:blipFill>
        <p:spPr>
          <a:xfrm>
            <a:off x="500034" y="1785926"/>
            <a:ext cx="6786610" cy="414340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7169" name="Rectangle 1"/>
          <p:cNvSpPr>
            <a:spLocks noChangeArrowheads="1"/>
          </p:cNvSpPr>
          <p:nvPr/>
        </p:nvSpPr>
        <p:spPr bwMode="auto">
          <a:xfrm>
            <a:off x="3071802" y="1428736"/>
            <a:ext cx="471484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منهجيات " السيجما ستة ”</a:t>
            </a:r>
          </a:p>
        </p:txBody>
      </p:sp>
      <p:sp>
        <p:nvSpPr>
          <p:cNvPr id="15" name="مربع نص 14"/>
          <p:cNvSpPr txBox="1"/>
          <p:nvPr/>
        </p:nvSpPr>
        <p:spPr>
          <a:xfrm>
            <a:off x="357158" y="2285992"/>
            <a:ext cx="7374135" cy="3908762"/>
          </a:xfrm>
          <a:prstGeom prst="rect">
            <a:avLst/>
          </a:prstGeom>
          <a:noFill/>
        </p:spPr>
        <p:txBody>
          <a:bodyPr wrap="none" rtlCol="1">
            <a:spAutoFit/>
          </a:bodyPr>
          <a:lstStyle/>
          <a:p>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تعتمد منهجيات " السيجما ستة " إلى عمليات أساسية وهي:</a:t>
            </a:r>
            <a:endParaRPr lang="en-US"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marL="457200" lvl="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عملية التحديد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Define</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عملية القياس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Measure</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عملية التحليل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Analyze</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عملية التحسين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Improvement</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عملية التحكم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Control</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والتصميم</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Design</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indent="-457200">
              <a:buFont typeface="Wingdings" pitchFamily="2" charset="2"/>
              <a:buChar char=""/>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عملية التحقق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Verification</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7169" name="Rectangle 1"/>
          <p:cNvSpPr>
            <a:spLocks noChangeArrowheads="1"/>
          </p:cNvSpPr>
          <p:nvPr/>
        </p:nvSpPr>
        <p:spPr bwMode="auto">
          <a:xfrm>
            <a:off x="1785918" y="1571612"/>
            <a:ext cx="600072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ar-SA" sz="32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تابع منهجيات " السيجما ستة ”</a:t>
            </a:r>
          </a:p>
        </p:txBody>
      </p:sp>
      <p:sp>
        <p:nvSpPr>
          <p:cNvPr id="15" name="مربع نص 14"/>
          <p:cNvSpPr txBox="1"/>
          <p:nvPr/>
        </p:nvSpPr>
        <p:spPr>
          <a:xfrm>
            <a:off x="0" y="2714620"/>
            <a:ext cx="7664306" cy="2831544"/>
          </a:xfrm>
          <a:prstGeom prst="rect">
            <a:avLst/>
          </a:prstGeom>
          <a:noFill/>
        </p:spPr>
        <p:txBody>
          <a:bodyPr wrap="square" rtlCol="1">
            <a:spAutoFit/>
          </a:bodyPr>
          <a:lstStyle/>
          <a:p>
            <a:pPr marL="457200" indent="-457200"/>
            <a:endParaRPr lang="en-US" sz="2400" dirty="0" smtClean="0">
              <a:ln w="1905"/>
              <a:solidFill>
                <a:srgbClr val="B85808"/>
              </a:solidFill>
              <a:latin typeface="GE Dinar Two" pitchFamily="18" charset="-78"/>
              <a:ea typeface="GE Dinar Two" pitchFamily="18" charset="-78"/>
              <a:cs typeface="GE Dinar Two" pitchFamily="18" charset="-78"/>
            </a:endParaRPr>
          </a:p>
          <a:p>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هناك نوعان من المنهجيات في " السيجما ستة "،</a:t>
            </a:r>
          </a:p>
          <a:p>
            <a:endPar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buFont typeface="Wingdings 2" pitchFamily="18" charset="2"/>
              <a:buChar char="ó"/>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الأول هو</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.DMAIC</a:t>
            </a:r>
            <a:endPar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endPar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buFont typeface="Wingdings 2" pitchFamily="18" charset="2"/>
              <a:buChar char="ó"/>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والآخر هو</a:t>
            </a:r>
            <a:r>
              <a:rPr lang="ar-SA"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en-US" sz="32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.DMADV</a:t>
            </a:r>
            <a:endParaRPr lang="en-US"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tretch>
            <a:fillRect/>
          </a:stretch>
        </p:blipFill>
        <p:spPr>
          <a:xfrm>
            <a:off x="857224" y="1571612"/>
            <a:ext cx="6572296" cy="464347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grpSp>
        <p:nvGrpSpPr>
          <p:cNvPr id="11" name="مجموعة 10"/>
          <p:cNvGrpSpPr/>
          <p:nvPr/>
        </p:nvGrpSpPr>
        <p:grpSpPr>
          <a:xfrm>
            <a:off x="785786" y="1552751"/>
            <a:ext cx="6286544" cy="4727481"/>
            <a:chOff x="1000100" y="1552751"/>
            <a:chExt cx="6286544" cy="4727481"/>
          </a:xfrm>
        </p:grpSpPr>
        <p:pic>
          <p:nvPicPr>
            <p:cNvPr id="6146" name="Picture 2" descr="ÙØªÙØ¬Ø© Ø¨Ø­Ø« Ø§ÙØµÙØ± Ø¹Ù âªSix Sigma Methodologyâ¬â"/>
            <p:cNvPicPr>
              <a:picLocks noChangeAspect="1" noChangeArrowheads="1"/>
            </p:cNvPicPr>
            <p:nvPr/>
          </p:nvPicPr>
          <p:blipFill>
            <a:blip r:embed="rId4"/>
            <a:srcRect/>
            <a:stretch>
              <a:fillRect/>
            </a:stretch>
          </p:blipFill>
          <p:spPr bwMode="auto">
            <a:xfrm>
              <a:off x="1000100" y="1552751"/>
              <a:ext cx="6286544" cy="4727481"/>
            </a:xfrm>
            <a:prstGeom prst="rect">
              <a:avLst/>
            </a:prstGeom>
            <a:noFill/>
          </p:spPr>
        </p:pic>
        <p:pic>
          <p:nvPicPr>
            <p:cNvPr id="10" name="صورة 9"/>
            <p:cNvPicPr/>
            <p:nvPr/>
          </p:nvPicPr>
          <p:blipFill>
            <a:blip r:embed="rId5"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tretch>
              <a:fillRect/>
            </a:stretch>
          </p:blipFill>
          <p:spPr>
            <a:xfrm>
              <a:off x="1000100" y="2643182"/>
              <a:ext cx="3214710" cy="3071834"/>
            </a:xfrm>
            <a:prstGeom prst="rect">
              <a:avLst/>
            </a:prstGeom>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4098" name="Picture 2" descr="ØµÙØ±Ø© Ø°Ø§Øª ØµÙØ©"/>
          <p:cNvPicPr>
            <a:picLocks noChangeAspect="1" noChangeArrowheads="1"/>
          </p:cNvPicPr>
          <p:nvPr/>
        </p:nvPicPr>
        <p:blipFill>
          <a:blip r:embed="rId4"/>
          <a:srcRect/>
          <a:stretch>
            <a:fillRect/>
          </a:stretch>
        </p:blipFill>
        <p:spPr bwMode="auto">
          <a:xfrm>
            <a:off x="4286248" y="1928802"/>
            <a:ext cx="2857500" cy="2790825"/>
          </a:xfrm>
          <a:prstGeom prst="rect">
            <a:avLst/>
          </a:prstGeom>
          <a:noFill/>
        </p:spPr>
      </p:pic>
      <p:pic>
        <p:nvPicPr>
          <p:cNvPr id="4100" name="Picture 4" descr=" "/>
          <p:cNvPicPr>
            <a:picLocks noChangeAspect="1" noChangeArrowheads="1"/>
          </p:cNvPicPr>
          <p:nvPr/>
        </p:nvPicPr>
        <p:blipFill>
          <a:blip r:embed="rId5"/>
          <a:srcRect/>
          <a:stretch>
            <a:fillRect/>
          </a:stretch>
        </p:blipFill>
        <p:spPr bwMode="auto">
          <a:xfrm>
            <a:off x="357158" y="3913884"/>
            <a:ext cx="3214710" cy="2082102"/>
          </a:xfrm>
          <a:prstGeom prst="rect">
            <a:avLst/>
          </a:prstGeom>
          <a:noFill/>
        </p:spPr>
      </p:pic>
      <p:sp>
        <p:nvSpPr>
          <p:cNvPr id="4102" name="AutoShape 6" descr="ÙØªÙØ¬Ø© Ø¨Ø­Ø« Ø§ÙØµÙØ± Ø¹Ù âªSix Sigma DMADV  Methodologyâ¬â"/>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4104" name="AutoShape 8" descr="ØµÙØ±Ø© Ø°Ø§Øª ØµÙØ©"/>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4106" name="AutoShape 10" descr="ØµÙØ±Ø© Ø°Ø§Øª ØµÙØ©"/>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4107" name="Picture 11"/>
          <p:cNvPicPr>
            <a:picLocks noChangeAspect="1" noChangeArrowheads="1"/>
          </p:cNvPicPr>
          <p:nvPr/>
        </p:nvPicPr>
        <p:blipFill>
          <a:blip r:embed="rId6"/>
          <a:srcRect/>
          <a:stretch>
            <a:fillRect/>
          </a:stretch>
        </p:blipFill>
        <p:spPr bwMode="auto">
          <a:xfrm>
            <a:off x="428596" y="1214422"/>
            <a:ext cx="2619375" cy="1743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52226" name="Picture 2" descr="ÙØªÙØ¬Ø© Ø¨Ø­Ø« Ø§ÙØµÙØ± Ø¹Ù âªDMADV Six Sigma Methodologyâ¬â"/>
          <p:cNvPicPr>
            <a:picLocks noChangeAspect="1" noChangeArrowheads="1"/>
          </p:cNvPicPr>
          <p:nvPr/>
        </p:nvPicPr>
        <p:blipFill>
          <a:blip r:embed="rId4"/>
          <a:srcRect/>
          <a:stretch>
            <a:fillRect/>
          </a:stretch>
        </p:blipFill>
        <p:spPr bwMode="auto">
          <a:xfrm>
            <a:off x="214282" y="1500174"/>
            <a:ext cx="7397446" cy="4572032"/>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2143116"/>
            <a:ext cx="7786710" cy="4339650"/>
          </a:xfrm>
          <a:prstGeom prst="rect">
            <a:avLst/>
          </a:prstGeom>
          <a:noFill/>
        </p:spPr>
        <p:txBody>
          <a:bodyPr wrap="square" rtlCol="1">
            <a:spAutoFit/>
          </a:bodyPr>
          <a:lstStyle/>
          <a:p>
            <a:pPr algn="just">
              <a:lnSpc>
                <a:spcPct val="200000"/>
              </a:lnSpc>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يهتم</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DMAIC</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بعملية التحديد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Define</a:t>
            </a:r>
            <a:r>
              <a:rPr lang="en-US"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وعملية القياس</a:t>
            </a:r>
            <a:r>
              <a:rPr lang="ar-SA"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Measure</a:t>
            </a:r>
            <a:r>
              <a:rPr lang="ar-SA"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وعملية التحليل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Analyze</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وعملية التحسين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Improvement</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وعملية التحكم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Control</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يستخدم منهج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DMAIC</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لتحسين العملية القائمة.</a:t>
            </a:r>
            <a:endParaRPr lang="en-US"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200000"/>
              </a:lnSpc>
            </a:pPr>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5" name="مربع نص 14"/>
          <p:cNvSpPr txBox="1"/>
          <p:nvPr/>
        </p:nvSpPr>
        <p:spPr>
          <a:xfrm>
            <a:off x="0" y="2125042"/>
            <a:ext cx="7757095" cy="3447098"/>
          </a:xfrm>
          <a:prstGeom prst="rect">
            <a:avLst/>
          </a:prstGeom>
          <a:noFill/>
        </p:spPr>
        <p:txBody>
          <a:bodyPr wrap="square" rtlCol="1">
            <a:spAutoFit/>
          </a:bodyPr>
          <a:lstStyle/>
          <a:p>
            <a:pPr algn="just">
              <a:lnSpc>
                <a:spcPct val="200000"/>
              </a:lnSpc>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بينما يهتم</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DMADV</a:t>
            </a:r>
            <a:r>
              <a:rPr lang="en-US" i="1" dirty="0" smtClean="0"/>
              <a:t> </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بالتحديد</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Define</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والقياس</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Measure</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والتحليل</a:t>
            </a:r>
            <a:r>
              <a:rPr lang="ar-SA" dirty="0" smtClean="0"/>
              <a:t> </a:t>
            </a:r>
            <a:r>
              <a:rPr lang="en-US"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Analyze</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والتصميم</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Design</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والتحقق</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Verification</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والتي يتم استخدامها لإنشاء تصاميم المنتجات الجديدة أو تصاميم العمليات.</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857364"/>
            <a:ext cx="7685690" cy="3970318"/>
          </a:xfrm>
          <a:prstGeom prst="rect">
            <a:avLst/>
          </a:prstGeom>
          <a:noFill/>
        </p:spPr>
        <p:txBody>
          <a:bodyPr wrap="square" rtlCol="1">
            <a:spAutoFit/>
          </a:bodyPr>
          <a:lstStyle/>
          <a:p>
            <a:pPr algn="just">
              <a:lnSpc>
                <a:spcPct val="150000"/>
              </a:lnSpc>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إن استخدام</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DMAIC</a:t>
            </a:r>
            <a:r>
              <a:rPr lang="en-US" i="1" dirty="0" smtClean="0"/>
              <a:t> </a:t>
            </a:r>
            <a:r>
              <a:rPr lang="ar-SA" i="1"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كمنهجية " السيجما ستة " ممزوجاً بمنهجية</a:t>
            </a:r>
            <a:r>
              <a:rPr lang="en-US"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PDCA</a:t>
            </a:r>
            <a:r>
              <a:rPr lang="en-US" i="1"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(كما ورد في تعريف حلقة دمنج)</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التخطيط</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Plan</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التنفيذ</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Do</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القياس</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Check</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التحسين</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Act</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يعظّم من النتائج المحتملة، لأن كل من المنهجين على حد سواء يؤكد على استمرارية القياس والتحسين، والتحقق لتحقيق الحد الأقصى من الخدمات المتميزة للمستفيدين.</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solidFill>
                  <a:srgbClr val="C45D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solidFill>
                <a:srgbClr val="C45D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0"/>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0" y="2571744"/>
            <a:ext cx="7786710" cy="2769989"/>
          </a:xfrm>
          <a:prstGeom prst="rect">
            <a:avLst/>
          </a:prstGeom>
          <a:noFill/>
        </p:spPr>
        <p:txBody>
          <a:bodyPr wrap="square" rtlCol="1">
            <a:spAutoFit/>
          </a:bodyPr>
          <a:lstStyle/>
          <a:p>
            <a:pPr algn="ctr"/>
            <a:r>
              <a:rPr lang="ar-SA" sz="54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نظرية </a:t>
            </a:r>
            <a:r>
              <a:rPr lang="ar-SA" sz="5400" b="1" dirty="0" err="1"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54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a:t>
            </a:r>
          </a:p>
          <a:p>
            <a:pPr algn="ctr"/>
            <a:endParaRPr lang="ar-SA" sz="5400" b="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ctr"/>
            <a:r>
              <a:rPr lang="ar-SA" sz="5400" b="1" i="1" dirty="0" smtClean="0">
                <a:ln w="1905"/>
                <a:solidFill>
                  <a:srgbClr val="C45D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en-US" sz="6600" b="1" i="1" dirty="0" smtClean="0">
                <a:ln w="1905"/>
                <a:solidFill>
                  <a:srgbClr val="C45D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5400" b="1" i="1" dirty="0">
              <a:ln w="1905"/>
              <a:solidFill>
                <a:srgbClr val="C45D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2000240"/>
            <a:ext cx="7786710" cy="3647152"/>
          </a:xfrm>
          <a:prstGeom prst="rect">
            <a:avLst/>
          </a:prstGeom>
          <a:noFill/>
        </p:spPr>
        <p:txBody>
          <a:bodyPr wrap="square" rtlCol="1">
            <a:spAutoFit/>
          </a:bodyPr>
          <a:lstStyle/>
          <a:p>
            <a:pPr algn="just">
              <a:lnSpc>
                <a:spcPct val="150000"/>
              </a:lnSpc>
            </a:pP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آلية عمل منهجية </a:t>
            </a:r>
            <a:r>
              <a:rPr lang="ar-SA" sz="3200" b="1" dirty="0" smtClean="0">
                <a:ln w="1905"/>
                <a:solidFill>
                  <a:srgbClr val="B85808"/>
                </a:solidFill>
                <a:latin typeface="Agency FB" pitchFamily="34" charset="0"/>
                <a:ea typeface="GE Dinar Two" pitchFamily="18" charset="-78"/>
                <a:cs typeface="GE Dinar Two" pitchFamily="18" charset="-78"/>
              </a:rPr>
              <a:t>"</a:t>
            </a:r>
            <a:r>
              <a:rPr lang="en-US" sz="3200" b="1" dirty="0" smtClean="0">
                <a:ln w="1905"/>
                <a:solidFill>
                  <a:srgbClr val="B85808"/>
                </a:solidFill>
                <a:latin typeface="Agency FB" pitchFamily="34" charset="0"/>
                <a:ea typeface="GE Dinar Two" pitchFamily="18" charset="-78"/>
                <a:cs typeface="GE Dinar Two" pitchFamily="18" charset="-78"/>
              </a:rPr>
              <a:t>"</a:t>
            </a:r>
            <a:r>
              <a:rPr lang="en-US" sz="3200" b="1" i="1" dirty="0" smtClean="0">
                <a:ln w="1905"/>
                <a:solidFill>
                  <a:srgbClr val="B85808"/>
                </a:solidFill>
                <a:latin typeface="Agency FB" pitchFamily="34" charset="0"/>
                <a:ea typeface="GE Dinar Two" pitchFamily="18" charset="-78"/>
                <a:cs typeface="GE Dinar Two" pitchFamily="18" charset="-78"/>
              </a:rPr>
              <a:t>DMAIC</a:t>
            </a:r>
          </a:p>
          <a:p>
            <a:pPr algn="just">
              <a:lnSpc>
                <a:spcPct val="150000"/>
              </a:lnSpc>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تُستخدم منهجية</a:t>
            </a:r>
            <a:r>
              <a:rPr lang="ar-SA" dirty="0" smtClean="0"/>
              <a:t> </a:t>
            </a:r>
            <a:r>
              <a:rPr lang="en-US" sz="32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DMAIC</a:t>
            </a:r>
            <a:r>
              <a:rPr lang="ar-SA" dirty="0" smtClean="0"/>
              <a:t> </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لتحسين العمليات في إنتاج المنتجات أو تقديم الخدمات، والتي لا تتطابق مع متطلبات المستفيدين، وتحتاج إلى تحسينات إضافية.</a:t>
            </a:r>
          </a:p>
          <a:p>
            <a:pPr algn="just">
              <a:lnSpc>
                <a:spcPct val="150000"/>
              </a:lnSpc>
            </a:pP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وهذه المنهجية تمر بخمسة مراحل هي:</a:t>
            </a:r>
            <a:endParaRPr lang="en-US"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pP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0" name="صورة 9" descr="http://www.myqalqilia.com/Six_Sigma_Phases-DMAIC.GIF"/>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1571604" y="1500174"/>
            <a:ext cx="5072098" cy="457203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6715140" y="1928802"/>
            <a:ext cx="1071570" cy="584775"/>
          </a:xfrm>
          <a:prstGeom prst="rect">
            <a:avLst/>
          </a:prstGeom>
          <a:noFill/>
        </p:spPr>
        <p:txBody>
          <a:bodyPr wrap="square" rtlCol="1">
            <a:spAutoFit/>
          </a:bodyPr>
          <a:lstStyle/>
          <a:p>
            <a:pPr lvl="0"/>
            <a:r>
              <a:rPr lang="en-US" sz="3200" b="1" i="1" dirty="0" smtClean="0">
                <a:ln w="1905"/>
                <a:solidFill>
                  <a:srgbClr val="B85808"/>
                </a:solidFill>
                <a:latin typeface="Agency FB" pitchFamily="34" charset="0"/>
                <a:ea typeface="GE Dinar Two" pitchFamily="18" charset="-78"/>
                <a:cs typeface="GE Dinar Two" pitchFamily="18" charset="-78"/>
              </a:rPr>
              <a:t>Define</a:t>
            </a:r>
            <a:endParaRPr lang="ar-SA" sz="3200" b="1" i="1" dirty="0" smtClean="0">
              <a:ln w="1905"/>
              <a:solidFill>
                <a:srgbClr val="B85808"/>
              </a:solidFill>
              <a:latin typeface="Agency FB" pitchFamily="34" charset="0"/>
              <a:ea typeface="GE Dinar Two" pitchFamily="18" charset="-78"/>
              <a:cs typeface="GE Dinar Two" pitchFamily="18" charset="-78"/>
            </a:endParaRPr>
          </a:p>
        </p:txBody>
      </p:sp>
      <p:pic>
        <p:nvPicPr>
          <p:cNvPr id="13" name="صورة 12" descr="http://www.myqalqilia.com/Six_Sigma_Phases-DMAIC.GIF"/>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2428868"/>
            <a:ext cx="7792764" cy="3416320"/>
          </a:xfrm>
          <a:prstGeom prst="rect">
            <a:avLst/>
          </a:prstGeom>
          <a:noFill/>
        </p:spPr>
        <p:txBody>
          <a:bodyPr wrap="square" rtlCol="1">
            <a:spAutoFit/>
          </a:bodyPr>
          <a:lstStyle/>
          <a:p>
            <a:pPr algn="just">
              <a:lnSpc>
                <a:spcPct val="200000"/>
              </a:lnSpc>
            </a:pP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B85808"/>
                </a:solidFill>
                <a:latin typeface="Agency FB" pitchFamily="34" charset="0"/>
                <a:ea typeface="GE Dinar Two" pitchFamily="18" charset="-78"/>
                <a:cs typeface="GE Dinar Two" pitchFamily="18" charset="-78"/>
              </a:rPr>
              <a:t>(</a:t>
            </a:r>
            <a:r>
              <a:rPr lang="en-US" sz="2000" b="1" i="1" dirty="0" smtClean="0">
                <a:ln w="1905"/>
                <a:solidFill>
                  <a:srgbClr val="B85808"/>
                </a:solidFill>
                <a:latin typeface="Agency FB" pitchFamily="34" charset="0"/>
                <a:ea typeface="GE Dinar Two" pitchFamily="18" charset="-78"/>
                <a:cs typeface="GE Dinar Two" pitchFamily="18" charset="-78"/>
              </a:rPr>
              <a:t>Define</a:t>
            </a:r>
            <a:r>
              <a:rPr lang="ar-SA" sz="2000" b="1" i="1" dirty="0" smtClean="0">
                <a:ln w="1905"/>
                <a:solidFill>
                  <a:srgbClr val="B85808"/>
                </a:solidFill>
                <a:latin typeface="Agency FB" pitchFamily="34" charset="0"/>
                <a:ea typeface="GE Dinar Two" pitchFamily="18" charset="-78"/>
                <a:cs typeface="GE Dinar Two" pitchFamily="18" charset="-78"/>
              </a:rPr>
              <a:t>) </a:t>
            </a: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endParaRPr lang="ar-SA"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lvl="0" algn="just">
              <a:lnSpc>
                <a:spcPct val="20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أهداف المشروع حيث يتم هنا التعرف على المشكلة، ويتضمن هذا التعريف تحديد حالات عدم المطابقة والأخطاء والتعبير عنها بأسلوب كمي دقيق، وينبغي هنا التركيز على حالات عدم المطابقة والأخطاء من وجهة نظر المستفيد؛</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1928802"/>
            <a:ext cx="7786710" cy="892552"/>
          </a:xfrm>
          <a:prstGeom prst="rect">
            <a:avLst/>
          </a:prstGeom>
          <a:noFill/>
        </p:spPr>
        <p:txBody>
          <a:bodyPr wrap="square" rtlCol="1">
            <a:spAutoFit/>
          </a:bodyPr>
          <a:lstStyle/>
          <a:p>
            <a:pPr lvl="0"/>
            <a:r>
              <a:rPr lang="ar-SA" sz="3200" b="1" i="1" dirty="0" smtClean="0">
                <a:ln w="1905"/>
                <a:solidFill>
                  <a:srgbClr val="FCD8BA"/>
                </a:solidFill>
                <a:latin typeface="Agency FB" pitchFamily="34" charset="0"/>
                <a:ea typeface="GE Dinar Two" pitchFamily="18" charset="-78"/>
                <a:cs typeface="GE Dinar Two" pitchFamily="18" charset="-78"/>
              </a:rPr>
              <a:t>تابع </a:t>
            </a:r>
            <a:r>
              <a:rPr lang="en-US" sz="3200" b="1" i="1" dirty="0" smtClean="0">
                <a:ln w="1905"/>
                <a:solidFill>
                  <a:srgbClr val="FCD8BA"/>
                </a:solidFill>
                <a:latin typeface="Agency FB" pitchFamily="34" charset="0"/>
                <a:ea typeface="GE Dinar Two" pitchFamily="18" charset="-78"/>
                <a:cs typeface="GE Dinar Two" pitchFamily="18" charset="-78"/>
              </a:rPr>
              <a:t>Define</a:t>
            </a:r>
            <a:endParaRPr lang="ar-SA" sz="3200" b="1" i="1" dirty="0" smtClean="0">
              <a:ln w="1905"/>
              <a:solidFill>
                <a:srgbClr val="FCD8BA"/>
              </a:solidFill>
              <a:latin typeface="Agency FB" pitchFamily="34" charset="0"/>
              <a:ea typeface="GE Dinar Two" pitchFamily="18" charset="-78"/>
              <a:cs typeface="GE Dinar Two" pitchFamily="18" charset="-78"/>
            </a:endParaRPr>
          </a:p>
          <a:p>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FCD8BA"/>
                </a:solidFill>
                <a:latin typeface="Agency FB" pitchFamily="34" charset="0"/>
                <a:ea typeface="GE Dinar Two" pitchFamily="18" charset="-78"/>
                <a:cs typeface="GE Dinar Two" pitchFamily="18" charset="-78"/>
              </a:rPr>
              <a:t>(</a:t>
            </a:r>
            <a:r>
              <a:rPr lang="en-US" sz="2000" b="1" i="1" dirty="0" smtClean="0">
                <a:ln w="1905"/>
                <a:solidFill>
                  <a:srgbClr val="FCD8BA"/>
                </a:solidFill>
                <a:latin typeface="Agency FB" pitchFamily="34" charset="0"/>
                <a:ea typeface="GE Dinar Two" pitchFamily="18" charset="-78"/>
                <a:cs typeface="GE Dinar Two" pitchFamily="18" charset="-78"/>
              </a:rPr>
              <a:t>Define</a:t>
            </a:r>
            <a:r>
              <a:rPr lang="ar-SA" sz="2000" b="1" i="1" dirty="0" smtClean="0">
                <a:ln w="1905"/>
                <a:solidFill>
                  <a:srgbClr val="FCD8BA"/>
                </a:solidFill>
                <a:latin typeface="Agency FB" pitchFamily="34" charset="0"/>
                <a:ea typeface="GE Dinar Two" pitchFamily="18" charset="-78"/>
                <a:cs typeface="GE Dinar Two" pitchFamily="18" charset="-78"/>
              </a:rPr>
              <a:t>) </a:t>
            </a:r>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p>
        </p:txBody>
      </p:sp>
      <p:pic>
        <p:nvPicPr>
          <p:cNvPr id="13" name="صورة 12"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3071810"/>
            <a:ext cx="7792764" cy="3216265"/>
          </a:xfrm>
          <a:prstGeom prst="rect">
            <a:avLst/>
          </a:prstGeom>
          <a:noFill/>
        </p:spPr>
        <p:txBody>
          <a:bodyPr wrap="square" rtlCol="1">
            <a:spAutoFit/>
          </a:bodyPr>
          <a:lstStyle/>
          <a:p>
            <a:pPr lvl="0" algn="just">
              <a:lnSpc>
                <a:spcPct val="20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المشروع الذي سيطبق فيه منهجية " السيجما ستة " وهنا لابد من اختيار المشروع المهم القابل للتطبيق وفق الإمكانيات المتاحة للمنظمة، والذي سيحقق لها وللمستفيدين الداخليين والخارجيين فائدة حقيقية تتمثل في الاستغلال الأمثل للموارد، وتحسين الجودة وتقليل التكلفة وزيادة الأرباح... الخ)؛</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3" name="صورة 12"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3071810"/>
            <a:ext cx="7792764" cy="1985159"/>
          </a:xfrm>
          <a:prstGeom prst="rect">
            <a:avLst/>
          </a:prstGeom>
          <a:noFill/>
        </p:spPr>
        <p:txBody>
          <a:bodyPr wrap="square" rtlCol="1">
            <a:spAutoFit/>
          </a:bodyPr>
          <a:lstStyle/>
          <a:p>
            <a:pPr lvl="0" algn="just">
              <a:lnSpc>
                <a:spcPct val="20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الشرائح المستفيدة، وتحديد متطلباتهم فيما يتعلق بجودة المنتج أو تقديم الخدمة وتحديد توقعاتهم من المنتج أو تقديم الخدمة، وينبغي هنا التركيز على حالات عدم المطابقة والعيوب من وجهة نظر المستفيدين أيضاً؛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5" name="مربع نص 14"/>
          <p:cNvSpPr txBox="1"/>
          <p:nvPr/>
        </p:nvSpPr>
        <p:spPr>
          <a:xfrm>
            <a:off x="0" y="1928802"/>
            <a:ext cx="7786710" cy="892552"/>
          </a:xfrm>
          <a:prstGeom prst="rect">
            <a:avLst/>
          </a:prstGeom>
          <a:noFill/>
        </p:spPr>
        <p:txBody>
          <a:bodyPr wrap="square" rtlCol="1">
            <a:spAutoFit/>
          </a:bodyPr>
          <a:lstStyle/>
          <a:p>
            <a:pPr lvl="0"/>
            <a:r>
              <a:rPr lang="ar-SA" sz="3200" b="1" i="1" dirty="0" smtClean="0">
                <a:ln w="1905"/>
                <a:solidFill>
                  <a:srgbClr val="FCD8BA"/>
                </a:solidFill>
                <a:latin typeface="Agency FB" pitchFamily="34" charset="0"/>
                <a:ea typeface="GE Dinar Two" pitchFamily="18" charset="-78"/>
                <a:cs typeface="GE Dinar Two" pitchFamily="18" charset="-78"/>
              </a:rPr>
              <a:t>تابع </a:t>
            </a:r>
            <a:r>
              <a:rPr lang="en-US" sz="3200" b="1" i="1" dirty="0" smtClean="0">
                <a:ln w="1905"/>
                <a:solidFill>
                  <a:srgbClr val="FCD8BA"/>
                </a:solidFill>
                <a:latin typeface="Agency FB" pitchFamily="34" charset="0"/>
                <a:ea typeface="GE Dinar Two" pitchFamily="18" charset="-78"/>
                <a:cs typeface="GE Dinar Two" pitchFamily="18" charset="-78"/>
              </a:rPr>
              <a:t>Define</a:t>
            </a:r>
            <a:endParaRPr lang="ar-SA" sz="3200" b="1" i="1" dirty="0" smtClean="0">
              <a:ln w="1905"/>
              <a:solidFill>
                <a:srgbClr val="FCD8BA"/>
              </a:solidFill>
              <a:latin typeface="Agency FB" pitchFamily="34" charset="0"/>
              <a:ea typeface="GE Dinar Two" pitchFamily="18" charset="-78"/>
              <a:cs typeface="GE Dinar Two" pitchFamily="18" charset="-78"/>
            </a:endParaRPr>
          </a:p>
          <a:p>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FCD8BA"/>
                </a:solidFill>
                <a:latin typeface="Agency FB" pitchFamily="34" charset="0"/>
                <a:ea typeface="GE Dinar Two" pitchFamily="18" charset="-78"/>
                <a:cs typeface="GE Dinar Two" pitchFamily="18" charset="-78"/>
              </a:rPr>
              <a:t>(</a:t>
            </a:r>
            <a:r>
              <a:rPr lang="en-US" sz="2000" b="1" i="1" dirty="0" smtClean="0">
                <a:ln w="1905"/>
                <a:solidFill>
                  <a:srgbClr val="FCD8BA"/>
                </a:solidFill>
                <a:latin typeface="Agency FB" pitchFamily="34" charset="0"/>
                <a:ea typeface="GE Dinar Two" pitchFamily="18" charset="-78"/>
                <a:cs typeface="GE Dinar Two" pitchFamily="18" charset="-78"/>
              </a:rPr>
              <a:t>Define</a:t>
            </a:r>
            <a:r>
              <a:rPr lang="ar-SA" sz="2000" b="1" i="1" dirty="0" smtClean="0">
                <a:ln w="1905"/>
                <a:solidFill>
                  <a:srgbClr val="FCD8BA"/>
                </a:solidFill>
                <a:latin typeface="Agency FB" pitchFamily="34" charset="0"/>
                <a:ea typeface="GE Dinar Two" pitchFamily="18" charset="-78"/>
                <a:cs typeface="GE Dinar Two" pitchFamily="18" charset="-78"/>
              </a:rPr>
              <a:t>) </a:t>
            </a:r>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3" name="صورة 12"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3143248"/>
            <a:ext cx="7792764" cy="2600712"/>
          </a:xfrm>
          <a:prstGeom prst="rect">
            <a:avLst/>
          </a:prstGeom>
          <a:noFill/>
        </p:spPr>
        <p:txBody>
          <a:bodyPr wrap="square" rtlCol="1">
            <a:spAutoFit/>
          </a:bodyPr>
          <a:lstStyle/>
          <a:p>
            <a:pPr lvl="0" algn="just">
              <a:lnSpc>
                <a:spcPct val="20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الخصائص التي لها الأثر السلبي على الجودة، وتضييق نطاقها بحيث يمكن قياسها، وذلك من خلال فصل الخصائص القليلة ذات الأهمية الأكبر عن الخصائص الكثيرة ذات الأهمية الأقل، وعمل خارطة للعملية المطلوب إجراء التحسينات عليها؛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5" name="مربع نص 14"/>
          <p:cNvSpPr txBox="1"/>
          <p:nvPr/>
        </p:nvSpPr>
        <p:spPr>
          <a:xfrm>
            <a:off x="0" y="1928802"/>
            <a:ext cx="7786710" cy="892552"/>
          </a:xfrm>
          <a:prstGeom prst="rect">
            <a:avLst/>
          </a:prstGeom>
          <a:noFill/>
        </p:spPr>
        <p:txBody>
          <a:bodyPr wrap="square" rtlCol="1">
            <a:spAutoFit/>
          </a:bodyPr>
          <a:lstStyle/>
          <a:p>
            <a:pPr lvl="0"/>
            <a:r>
              <a:rPr lang="ar-SA" sz="3200" b="1" i="1" dirty="0" smtClean="0">
                <a:ln w="1905"/>
                <a:solidFill>
                  <a:srgbClr val="FCD8BA"/>
                </a:solidFill>
                <a:latin typeface="Agency FB" pitchFamily="34" charset="0"/>
                <a:ea typeface="GE Dinar Two" pitchFamily="18" charset="-78"/>
                <a:cs typeface="GE Dinar Two" pitchFamily="18" charset="-78"/>
              </a:rPr>
              <a:t>تابع </a:t>
            </a:r>
            <a:r>
              <a:rPr lang="en-US" sz="3200" b="1" i="1" dirty="0" smtClean="0">
                <a:ln w="1905"/>
                <a:solidFill>
                  <a:srgbClr val="FCD8BA"/>
                </a:solidFill>
                <a:latin typeface="Agency FB" pitchFamily="34" charset="0"/>
                <a:ea typeface="GE Dinar Two" pitchFamily="18" charset="-78"/>
                <a:cs typeface="GE Dinar Two" pitchFamily="18" charset="-78"/>
              </a:rPr>
              <a:t>Define</a:t>
            </a:r>
            <a:endParaRPr lang="ar-SA" sz="3200" b="1" i="1" dirty="0" smtClean="0">
              <a:ln w="1905"/>
              <a:solidFill>
                <a:srgbClr val="FCD8BA"/>
              </a:solidFill>
              <a:latin typeface="Agency FB" pitchFamily="34" charset="0"/>
              <a:ea typeface="GE Dinar Two" pitchFamily="18" charset="-78"/>
              <a:cs typeface="GE Dinar Two" pitchFamily="18" charset="-78"/>
            </a:endParaRPr>
          </a:p>
          <a:p>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FCD8BA"/>
                </a:solidFill>
                <a:latin typeface="Agency FB" pitchFamily="34" charset="0"/>
                <a:ea typeface="GE Dinar Two" pitchFamily="18" charset="-78"/>
                <a:cs typeface="GE Dinar Two" pitchFamily="18" charset="-78"/>
              </a:rPr>
              <a:t>(</a:t>
            </a:r>
            <a:r>
              <a:rPr lang="en-US" sz="2000" b="1" i="1" dirty="0" smtClean="0">
                <a:ln w="1905"/>
                <a:solidFill>
                  <a:srgbClr val="FCD8BA"/>
                </a:solidFill>
                <a:latin typeface="Agency FB" pitchFamily="34" charset="0"/>
                <a:ea typeface="GE Dinar Two" pitchFamily="18" charset="-78"/>
                <a:cs typeface="GE Dinar Two" pitchFamily="18" charset="-78"/>
              </a:rPr>
              <a:t>Define</a:t>
            </a:r>
            <a:r>
              <a:rPr lang="ar-SA" sz="2000" b="1" i="1" dirty="0" smtClean="0">
                <a:ln w="1905"/>
                <a:solidFill>
                  <a:srgbClr val="FCD8BA"/>
                </a:solidFill>
                <a:latin typeface="Agency FB" pitchFamily="34" charset="0"/>
                <a:ea typeface="GE Dinar Two" pitchFamily="18" charset="-78"/>
                <a:cs typeface="GE Dinar Two" pitchFamily="18" charset="-78"/>
              </a:rPr>
              <a:t>) </a:t>
            </a:r>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3" name="صورة 12"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3143248"/>
            <a:ext cx="7792764" cy="1369606"/>
          </a:xfrm>
          <a:prstGeom prst="rect">
            <a:avLst/>
          </a:prstGeom>
          <a:noFill/>
        </p:spPr>
        <p:txBody>
          <a:bodyPr wrap="square" rtlCol="1">
            <a:spAutoFit/>
          </a:bodyPr>
          <a:lstStyle/>
          <a:p>
            <a:pPr lvl="0" algn="just">
              <a:lnSpc>
                <a:spcPct val="20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تطوير</a:t>
            </a:r>
            <a:r>
              <a:rPr lang="ar-SA" sz="24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خطة مناسبة لتنفيذ برنامج " السيجما ستة "، انطلاقا من استراتيجية المنظمة، واحتياجات ورغبات المستفيدين.</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5" name="مربع نص 14"/>
          <p:cNvSpPr txBox="1"/>
          <p:nvPr/>
        </p:nvSpPr>
        <p:spPr>
          <a:xfrm>
            <a:off x="0" y="1928802"/>
            <a:ext cx="7786710" cy="892552"/>
          </a:xfrm>
          <a:prstGeom prst="rect">
            <a:avLst/>
          </a:prstGeom>
          <a:noFill/>
        </p:spPr>
        <p:txBody>
          <a:bodyPr wrap="square" rtlCol="1">
            <a:spAutoFit/>
          </a:bodyPr>
          <a:lstStyle/>
          <a:p>
            <a:pPr lvl="0"/>
            <a:r>
              <a:rPr lang="ar-SA" sz="3200" b="1" i="1" dirty="0" smtClean="0">
                <a:ln w="1905"/>
                <a:solidFill>
                  <a:srgbClr val="FCD8BA"/>
                </a:solidFill>
                <a:latin typeface="Agency FB" pitchFamily="34" charset="0"/>
                <a:ea typeface="GE Dinar Two" pitchFamily="18" charset="-78"/>
                <a:cs typeface="GE Dinar Two" pitchFamily="18" charset="-78"/>
              </a:rPr>
              <a:t>تابع </a:t>
            </a:r>
            <a:r>
              <a:rPr lang="en-US" sz="3200" b="1" i="1" dirty="0" smtClean="0">
                <a:ln w="1905"/>
                <a:solidFill>
                  <a:srgbClr val="FCD8BA"/>
                </a:solidFill>
                <a:latin typeface="Agency FB" pitchFamily="34" charset="0"/>
                <a:ea typeface="GE Dinar Two" pitchFamily="18" charset="-78"/>
                <a:cs typeface="GE Dinar Two" pitchFamily="18" charset="-78"/>
              </a:rPr>
              <a:t>Define</a:t>
            </a:r>
            <a:endParaRPr lang="ar-SA" sz="3200" b="1" i="1" dirty="0" smtClean="0">
              <a:ln w="1905"/>
              <a:solidFill>
                <a:srgbClr val="FCD8BA"/>
              </a:solidFill>
              <a:latin typeface="Agency FB" pitchFamily="34" charset="0"/>
              <a:ea typeface="GE Dinar Two" pitchFamily="18" charset="-78"/>
              <a:cs typeface="GE Dinar Two" pitchFamily="18" charset="-78"/>
            </a:endParaRPr>
          </a:p>
          <a:p>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FCD8BA"/>
                </a:solidFill>
                <a:latin typeface="Agency FB" pitchFamily="34" charset="0"/>
                <a:ea typeface="GE Dinar Two" pitchFamily="18" charset="-78"/>
                <a:cs typeface="GE Dinar Two" pitchFamily="18" charset="-78"/>
              </a:rPr>
              <a:t>(</a:t>
            </a:r>
            <a:r>
              <a:rPr lang="en-US" sz="2000" b="1" i="1" dirty="0" smtClean="0">
                <a:ln w="1905"/>
                <a:solidFill>
                  <a:srgbClr val="FCD8BA"/>
                </a:solidFill>
                <a:latin typeface="Agency FB" pitchFamily="34" charset="0"/>
                <a:ea typeface="GE Dinar Two" pitchFamily="18" charset="-78"/>
                <a:cs typeface="GE Dinar Two" pitchFamily="18" charset="-78"/>
              </a:rPr>
              <a:t>Define</a:t>
            </a:r>
            <a:r>
              <a:rPr lang="ar-SA" sz="2000" b="1" i="1" dirty="0" smtClean="0">
                <a:ln w="1905"/>
                <a:solidFill>
                  <a:srgbClr val="FCD8BA"/>
                </a:solidFill>
                <a:latin typeface="Agency FB" pitchFamily="34" charset="0"/>
                <a:ea typeface="GE Dinar Two" pitchFamily="18" charset="-78"/>
                <a:cs typeface="GE Dinar Two" pitchFamily="18" charset="-78"/>
              </a:rPr>
              <a:t>) </a:t>
            </a:r>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3050490"/>
            <a:ext cx="7759273" cy="3093154"/>
          </a:xfrm>
          <a:prstGeom prst="rect">
            <a:avLst/>
          </a:prstGeom>
          <a:noFill/>
        </p:spPr>
        <p:txBody>
          <a:bodyPr wrap="square" rtlCol="1">
            <a:spAutoFit/>
          </a:bodyPr>
          <a:lstStyle/>
          <a:p>
            <a:pPr algn="just">
              <a:lnSpc>
                <a:spcPct val="20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وفي هذه الخطوة يتم اختيار وتشكيل فريق من منسوبي المؤسسة على أساس خبرتهم التقنية في المشروع، الذين يتمتعون بالخبرات الجيدة والأفق الواسع والحماس الدافع، والذين يتم اختيارهم عموماً من خلفيات علمية وعملية متنوعة ومستويات وظيفية متعدّدة. ولا يفضل إجراء التحسين بالاعتماد على فريق عمل من خارج المؤسسة.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3" name="صورة 12"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1928802"/>
            <a:ext cx="7786710" cy="892552"/>
          </a:xfrm>
          <a:prstGeom prst="rect">
            <a:avLst/>
          </a:prstGeom>
          <a:noFill/>
        </p:spPr>
        <p:txBody>
          <a:bodyPr wrap="square" rtlCol="1">
            <a:spAutoFit/>
          </a:bodyPr>
          <a:lstStyle/>
          <a:p>
            <a:pPr lvl="0"/>
            <a:r>
              <a:rPr lang="ar-SA" sz="3200" b="1" i="1" dirty="0" smtClean="0">
                <a:ln w="1905"/>
                <a:solidFill>
                  <a:srgbClr val="FCD8BA"/>
                </a:solidFill>
                <a:latin typeface="Agency FB" pitchFamily="34" charset="0"/>
                <a:ea typeface="GE Dinar Two" pitchFamily="18" charset="-78"/>
                <a:cs typeface="GE Dinar Two" pitchFamily="18" charset="-78"/>
              </a:rPr>
              <a:t>تابع </a:t>
            </a:r>
            <a:r>
              <a:rPr lang="en-US" sz="3200" b="1" i="1" dirty="0" smtClean="0">
                <a:ln w="1905"/>
                <a:solidFill>
                  <a:srgbClr val="FCD8BA"/>
                </a:solidFill>
                <a:latin typeface="Agency FB" pitchFamily="34" charset="0"/>
                <a:ea typeface="GE Dinar Two" pitchFamily="18" charset="-78"/>
                <a:cs typeface="GE Dinar Two" pitchFamily="18" charset="-78"/>
              </a:rPr>
              <a:t>Define</a:t>
            </a:r>
            <a:endParaRPr lang="ar-SA" sz="3200" b="1" i="1" dirty="0" smtClean="0">
              <a:ln w="1905"/>
              <a:solidFill>
                <a:srgbClr val="FCD8BA"/>
              </a:solidFill>
              <a:latin typeface="Agency FB" pitchFamily="34" charset="0"/>
              <a:ea typeface="GE Dinar Two" pitchFamily="18" charset="-78"/>
              <a:cs typeface="GE Dinar Two" pitchFamily="18" charset="-78"/>
            </a:endParaRPr>
          </a:p>
          <a:p>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FCD8BA"/>
                </a:solidFill>
                <a:latin typeface="Agency FB" pitchFamily="34" charset="0"/>
                <a:ea typeface="GE Dinar Two" pitchFamily="18" charset="-78"/>
                <a:cs typeface="GE Dinar Two" pitchFamily="18" charset="-78"/>
              </a:rPr>
              <a:t>(</a:t>
            </a:r>
            <a:r>
              <a:rPr lang="en-US" sz="2000" b="1" i="1" dirty="0" smtClean="0">
                <a:ln w="1905"/>
                <a:solidFill>
                  <a:srgbClr val="FCD8BA"/>
                </a:solidFill>
                <a:latin typeface="Agency FB" pitchFamily="34" charset="0"/>
                <a:ea typeface="GE Dinar Two" pitchFamily="18" charset="-78"/>
                <a:cs typeface="GE Dinar Two" pitchFamily="18" charset="-78"/>
              </a:rPr>
              <a:t>Define</a:t>
            </a:r>
            <a:r>
              <a:rPr lang="ar-SA" sz="2000" b="1" i="1" dirty="0" smtClean="0">
                <a:ln w="1905"/>
                <a:solidFill>
                  <a:srgbClr val="FCD8BA"/>
                </a:solidFill>
                <a:latin typeface="Agency FB" pitchFamily="34" charset="0"/>
                <a:ea typeface="GE Dinar Two" pitchFamily="18" charset="-78"/>
                <a:cs typeface="GE Dinar Two" pitchFamily="18" charset="-78"/>
              </a:rPr>
              <a:t>) </a:t>
            </a:r>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3286124"/>
            <a:ext cx="7759273" cy="2831544"/>
          </a:xfrm>
          <a:prstGeom prst="rect">
            <a:avLst/>
          </a:prstGeom>
          <a:noFill/>
        </p:spPr>
        <p:txBody>
          <a:bodyPr wrap="square" rtlCol="1">
            <a:spAutoFit/>
          </a:bodyPr>
          <a:lstStyle/>
          <a:p>
            <a:pPr algn="just">
              <a:lnSpc>
                <a:spcPct val="20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ويتم تدريب الفريق على المهارات المطلوبة لتنفيذ " السيجما ستة "، مثل: القياس؛ التحليل؛ إعادة تصميم العمليات؛ التخطيط؛ حل المشكلات.</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20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كما يقوم فريق العمل ببحث العملية بالتفصيل، وجمع البيانات المتعلقة </a:t>
            </a:r>
            <a:r>
              <a:rPr lang="ar-SA" sz="2000"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بها</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ومن ثم اقتراح التحسينات اللازمة.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endParaRPr lang="ar-SA" dirty="0"/>
          </a:p>
        </p:txBody>
      </p:sp>
      <p:pic>
        <p:nvPicPr>
          <p:cNvPr id="13" name="صورة 12"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36620" t="12500" r="35211" b="59375"/>
          <a:stretch>
            <a:fillRect/>
          </a:stretch>
        </p:blipFill>
        <p:spPr bwMode="auto">
          <a:xfrm>
            <a:off x="571472" y="928670"/>
            <a:ext cx="1428760" cy="1285884"/>
          </a:xfrm>
          <a:prstGeom prst="rect">
            <a:avLst/>
          </a:prstGeom>
          <a:ln>
            <a:noFill/>
          </a:ln>
          <a:effectLst>
            <a:outerShdw blurRad="292100" dist="139700" dir="2700000" algn="tl" rotWithShape="0">
              <a:srgbClr val="333333">
                <a:alpha val="65000"/>
              </a:srgbClr>
            </a:outerShdw>
          </a:effectLst>
        </p:spPr>
      </p:pic>
      <p:sp>
        <p:nvSpPr>
          <p:cNvPr id="14" name="مربع نص 13"/>
          <p:cNvSpPr txBox="1"/>
          <p:nvPr/>
        </p:nvSpPr>
        <p:spPr>
          <a:xfrm>
            <a:off x="0" y="1928802"/>
            <a:ext cx="7786710" cy="892552"/>
          </a:xfrm>
          <a:prstGeom prst="rect">
            <a:avLst/>
          </a:prstGeom>
          <a:noFill/>
        </p:spPr>
        <p:txBody>
          <a:bodyPr wrap="square" rtlCol="1">
            <a:spAutoFit/>
          </a:bodyPr>
          <a:lstStyle/>
          <a:p>
            <a:pPr lvl="0"/>
            <a:r>
              <a:rPr lang="ar-SA" sz="3200" b="1" i="1" dirty="0" smtClean="0">
                <a:ln w="1905"/>
                <a:solidFill>
                  <a:srgbClr val="FCD8BA"/>
                </a:solidFill>
                <a:latin typeface="Agency FB" pitchFamily="34" charset="0"/>
                <a:ea typeface="GE Dinar Two" pitchFamily="18" charset="-78"/>
                <a:cs typeface="GE Dinar Two" pitchFamily="18" charset="-78"/>
              </a:rPr>
              <a:t>تابع </a:t>
            </a:r>
            <a:r>
              <a:rPr lang="en-US" sz="3200" b="1" i="1" dirty="0" smtClean="0">
                <a:ln w="1905"/>
                <a:solidFill>
                  <a:srgbClr val="FCD8BA"/>
                </a:solidFill>
                <a:latin typeface="Agency FB" pitchFamily="34" charset="0"/>
                <a:ea typeface="GE Dinar Two" pitchFamily="18" charset="-78"/>
                <a:cs typeface="GE Dinar Two" pitchFamily="18" charset="-78"/>
              </a:rPr>
              <a:t>Define</a:t>
            </a:r>
            <a:endParaRPr lang="ar-SA" sz="3200" b="1" i="1" dirty="0" smtClean="0">
              <a:ln w="1905"/>
              <a:solidFill>
                <a:srgbClr val="FCD8BA"/>
              </a:solidFill>
              <a:latin typeface="Agency FB" pitchFamily="34" charset="0"/>
              <a:ea typeface="GE Dinar Two" pitchFamily="18" charset="-78"/>
              <a:cs typeface="GE Dinar Two" pitchFamily="18" charset="-78"/>
            </a:endParaRPr>
          </a:p>
          <a:p>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بداية يتم تحديد أو تشخيص </a:t>
            </a:r>
            <a:r>
              <a:rPr lang="ar-SA" sz="2000" b="1" i="1" dirty="0" smtClean="0">
                <a:ln w="1905"/>
                <a:solidFill>
                  <a:srgbClr val="FCD8BA"/>
                </a:solidFill>
                <a:latin typeface="Agency FB" pitchFamily="34" charset="0"/>
                <a:ea typeface="GE Dinar Two" pitchFamily="18" charset="-78"/>
                <a:cs typeface="GE Dinar Two" pitchFamily="18" charset="-78"/>
              </a:rPr>
              <a:t>(</a:t>
            </a:r>
            <a:r>
              <a:rPr lang="en-US" sz="2000" b="1" i="1" dirty="0" smtClean="0">
                <a:ln w="1905"/>
                <a:solidFill>
                  <a:srgbClr val="FCD8BA"/>
                </a:solidFill>
                <a:latin typeface="Agency FB" pitchFamily="34" charset="0"/>
                <a:ea typeface="GE Dinar Two" pitchFamily="18" charset="-78"/>
                <a:cs typeface="GE Dinar Two" pitchFamily="18" charset="-78"/>
              </a:rPr>
              <a:t>Define</a:t>
            </a:r>
            <a:r>
              <a:rPr lang="ar-SA" sz="2000" b="1" i="1" dirty="0" smtClean="0">
                <a:ln w="1905"/>
                <a:solidFill>
                  <a:srgbClr val="FCD8BA"/>
                </a:solidFill>
                <a:latin typeface="Agency FB" pitchFamily="34" charset="0"/>
                <a:ea typeface="GE Dinar Two" pitchFamily="18" charset="-78"/>
                <a:cs typeface="GE Dinar Two" pitchFamily="18" charset="-78"/>
              </a:rPr>
              <a:t>) </a:t>
            </a:r>
            <a:r>
              <a:rPr lang="ar-SA" sz="2000" b="1" dirty="0" smtClean="0">
                <a:ln w="1905"/>
                <a:solidFill>
                  <a:srgbClr val="FCD8B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مكان ضرورة التحسن وبناءً عليه يتم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59155" t="28125" r="12676" b="43750"/>
          <a:stretch>
            <a:fillRect/>
          </a:stretch>
        </p:blipFill>
        <p:spPr bwMode="auto">
          <a:xfrm>
            <a:off x="142844" y="1357298"/>
            <a:ext cx="1428760" cy="1285884"/>
          </a:xfrm>
          <a:prstGeom prst="rect">
            <a:avLst/>
          </a:prstGeom>
          <a:ln>
            <a:noFill/>
          </a:ln>
          <a:effectLst>
            <a:outerShdw blurRad="292100" dist="139700" dir="2700000" algn="tl" rotWithShape="0">
              <a:srgbClr val="333333">
                <a:alpha val="65000"/>
              </a:srgbClr>
            </a:outerShdw>
          </a:effectLst>
        </p:spPr>
      </p:pic>
      <p:sp>
        <p:nvSpPr>
          <p:cNvPr id="10" name="مربع نص 9"/>
          <p:cNvSpPr txBox="1"/>
          <p:nvPr/>
        </p:nvSpPr>
        <p:spPr>
          <a:xfrm>
            <a:off x="6357950" y="1928802"/>
            <a:ext cx="1428760" cy="584775"/>
          </a:xfrm>
          <a:prstGeom prst="rect">
            <a:avLst/>
          </a:prstGeom>
          <a:noFill/>
        </p:spPr>
        <p:txBody>
          <a:bodyPr wrap="square" rtlCol="1">
            <a:spAutoFit/>
          </a:bodyPr>
          <a:lstStyle/>
          <a:p>
            <a:pPr lvl="0"/>
            <a:r>
              <a:rPr lang="en-US" sz="3200" b="1" i="1" dirty="0" smtClean="0">
                <a:ln w="1905"/>
                <a:solidFill>
                  <a:srgbClr val="B85808"/>
                </a:solidFill>
                <a:latin typeface="Agency FB" pitchFamily="34" charset="0"/>
                <a:ea typeface="GE Dinar Two" pitchFamily="18" charset="-78"/>
                <a:cs typeface="GE Dinar Two" pitchFamily="18" charset="-78"/>
              </a:rPr>
              <a:t>Measure</a:t>
            </a:r>
            <a:endParaRPr lang="ar-SA" sz="3200" b="1" i="1" dirty="0" smtClean="0">
              <a:ln w="1905"/>
              <a:solidFill>
                <a:srgbClr val="B85808"/>
              </a:solidFill>
              <a:latin typeface="Agency FB" pitchFamily="34" charset="0"/>
              <a:ea typeface="GE Dinar Two" pitchFamily="18" charset="-78"/>
              <a:cs typeface="GE Dinar Two" pitchFamily="18" charset="-78"/>
            </a:endParaRPr>
          </a:p>
        </p:txBody>
      </p:sp>
      <p:sp>
        <p:nvSpPr>
          <p:cNvPr id="11" name="مربع نص 10"/>
          <p:cNvSpPr txBox="1"/>
          <p:nvPr/>
        </p:nvSpPr>
        <p:spPr>
          <a:xfrm>
            <a:off x="708995" y="2571744"/>
            <a:ext cx="7098418" cy="523220"/>
          </a:xfrm>
          <a:prstGeom prst="rect">
            <a:avLst/>
          </a:prstGeom>
          <a:noFill/>
        </p:spPr>
        <p:txBody>
          <a:bodyPr wrap="none" rtlCol="1">
            <a:spAutoFit/>
          </a:bodyPr>
          <a:lstStyle/>
          <a:p>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قياس</a:t>
            </a:r>
            <a:r>
              <a:rPr lang="ar-SA" b="1" dirty="0" smtClean="0"/>
              <a:t> </a:t>
            </a:r>
            <a:r>
              <a:rPr lang="ar-SA" sz="2800" b="1" i="1" dirty="0" smtClean="0">
                <a:ln w="1905"/>
                <a:solidFill>
                  <a:srgbClr val="B85808"/>
                </a:solidFill>
                <a:latin typeface="Agency FB" pitchFamily="34" charset="0"/>
                <a:ea typeface="GE Dinar Two" pitchFamily="18" charset="-78"/>
                <a:cs typeface="GE Dinar Two" pitchFamily="18" charset="-78"/>
              </a:rPr>
              <a:t>(</a:t>
            </a:r>
            <a:r>
              <a:rPr lang="en-US" sz="2800" b="1" i="1" dirty="0" smtClean="0">
                <a:ln w="1905"/>
                <a:solidFill>
                  <a:srgbClr val="B85808"/>
                </a:solidFill>
                <a:latin typeface="Agency FB" pitchFamily="34" charset="0"/>
                <a:ea typeface="GE Dinar Two" pitchFamily="18" charset="-78"/>
                <a:cs typeface="GE Dinar Two" pitchFamily="18" charset="-78"/>
              </a:rPr>
              <a:t>Measure</a:t>
            </a:r>
            <a:r>
              <a:rPr lang="ar-SA" sz="2800" b="1" i="1" dirty="0" smtClean="0">
                <a:ln w="1905"/>
                <a:solidFill>
                  <a:srgbClr val="B85808"/>
                </a:solidFill>
                <a:latin typeface="Agency FB" pitchFamily="34" charset="0"/>
                <a:ea typeface="GE Dinar Two" pitchFamily="18" charset="-78"/>
                <a:cs typeface="GE Dinar Two" pitchFamily="18" charset="-78"/>
              </a:rPr>
              <a:t>) </a:t>
            </a: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أي تحديد العمليات ذات التأثير الأقوى، ويشمل:</a:t>
            </a:r>
          </a:p>
        </p:txBody>
      </p:sp>
      <p:sp>
        <p:nvSpPr>
          <p:cNvPr id="13" name="مربع نص 12"/>
          <p:cNvSpPr txBox="1"/>
          <p:nvPr/>
        </p:nvSpPr>
        <p:spPr>
          <a:xfrm>
            <a:off x="0" y="3214686"/>
            <a:ext cx="7828566" cy="2639184"/>
          </a:xfrm>
          <a:prstGeom prst="rect">
            <a:avLst/>
          </a:prstGeom>
          <a:noFill/>
        </p:spPr>
        <p:txBody>
          <a:bodyPr wrap="square" rtlCol="1">
            <a:spAutoFit/>
          </a:bodyPr>
          <a:lstStyle/>
          <a:p>
            <a:pPr lvl="0">
              <a:lnSpc>
                <a:spcPct val="15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قياس</a:t>
            </a:r>
            <a:r>
              <a:rPr lang="ar-SA" dirty="0" smtClean="0"/>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مستوى الأداء الحالي العمليات؛</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lvl="0">
              <a:lnSpc>
                <a:spcPct val="15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قياس</a:t>
            </a:r>
            <a:r>
              <a:rPr lang="ar-SA" dirty="0" smtClean="0"/>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الجوانب الرئيسية للعملية الحالية؛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التعرف على </a:t>
            </a: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المقاييس</a:t>
            </a:r>
            <a:r>
              <a:rPr lang="ar-SA" dirty="0" smtClean="0"/>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الأساسية للكفاءة والفاعلية؛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marL="228600" indent="-228600">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جمع المعلومات والبيانات الموثقة، التي تسهم في التعرف على أسباب ظهور فرص التحسين؛</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500174"/>
            <a:ext cx="7786710" cy="707886"/>
          </a:xfrm>
          <a:prstGeom prst="rect">
            <a:avLst/>
          </a:prstGeom>
          <a:noFill/>
        </p:spPr>
        <p:txBody>
          <a:bodyPr wrap="square" rtlCol="1">
            <a:spAutoFit/>
          </a:bodyPr>
          <a:lstStyle/>
          <a:p>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نشأت نظرية </a:t>
            </a:r>
            <a:r>
              <a:rPr lang="ar-SA" sz="3200" b="1"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ar-SA" sz="40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en-US" sz="40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en-US" sz="3200" i="1" dirty="0" smtClean="0">
              <a:solidFill>
                <a:srgbClr val="B85808"/>
              </a:solidFill>
            </a:endParaRPr>
          </a:p>
        </p:txBody>
      </p:sp>
      <p:sp>
        <p:nvSpPr>
          <p:cNvPr id="18" name="مربع نص 17"/>
          <p:cNvSpPr txBox="1"/>
          <p:nvPr/>
        </p:nvSpPr>
        <p:spPr>
          <a:xfrm>
            <a:off x="2857488" y="2214554"/>
            <a:ext cx="4929222" cy="4154984"/>
          </a:xfrm>
          <a:prstGeom prst="rect">
            <a:avLst/>
          </a:prstGeom>
          <a:noFill/>
        </p:spPr>
        <p:txBody>
          <a:bodyPr wrap="square" rtlCol="1">
            <a:spAutoFit/>
          </a:bodyPr>
          <a:lstStyle/>
          <a:p>
            <a:r>
              <a:rPr lang="ar-SA"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نشأت نظرية </a:t>
            </a:r>
            <a:r>
              <a:rPr lang="ar-SA" sz="3200"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ar-SA" sz="4000"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en-US" sz="4000"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r>
              <a:rPr lang="ar-SA"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أو "السيجما ستة" بوصفهامجموعة من الممارسات التي تهدف إلى تحسين عمليات التصنيع وتقليص </a:t>
            </a: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التلف</a:t>
            </a:r>
            <a:r>
              <a:rPr lang="ar-SA"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في الإنتاج أو في تقديم الخدمات.</a:t>
            </a:r>
            <a:endParaRPr lang="en-US"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9" name="مربع نص 18"/>
          <p:cNvSpPr txBox="1"/>
          <p:nvPr/>
        </p:nvSpPr>
        <p:spPr>
          <a:xfrm>
            <a:off x="4807990" y="651944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20" name="صورة 19"/>
          <p:cNvPicPr/>
          <p:nvPr/>
        </p:nvPicPr>
        <p:blipFill>
          <a:blip r:embed="rId4">
            <a:duotone>
              <a:schemeClr val="accent6">
                <a:shade val="45000"/>
                <a:satMod val="135000"/>
              </a:schemeClr>
              <a:prstClr val="white"/>
            </a:duotone>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tretch>
            <a:fillRect/>
          </a:stretch>
        </p:blipFill>
        <p:spPr>
          <a:xfrm>
            <a:off x="0" y="2928934"/>
            <a:ext cx="2714612" cy="2786082"/>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59155" t="28125" r="12676" b="43750"/>
          <a:stretch>
            <a:fillRect/>
          </a:stretch>
        </p:blipFill>
        <p:spPr bwMode="auto">
          <a:xfrm>
            <a:off x="142844" y="1357298"/>
            <a:ext cx="1428760" cy="1285884"/>
          </a:xfrm>
          <a:prstGeom prst="rect">
            <a:avLst/>
          </a:prstGeom>
          <a:ln>
            <a:noFill/>
          </a:ln>
          <a:effectLst>
            <a:outerShdw blurRad="292100" dist="139700" dir="2700000" algn="tl" rotWithShape="0">
              <a:srgbClr val="333333">
                <a:alpha val="65000"/>
              </a:srgbClr>
            </a:outerShdw>
          </a:effectLst>
        </p:spPr>
      </p:pic>
      <p:sp>
        <p:nvSpPr>
          <p:cNvPr id="10" name="مربع نص 9"/>
          <p:cNvSpPr txBox="1"/>
          <p:nvPr/>
        </p:nvSpPr>
        <p:spPr>
          <a:xfrm>
            <a:off x="6357950" y="1928802"/>
            <a:ext cx="1428760" cy="584775"/>
          </a:xfrm>
          <a:prstGeom prst="rect">
            <a:avLst/>
          </a:prstGeom>
          <a:noFill/>
        </p:spPr>
        <p:txBody>
          <a:bodyPr wrap="square" rtlCol="1">
            <a:spAutoFit/>
          </a:bodyPr>
          <a:lstStyle/>
          <a:p>
            <a:pPr lvl="0"/>
            <a:r>
              <a:rPr lang="en-US" sz="3200" b="1" i="1" dirty="0" smtClean="0">
                <a:ln w="1905"/>
                <a:solidFill>
                  <a:srgbClr val="FCD8BA"/>
                </a:solidFill>
                <a:latin typeface="Agency FB" pitchFamily="34" charset="0"/>
                <a:ea typeface="GE Dinar Two" pitchFamily="18" charset="-78"/>
                <a:cs typeface="GE Dinar Two" pitchFamily="18" charset="-78"/>
              </a:rPr>
              <a:t>Measure</a:t>
            </a:r>
            <a:endParaRPr lang="ar-SA" sz="3200" b="1" i="1" dirty="0" smtClean="0">
              <a:ln w="1905"/>
              <a:solidFill>
                <a:srgbClr val="FCD8BA"/>
              </a:solidFill>
              <a:latin typeface="Agency FB" pitchFamily="34" charset="0"/>
              <a:ea typeface="GE Dinar Two" pitchFamily="18" charset="-78"/>
              <a:cs typeface="GE Dinar Two" pitchFamily="18" charset="-78"/>
            </a:endParaRPr>
          </a:p>
        </p:txBody>
      </p:sp>
      <p:sp>
        <p:nvSpPr>
          <p:cNvPr id="11" name="مربع نص 10"/>
          <p:cNvSpPr txBox="1"/>
          <p:nvPr/>
        </p:nvSpPr>
        <p:spPr>
          <a:xfrm>
            <a:off x="1109751" y="2571744"/>
            <a:ext cx="6697666" cy="400110"/>
          </a:xfrm>
          <a:prstGeom prst="rect">
            <a:avLst/>
          </a:prstGeom>
          <a:noFill/>
        </p:spPr>
        <p:txBody>
          <a:bodyPr wrap="none" rtlCol="1">
            <a:spAutoFit/>
          </a:bodyPr>
          <a:lstStyle/>
          <a:p>
            <a:r>
              <a:rPr lang="ar-SA" sz="2000" b="1" i="1" dirty="0" smtClean="0">
                <a:ln w="1905"/>
                <a:solidFill>
                  <a:srgbClr val="FCD8BA"/>
                </a:solidFill>
                <a:latin typeface="Agency FB" pitchFamily="34" charset="0"/>
                <a:ea typeface="GE Dinar Two" pitchFamily="18" charset="-78"/>
                <a:cs typeface="GE Dinar Two" pitchFamily="18" charset="-78"/>
              </a:rPr>
              <a:t>قياس (</a:t>
            </a:r>
            <a:r>
              <a:rPr lang="en-US" sz="2000" b="1" i="1" dirty="0" smtClean="0">
                <a:ln w="1905"/>
                <a:solidFill>
                  <a:srgbClr val="FCD8BA"/>
                </a:solidFill>
                <a:latin typeface="Agency FB" pitchFamily="34" charset="0"/>
                <a:ea typeface="GE Dinar Two" pitchFamily="18" charset="-78"/>
                <a:cs typeface="GE Dinar Two" pitchFamily="18" charset="-78"/>
              </a:rPr>
              <a:t>Measure</a:t>
            </a:r>
            <a:r>
              <a:rPr lang="ar-SA" sz="2000" b="1" i="1" dirty="0" smtClean="0">
                <a:ln w="1905"/>
                <a:solidFill>
                  <a:srgbClr val="FCD8BA"/>
                </a:solidFill>
                <a:latin typeface="Agency FB" pitchFamily="34" charset="0"/>
                <a:ea typeface="GE Dinar Two" pitchFamily="18" charset="-78"/>
                <a:cs typeface="GE Dinar Two" pitchFamily="18" charset="-78"/>
              </a:rPr>
              <a:t>) أي تحديد العمليات ذات التأثير الأقوى، ويشمل:</a:t>
            </a:r>
          </a:p>
        </p:txBody>
      </p:sp>
      <p:sp>
        <p:nvSpPr>
          <p:cNvPr id="13" name="مربع نص 12"/>
          <p:cNvSpPr txBox="1"/>
          <p:nvPr/>
        </p:nvSpPr>
        <p:spPr>
          <a:xfrm>
            <a:off x="0" y="3214686"/>
            <a:ext cx="7828566" cy="3093154"/>
          </a:xfrm>
          <a:prstGeom prst="rect">
            <a:avLst/>
          </a:prstGeom>
          <a:noFill/>
        </p:spPr>
        <p:txBody>
          <a:bodyPr wrap="square" rtlCol="1">
            <a:spAutoFit/>
          </a:bodyPr>
          <a:lstStyle/>
          <a:p>
            <a:pPr>
              <a:lnSpc>
                <a:spcPct val="15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قياس</a:t>
            </a:r>
            <a:r>
              <a:rPr lang="ar-SA" dirty="0" smtClean="0"/>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الانحرافات التي تحدث في العملية، وإحصاء العيوب؛</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تطوير خطة لجمع المعلومات والبيانات عن العملية؛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جمع المعلومات من عدة مصادر لتحديد أنواع حالات عدم المطابقة، ووضع أنظمة </a:t>
            </a: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القياس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الضرورية لرصد التقدم في المشروع؛</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 الخطوات الرئيسية للعملية وتحديد الطرق المحتملة لها وخطة تنفيذية محددة </a:t>
            </a: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لقياس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المؤشرات المتعلقة بهذه العملية.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1857364"/>
            <a:ext cx="7786710" cy="132343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Analyze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التحليل</a:t>
            </a:r>
            <a:r>
              <a:rPr lang="ar-SA" b="1" dirty="0" smtClean="0"/>
              <a:t> </a:t>
            </a:r>
            <a:r>
              <a:rPr lang="ar-SA" sz="2800" b="1" i="1" dirty="0" smtClean="0">
                <a:ln w="1905"/>
                <a:solidFill>
                  <a:srgbClr val="B85808"/>
                </a:solidFill>
                <a:latin typeface="Agency FB" pitchFamily="34" charset="0"/>
                <a:ea typeface="GE Dinar Two" pitchFamily="18" charset="-78"/>
                <a:cs typeface="GE Dinar Two" pitchFamily="18" charset="-78"/>
              </a:rPr>
              <a:t>(</a:t>
            </a:r>
            <a:r>
              <a:rPr lang="en-US" sz="2800" b="1" i="1" dirty="0" smtClean="0">
                <a:ln w="1905"/>
                <a:solidFill>
                  <a:srgbClr val="B85808"/>
                </a:solidFill>
                <a:latin typeface="Agency FB" pitchFamily="34" charset="0"/>
                <a:ea typeface="GE Dinar Two" pitchFamily="18" charset="-78"/>
                <a:cs typeface="GE Dinar Two" pitchFamily="18" charset="-78"/>
              </a:rPr>
              <a:t>Analyze</a:t>
            </a:r>
            <a:r>
              <a:rPr lang="ar-SA" sz="2800" b="1" i="1" dirty="0" smtClean="0">
                <a:ln w="1905"/>
                <a:solidFill>
                  <a:srgbClr val="B85808"/>
                </a:solidFill>
                <a:latin typeface="Agency FB" pitchFamily="34" charset="0"/>
                <a:ea typeface="GE Dinar Two" pitchFamily="18" charset="-78"/>
                <a:cs typeface="GE Dinar Two" pitchFamily="18" charset="-78"/>
              </a:rPr>
              <a:t>) </a:t>
            </a: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ونعني </a:t>
            </a:r>
            <a:r>
              <a:rPr lang="ar-SA" sz="2000" b="1"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به</a:t>
            </a: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هنا توضيح المتغيرات التي من الممكن إن تكون سببا في الانحراف في العملية، ويشمل:</a:t>
            </a:r>
            <a:endParaRPr lang="en-US"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1" name="صورة 10" descr="http://www.myqalqilia.com/Six_Sigma_Phases-DMAIC.GIF"/>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50704" t="56250" r="19718" b="15625"/>
          <a:stretch>
            <a:fillRect/>
          </a:stretch>
        </p:blipFill>
        <p:spPr bwMode="auto">
          <a:xfrm>
            <a:off x="142844" y="1000108"/>
            <a:ext cx="1500198"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3500438"/>
            <a:ext cx="7685690" cy="2916183"/>
          </a:xfrm>
          <a:prstGeom prst="rect">
            <a:avLst/>
          </a:prstGeom>
          <a:noFill/>
        </p:spPr>
        <p:txBody>
          <a:bodyPr wrap="square" rtlCol="1">
            <a:spAutoFit/>
          </a:bodyPr>
          <a:lstStyle/>
          <a:p>
            <a:pPr lvl="0" algn="just">
              <a:lnSpc>
                <a:spcPct val="15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تحليل</a:t>
            </a:r>
            <a:r>
              <a:rPr lang="ar-SA" dirty="0" smtClean="0"/>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المعلومات والبيانات التي تم جمعها وتحديد علاقات السبب والنتيجة كما يتم تحديد الأسباب الجذرية لحالات عدم المطابقة، من خلال تحليل كل مرحلة من مراحل العمليات باستخدام التحليل الإحصائي ومقارنة المعلومات وتحليلها، وتحديد إمكانية إجراء التحسينات المطلوبة عليها. (التحليل الجذري لمسببات حالات عدم المطابقة يساعد في التخلص من هذه الحالات)؛</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1857364"/>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Analyze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التحليل (</a:t>
            </a:r>
            <a:r>
              <a:rPr lang="en-US" sz="2000" b="1" i="1" dirty="0" smtClean="0">
                <a:ln w="1905"/>
                <a:solidFill>
                  <a:srgbClr val="FCD8BA"/>
                </a:solidFill>
                <a:latin typeface="Agency FB" pitchFamily="34" charset="0"/>
                <a:ea typeface="GE Dinar Two" pitchFamily="18" charset="-78"/>
                <a:cs typeface="GE Dinar Two" pitchFamily="18" charset="-78"/>
              </a:rPr>
              <a:t>Analyze</a:t>
            </a:r>
            <a:r>
              <a:rPr lang="ar-SA" sz="2000" b="1" i="1" dirty="0" smtClean="0">
                <a:ln w="1905"/>
                <a:solidFill>
                  <a:srgbClr val="FCD8BA"/>
                </a:solidFill>
                <a:latin typeface="Agency FB" pitchFamily="34" charset="0"/>
                <a:ea typeface="GE Dinar Two" pitchFamily="18" charset="-78"/>
                <a:cs typeface="GE Dinar Two" pitchFamily="18" charset="-78"/>
              </a:rPr>
              <a:t>) ونعني </a:t>
            </a:r>
            <a:r>
              <a:rPr lang="ar-SA" sz="2000" b="1" i="1" dirty="0" err="1" smtClean="0">
                <a:ln w="1905"/>
                <a:solidFill>
                  <a:srgbClr val="FCD8BA"/>
                </a:solidFill>
                <a:latin typeface="Agency FB" pitchFamily="34" charset="0"/>
                <a:ea typeface="GE Dinar Two" pitchFamily="18" charset="-78"/>
                <a:cs typeface="GE Dinar Two" pitchFamily="18" charset="-78"/>
              </a:rPr>
              <a:t>به</a:t>
            </a:r>
            <a:r>
              <a:rPr lang="ar-SA" sz="2000" b="1" i="1" dirty="0" smtClean="0">
                <a:ln w="1905"/>
                <a:solidFill>
                  <a:srgbClr val="FCD8BA"/>
                </a:solidFill>
                <a:latin typeface="Agency FB" pitchFamily="34" charset="0"/>
                <a:ea typeface="GE Dinar Two" pitchFamily="18" charset="-78"/>
                <a:cs typeface="GE Dinar Two" pitchFamily="18" charset="-78"/>
              </a:rPr>
              <a:t> هنا توضيح المتغيرات التي من الممكن إن تكون سببا في الانحراف في العملية، ويشمل: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pic>
        <p:nvPicPr>
          <p:cNvPr id="11" name="صورة 10"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50704" t="56250" r="19718" b="15625"/>
          <a:stretch>
            <a:fillRect/>
          </a:stretch>
        </p:blipFill>
        <p:spPr bwMode="auto">
          <a:xfrm>
            <a:off x="142844" y="1000108"/>
            <a:ext cx="1500198"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3500438"/>
            <a:ext cx="7685690" cy="2954655"/>
          </a:xfrm>
          <a:prstGeom prst="rect">
            <a:avLst/>
          </a:prstGeom>
          <a:noFill/>
        </p:spPr>
        <p:txBody>
          <a:bodyPr wrap="square" rtlCol="1">
            <a:spAutoFit/>
          </a:bodyPr>
          <a:lstStyle/>
          <a:p>
            <a:pPr lvl="0" algn="just">
              <a:lnSpc>
                <a:spcPct val="150000"/>
              </a:lnSpc>
              <a:buFont typeface="Wingdings" pitchFamily="2" charset="2"/>
              <a:buChar char="×"/>
            </a:pPr>
            <a:r>
              <a:rPr lang="ar-SA" sz="24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تحليل</a:t>
            </a:r>
            <a:r>
              <a:rPr lang="ar-SA" dirty="0" smtClean="0"/>
              <a:t> </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بيانات الأداء ومعرفة المصدر </a:t>
            </a:r>
            <a:r>
              <a:rPr lang="ar-SA" sz="2000"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الحقيقي</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للانحراف، وأسباب عدم رضا المستفيدين. (الانحراف في العمليات يؤدي إلى عيوب في المخرجات)؛</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يحدد فريق العمل مسببات فرص تحتاج إلى تحسين، وكيفية إزالـة الفجوة بين الأداء الحالي والمستوى المرغوب من الأداء. وهذا يتضمن اكتشاف أسباب توليد العملية للعيوب من خلال تحديد المتغيرات الرئيسية التي من المحتمل أنها المسبب في الانحراف الظاهر في العملية؛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1857364"/>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Analyze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التحليل (</a:t>
            </a:r>
            <a:r>
              <a:rPr lang="en-US" sz="2000" b="1" i="1" dirty="0" smtClean="0">
                <a:ln w="1905"/>
                <a:solidFill>
                  <a:srgbClr val="FCD8BA"/>
                </a:solidFill>
                <a:latin typeface="Agency FB" pitchFamily="34" charset="0"/>
                <a:ea typeface="GE Dinar Two" pitchFamily="18" charset="-78"/>
                <a:cs typeface="GE Dinar Two" pitchFamily="18" charset="-78"/>
              </a:rPr>
              <a:t>Analyze</a:t>
            </a:r>
            <a:r>
              <a:rPr lang="ar-SA" sz="2000" b="1" i="1" dirty="0" smtClean="0">
                <a:ln w="1905"/>
                <a:solidFill>
                  <a:srgbClr val="FCD8BA"/>
                </a:solidFill>
                <a:latin typeface="Agency FB" pitchFamily="34" charset="0"/>
                <a:ea typeface="GE Dinar Two" pitchFamily="18" charset="-78"/>
                <a:cs typeface="GE Dinar Two" pitchFamily="18" charset="-78"/>
              </a:rPr>
              <a:t>) ونعني </a:t>
            </a:r>
            <a:r>
              <a:rPr lang="ar-SA" sz="2000" b="1" i="1" dirty="0" err="1" smtClean="0">
                <a:ln w="1905"/>
                <a:solidFill>
                  <a:srgbClr val="FCD8BA"/>
                </a:solidFill>
                <a:latin typeface="Agency FB" pitchFamily="34" charset="0"/>
                <a:ea typeface="GE Dinar Two" pitchFamily="18" charset="-78"/>
                <a:cs typeface="GE Dinar Two" pitchFamily="18" charset="-78"/>
              </a:rPr>
              <a:t>به</a:t>
            </a:r>
            <a:r>
              <a:rPr lang="ar-SA" sz="2000" b="1" i="1" dirty="0" smtClean="0">
                <a:ln w="1905"/>
                <a:solidFill>
                  <a:srgbClr val="FCD8BA"/>
                </a:solidFill>
                <a:latin typeface="Agency FB" pitchFamily="34" charset="0"/>
                <a:ea typeface="GE Dinar Two" pitchFamily="18" charset="-78"/>
                <a:cs typeface="GE Dinar Two" pitchFamily="18" charset="-78"/>
              </a:rPr>
              <a:t> هنا توضيح المتغيرات التي من الممكن إن تكون سببا في الانحراف في العملية، ويشمل: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pic>
        <p:nvPicPr>
          <p:cNvPr id="11" name="صورة 10"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50704" t="56250" r="19718" b="15625"/>
          <a:stretch>
            <a:fillRect/>
          </a:stretch>
        </p:blipFill>
        <p:spPr bwMode="auto">
          <a:xfrm>
            <a:off x="142844" y="1000108"/>
            <a:ext cx="1500198"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3071810"/>
            <a:ext cx="7685690" cy="3323987"/>
          </a:xfrm>
          <a:prstGeom prst="rect">
            <a:avLst/>
          </a:prstGeom>
          <a:noFill/>
        </p:spPr>
        <p:txBody>
          <a:bodyPr wrap="square" rtlCol="1">
            <a:spAutoFit/>
          </a:bodyPr>
          <a:lstStyle/>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 فرص التحسين؛</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 مصادر الانحراف؛</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أي أنه يتم في هذه الخطوة تشخيص حالات عدم المطابقة، من خلال استخدام الأدوات الإحصائية، من اجل إثبات الأسباب الجذرية للمشاكل. والهدف من ذلك هو فهم العمليات بمستوى كافٍ بحيث نكون قادرين على صياغة الخيارات للتحسينات، ومقارنة هذه الخيارات </a:t>
            </a:r>
            <a:r>
              <a:rPr lang="ar-SA" sz="2000"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ببعضها</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البعض وتحديد أفضل الخيارات، للتخلص أو لتقليل الانحرافات في العمليات.</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21127" t="56250" r="50704" b="15625"/>
          <a:stretch>
            <a:fillRect/>
          </a:stretch>
        </p:blipFill>
        <p:spPr bwMode="auto">
          <a:xfrm>
            <a:off x="214282" y="1000108"/>
            <a:ext cx="1428760" cy="1285884"/>
          </a:xfrm>
          <a:prstGeom prst="rect">
            <a:avLst/>
          </a:prstGeom>
          <a:ln>
            <a:noFill/>
          </a:ln>
          <a:effectLst>
            <a:outerShdw blurRad="292100" dist="139700" dir="2700000" algn="tl" rotWithShape="0">
              <a:srgbClr val="333333">
                <a:alpha val="65000"/>
              </a:srgbClr>
            </a:outerShdw>
          </a:effectLst>
        </p:spPr>
      </p:pic>
      <p:sp>
        <p:nvSpPr>
          <p:cNvPr id="15" name="مربع نص 14"/>
          <p:cNvSpPr txBox="1"/>
          <p:nvPr/>
        </p:nvSpPr>
        <p:spPr>
          <a:xfrm>
            <a:off x="0" y="1785926"/>
            <a:ext cx="7786710" cy="132343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Improve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تحسين </a:t>
            </a:r>
            <a:r>
              <a:rPr lang="ar-SA" sz="2800" b="1" i="1" dirty="0" smtClean="0">
                <a:ln w="1905"/>
                <a:solidFill>
                  <a:srgbClr val="B85808"/>
                </a:solidFill>
                <a:latin typeface="Agency FB" pitchFamily="34" charset="0"/>
                <a:ea typeface="GE Dinar Two" pitchFamily="18" charset="-78"/>
                <a:cs typeface="GE Dinar Two" pitchFamily="18" charset="-78"/>
              </a:rPr>
              <a:t>(</a:t>
            </a:r>
            <a:r>
              <a:rPr lang="en-US" sz="2800" b="1" i="1" dirty="0" smtClean="0">
                <a:ln w="1905"/>
                <a:solidFill>
                  <a:srgbClr val="B85808"/>
                </a:solidFill>
                <a:latin typeface="Agency FB" pitchFamily="34" charset="0"/>
                <a:ea typeface="GE Dinar Two" pitchFamily="18" charset="-78"/>
                <a:cs typeface="GE Dinar Two" pitchFamily="18" charset="-78"/>
              </a:rPr>
              <a:t>Improve</a:t>
            </a:r>
            <a:r>
              <a:rPr lang="ar-SA" sz="2800" b="1" i="1" dirty="0" smtClean="0">
                <a:ln w="1905"/>
                <a:solidFill>
                  <a:srgbClr val="B85808"/>
                </a:solidFill>
                <a:latin typeface="Agency FB" pitchFamily="34" charset="0"/>
                <a:ea typeface="GE Dinar Two" pitchFamily="18" charset="-78"/>
                <a:cs typeface="GE Dinar Two" pitchFamily="18" charset="-78"/>
              </a:rPr>
              <a:t>) </a:t>
            </a: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العمليات من خلال إزالة أسباب حصول حالات عدم المطابقة، ويشمل:</a:t>
            </a:r>
            <a:endParaRPr lang="en-US"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6" name="مربع نص 15"/>
          <p:cNvSpPr txBox="1"/>
          <p:nvPr/>
        </p:nvSpPr>
        <p:spPr>
          <a:xfrm>
            <a:off x="0" y="3571876"/>
            <a:ext cx="7786710" cy="1900520"/>
          </a:xfrm>
          <a:prstGeom prst="rect">
            <a:avLst/>
          </a:prstGeom>
          <a:noFill/>
        </p:spPr>
        <p:txBody>
          <a:bodyPr wrap="square" rtlCol="1">
            <a:spAutoFit/>
          </a:bodyPr>
          <a:lstStyle/>
          <a:p>
            <a:pPr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على أثر تحديد أسباب حصول حالات عدم المطابقة في مرحلة التحليل، يتم تحديد مجموعة الأنشطة التي تسهم في تحسين الأداء من خلال ابتكار وتطوير حلول، لمنع تكرار حدوث المشاكل في الجودة فيما بعد، وذلك بتركيز جهود التحسين على إزالة الأسباب الجذرية لحالات عدم المطابقة؛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3">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4">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5"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21127" t="56250" r="50704" b="15625"/>
          <a:stretch>
            <a:fillRect/>
          </a:stretch>
        </p:blipFill>
        <p:spPr bwMode="auto">
          <a:xfrm>
            <a:off x="214282" y="1000108"/>
            <a:ext cx="1428760" cy="1285884"/>
          </a:xfrm>
          <a:prstGeom prst="rect">
            <a:avLst/>
          </a:prstGeom>
          <a:ln>
            <a:noFill/>
          </a:ln>
          <a:effectLst>
            <a:outerShdw blurRad="292100" dist="139700" dir="2700000" algn="tl" rotWithShape="0">
              <a:srgbClr val="333333">
                <a:alpha val="65000"/>
              </a:srgbClr>
            </a:outerShdw>
          </a:effectLst>
        </p:spPr>
      </p:pic>
      <p:sp>
        <p:nvSpPr>
          <p:cNvPr id="15" name="مربع نص 14"/>
          <p:cNvSpPr txBox="1"/>
          <p:nvPr/>
        </p:nvSpPr>
        <p:spPr>
          <a:xfrm>
            <a:off x="0" y="1785926"/>
            <a:ext cx="7786710" cy="1200329"/>
          </a:xfrm>
          <a:prstGeom prst="rect">
            <a:avLst/>
          </a:prstGeom>
          <a:ln>
            <a:noFill/>
          </a:ln>
          <a:effectLst>
            <a:outerShdw blurRad="1270000" dist="2540000" dir="21540000" sx="200000" sy="200000" algn="tl" rotWithShape="0">
              <a:srgbClr val="333333">
                <a:alpha val="0"/>
              </a:srgbClr>
            </a:outerShdw>
          </a:effectLst>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Improve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تحسين (</a:t>
            </a:r>
            <a:r>
              <a:rPr lang="en-US" sz="2000" b="1" i="1" dirty="0" smtClean="0">
                <a:ln w="1905"/>
                <a:solidFill>
                  <a:srgbClr val="FCD8BA"/>
                </a:solidFill>
                <a:latin typeface="Agency FB" pitchFamily="34" charset="0"/>
                <a:ea typeface="GE Dinar Two" pitchFamily="18" charset="-78"/>
                <a:cs typeface="GE Dinar Two" pitchFamily="18" charset="-78"/>
              </a:rPr>
              <a:t>Improve</a:t>
            </a:r>
            <a:r>
              <a:rPr lang="ar-SA" sz="2000" b="1" i="1" dirty="0" smtClean="0">
                <a:ln w="1905"/>
                <a:solidFill>
                  <a:srgbClr val="FCD8BA"/>
                </a:solidFill>
                <a:latin typeface="Agency FB" pitchFamily="34" charset="0"/>
                <a:ea typeface="GE Dinar Two" pitchFamily="18" charset="-78"/>
                <a:cs typeface="GE Dinar Two" pitchFamily="18" charset="-78"/>
              </a:rPr>
              <a:t>) العمليات من خلال إزالة أسباب حصول حالات عدم المطابقة، ويشمل: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6" name="مربع نص 15"/>
          <p:cNvSpPr txBox="1"/>
          <p:nvPr/>
        </p:nvSpPr>
        <p:spPr>
          <a:xfrm>
            <a:off x="0" y="3643314"/>
            <a:ext cx="7786710" cy="1438855"/>
          </a:xfrm>
          <a:prstGeom prst="rect">
            <a:avLst/>
          </a:prstGeom>
          <a:noFill/>
        </p:spPr>
        <p:txBody>
          <a:bodyPr wrap="square" rtlCol="1">
            <a:spAutoFit/>
          </a:bodyPr>
          <a:lstStyle/>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التأكيد على استخدام الأدوات الإحصائية بشكل صحيح، وعمل مراجعات للتأكد من أن النتائج المرغوبة قد تحققت، وقد يتطلب إجراء بعض الاختبارات والتجارب من اجل إيجاد أفضل الحلول؛</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21127" t="56250" r="50704" b="15625"/>
          <a:stretch>
            <a:fillRect/>
          </a:stretch>
        </p:blipFill>
        <p:spPr bwMode="auto">
          <a:xfrm>
            <a:off x="214282" y="1000108"/>
            <a:ext cx="1428760" cy="1285884"/>
          </a:xfrm>
          <a:prstGeom prst="rect">
            <a:avLst/>
          </a:prstGeom>
          <a:ln>
            <a:noFill/>
          </a:ln>
          <a:effectLst>
            <a:outerShdw blurRad="292100" dist="139700" dir="2700000" algn="tl" rotWithShape="0">
              <a:srgbClr val="333333">
                <a:alpha val="65000"/>
              </a:srgbClr>
            </a:outerShdw>
          </a:effectLst>
        </p:spPr>
      </p:pic>
      <p:sp>
        <p:nvSpPr>
          <p:cNvPr id="15" name="مربع نص 14"/>
          <p:cNvSpPr txBox="1"/>
          <p:nvPr/>
        </p:nvSpPr>
        <p:spPr>
          <a:xfrm>
            <a:off x="0" y="1785926"/>
            <a:ext cx="7786710" cy="1200329"/>
          </a:xfrm>
          <a:prstGeom prst="rect">
            <a:avLst/>
          </a:prstGeom>
          <a:ln>
            <a:noFill/>
          </a:ln>
          <a:effectLst>
            <a:outerShdw blurRad="1270000" dist="2540000" dir="21540000" sx="200000" sy="200000" algn="tl" rotWithShape="0">
              <a:srgbClr val="333333">
                <a:alpha val="0"/>
              </a:srgbClr>
            </a:outerShdw>
          </a:effectLst>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Improve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تحسين (</a:t>
            </a:r>
            <a:r>
              <a:rPr lang="en-US" sz="2000" b="1" i="1" dirty="0" smtClean="0">
                <a:ln w="1905"/>
                <a:solidFill>
                  <a:srgbClr val="FCD8BA"/>
                </a:solidFill>
                <a:latin typeface="Agency FB" pitchFamily="34" charset="0"/>
                <a:ea typeface="GE Dinar Two" pitchFamily="18" charset="-78"/>
                <a:cs typeface="GE Dinar Two" pitchFamily="18" charset="-78"/>
              </a:rPr>
              <a:t>Improve</a:t>
            </a:r>
            <a:r>
              <a:rPr lang="ar-SA" sz="2000" b="1" i="1" dirty="0" smtClean="0">
                <a:ln w="1905"/>
                <a:solidFill>
                  <a:srgbClr val="FCD8BA"/>
                </a:solidFill>
                <a:latin typeface="Agency FB" pitchFamily="34" charset="0"/>
                <a:ea typeface="GE Dinar Two" pitchFamily="18" charset="-78"/>
                <a:cs typeface="GE Dinar Two" pitchFamily="18" charset="-78"/>
              </a:rPr>
              <a:t>) العمليات من خلال إزالة أسباب حصول حالات عدم المطابقة، ويشمل: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6" name="مربع نص 15"/>
          <p:cNvSpPr txBox="1"/>
          <p:nvPr/>
        </p:nvSpPr>
        <p:spPr>
          <a:xfrm>
            <a:off x="0" y="3571876"/>
            <a:ext cx="7786710" cy="977191"/>
          </a:xfrm>
          <a:prstGeom prst="rect">
            <a:avLst/>
          </a:prstGeom>
          <a:noFill/>
        </p:spPr>
        <p:txBody>
          <a:bodyPr wrap="square" rtlCol="1">
            <a:spAutoFit/>
          </a:bodyPr>
          <a:lstStyle/>
          <a:p>
            <a:pPr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كما يحدد الفريق تداعيات عدم تنفيذ التحسينات، وماذا سيحدث فيما لو استغرقت التحسينات وقتا طويلا لتنفيذها؛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21127" t="56250" r="50704" b="15625"/>
          <a:stretch>
            <a:fillRect/>
          </a:stretch>
        </p:blipFill>
        <p:spPr bwMode="auto">
          <a:xfrm>
            <a:off x="214282" y="1000108"/>
            <a:ext cx="1428760" cy="1285884"/>
          </a:xfrm>
          <a:prstGeom prst="rect">
            <a:avLst/>
          </a:prstGeom>
          <a:ln>
            <a:noFill/>
          </a:ln>
          <a:effectLst>
            <a:outerShdw blurRad="292100" dist="139700" dir="2700000" algn="tl" rotWithShape="0">
              <a:srgbClr val="333333">
                <a:alpha val="65000"/>
              </a:srgbClr>
            </a:outerShdw>
          </a:effectLst>
        </p:spPr>
      </p:pic>
      <p:sp>
        <p:nvSpPr>
          <p:cNvPr id="15" name="مربع نص 14"/>
          <p:cNvSpPr txBox="1"/>
          <p:nvPr/>
        </p:nvSpPr>
        <p:spPr>
          <a:xfrm>
            <a:off x="0" y="1785926"/>
            <a:ext cx="7786710" cy="1200329"/>
          </a:xfrm>
          <a:prstGeom prst="rect">
            <a:avLst/>
          </a:prstGeom>
          <a:ln>
            <a:noFill/>
          </a:ln>
          <a:effectLst>
            <a:outerShdw blurRad="1270000" dist="2540000" dir="21540000" sx="200000" sy="200000" algn="tl" rotWithShape="0">
              <a:srgbClr val="333333">
                <a:alpha val="0"/>
              </a:srgbClr>
            </a:outerShdw>
          </a:effectLst>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Improve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تحسين (</a:t>
            </a:r>
            <a:r>
              <a:rPr lang="en-US" sz="2000" b="1" i="1" dirty="0" smtClean="0">
                <a:ln w="1905"/>
                <a:solidFill>
                  <a:srgbClr val="FCD8BA"/>
                </a:solidFill>
                <a:latin typeface="Agency FB" pitchFamily="34" charset="0"/>
                <a:ea typeface="GE Dinar Two" pitchFamily="18" charset="-78"/>
                <a:cs typeface="GE Dinar Two" pitchFamily="18" charset="-78"/>
              </a:rPr>
              <a:t>Improve</a:t>
            </a:r>
            <a:r>
              <a:rPr lang="ar-SA" sz="2000" b="1" i="1" dirty="0" smtClean="0">
                <a:ln w="1905"/>
                <a:solidFill>
                  <a:srgbClr val="FCD8BA"/>
                </a:solidFill>
                <a:latin typeface="Agency FB" pitchFamily="34" charset="0"/>
                <a:ea typeface="GE Dinar Two" pitchFamily="18" charset="-78"/>
                <a:cs typeface="GE Dinar Two" pitchFamily="18" charset="-78"/>
              </a:rPr>
              <a:t>) العمليات من خلال إزالة أسباب حصول حالات عدم المطابقة، ويشمل: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6" name="مربع نص 15"/>
          <p:cNvSpPr txBox="1"/>
          <p:nvPr/>
        </p:nvSpPr>
        <p:spPr>
          <a:xfrm>
            <a:off x="0" y="3500438"/>
            <a:ext cx="7786710" cy="1900520"/>
          </a:xfrm>
          <a:prstGeom prst="rect">
            <a:avLst/>
          </a:prstGeom>
          <a:noFill/>
        </p:spPr>
        <p:txBody>
          <a:bodyPr wrap="square" rtlCol="1">
            <a:spAutoFit/>
          </a:bodyPr>
          <a:lstStyle/>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ويقوم فريق العمل في هذه المرحلة بتطوير خطة تنفيذية مع إتباع منهج إدارة التغيير (التغيير في العاملين؛ التغيير في العمليات؛ التغير في التقنيات)، التي ستساعد المؤسسة على تنفيذ وتطبيق الحلول المقترحة، والتغيرات التي ستنتج عنها.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21127" t="56250" r="50704" b="15625"/>
          <a:stretch>
            <a:fillRect/>
          </a:stretch>
        </p:blipFill>
        <p:spPr bwMode="auto">
          <a:xfrm>
            <a:off x="214282" y="1000108"/>
            <a:ext cx="1428760" cy="1285884"/>
          </a:xfrm>
          <a:prstGeom prst="rect">
            <a:avLst/>
          </a:prstGeom>
          <a:ln>
            <a:noFill/>
          </a:ln>
          <a:effectLst>
            <a:outerShdw blurRad="292100" dist="139700" dir="2700000" algn="tl" rotWithShape="0">
              <a:srgbClr val="333333">
                <a:alpha val="65000"/>
              </a:srgbClr>
            </a:outerShdw>
          </a:effectLst>
        </p:spPr>
      </p:pic>
      <p:sp>
        <p:nvSpPr>
          <p:cNvPr id="15" name="مربع نص 14"/>
          <p:cNvSpPr txBox="1"/>
          <p:nvPr/>
        </p:nvSpPr>
        <p:spPr>
          <a:xfrm>
            <a:off x="0" y="1785926"/>
            <a:ext cx="7786710" cy="1200329"/>
          </a:xfrm>
          <a:prstGeom prst="rect">
            <a:avLst/>
          </a:prstGeom>
          <a:ln>
            <a:noFill/>
          </a:ln>
          <a:effectLst>
            <a:outerShdw blurRad="1270000" dist="2540000" dir="21540000" sx="200000" sy="200000" algn="tl" rotWithShape="0">
              <a:srgbClr val="333333">
                <a:alpha val="0"/>
              </a:srgbClr>
            </a:outerShdw>
          </a:effectLst>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Improve</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تحسين (</a:t>
            </a:r>
            <a:r>
              <a:rPr lang="en-US" sz="2000" b="1" i="1" dirty="0" smtClean="0">
                <a:ln w="1905"/>
                <a:solidFill>
                  <a:srgbClr val="FCD8BA"/>
                </a:solidFill>
                <a:latin typeface="Agency FB" pitchFamily="34" charset="0"/>
                <a:ea typeface="GE Dinar Two" pitchFamily="18" charset="-78"/>
                <a:cs typeface="GE Dinar Two" pitchFamily="18" charset="-78"/>
              </a:rPr>
              <a:t>Improve</a:t>
            </a:r>
            <a:r>
              <a:rPr lang="ar-SA" sz="2000" b="1" i="1" dirty="0" smtClean="0">
                <a:ln w="1905"/>
                <a:solidFill>
                  <a:srgbClr val="FCD8BA"/>
                </a:solidFill>
                <a:latin typeface="Agency FB" pitchFamily="34" charset="0"/>
                <a:ea typeface="GE Dinar Two" pitchFamily="18" charset="-78"/>
                <a:cs typeface="GE Dinar Two" pitchFamily="18" charset="-78"/>
              </a:rPr>
              <a:t>) العمليات من خلال إزالة أسباب حصول حالات عدم المطابقة، ويشمل: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6" name="مربع نص 15"/>
          <p:cNvSpPr txBox="1"/>
          <p:nvPr/>
        </p:nvSpPr>
        <p:spPr>
          <a:xfrm>
            <a:off x="0" y="3500438"/>
            <a:ext cx="7786710" cy="1438855"/>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وإدارة التغيير هي عملية الانتقال من الوضع الراهن غير المرغوب </a:t>
            </a:r>
            <a:r>
              <a:rPr lang="ar-SA" sz="2000"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به</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إلى الحالة المرغوب فيها، واختيار البديل الأمثل الذي يحقق أفضل النتائج، واتخاذ القرار المناسب، ومراقبة سير العمل وأدائه، ومتابعة كيفية تحقق النتائج.</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12676" t="28125" r="59155" b="43750"/>
          <a:stretch>
            <a:fillRect/>
          </a:stretch>
        </p:blipFill>
        <p:spPr bwMode="auto">
          <a:xfrm>
            <a:off x="142844" y="1000108"/>
            <a:ext cx="1428760"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1785926"/>
            <a:ext cx="7786710" cy="132343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Control</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الرقابة</a:t>
            </a:r>
            <a:r>
              <a:rPr lang="ar-SA" sz="2000" b="1" dirty="0" smtClean="0"/>
              <a:t> </a:t>
            </a:r>
            <a:r>
              <a:rPr lang="ar-SA" sz="2800" b="1" i="1" dirty="0" smtClean="0">
                <a:ln w="1905"/>
                <a:solidFill>
                  <a:srgbClr val="B85808"/>
                </a:solidFill>
                <a:latin typeface="Agency FB" pitchFamily="34" charset="0"/>
                <a:ea typeface="GE Dinar Two" pitchFamily="18" charset="-78"/>
                <a:cs typeface="GE Dinar Two" pitchFamily="18" charset="-78"/>
              </a:rPr>
              <a:t>(</a:t>
            </a:r>
            <a:r>
              <a:rPr lang="en-US" sz="2800" b="1" i="1" dirty="0" smtClean="0">
                <a:ln w="1905"/>
                <a:solidFill>
                  <a:srgbClr val="B85808"/>
                </a:solidFill>
                <a:latin typeface="Agency FB" pitchFamily="34" charset="0"/>
                <a:ea typeface="GE Dinar Two" pitchFamily="18" charset="-78"/>
                <a:cs typeface="GE Dinar Two" pitchFamily="18" charset="-78"/>
              </a:rPr>
              <a:t>Control</a:t>
            </a:r>
            <a:r>
              <a:rPr lang="ar-SA" sz="2800" b="1" i="1" dirty="0" smtClean="0">
                <a:ln w="1905"/>
                <a:solidFill>
                  <a:srgbClr val="B85808"/>
                </a:solidFill>
                <a:latin typeface="Agency FB" pitchFamily="34" charset="0"/>
                <a:ea typeface="GE Dinar Two" pitchFamily="18" charset="-78"/>
                <a:cs typeface="GE Dinar Two" pitchFamily="18" charset="-78"/>
              </a:rPr>
              <a:t>) </a:t>
            </a:r>
            <a:r>
              <a:rPr lang="ar-SA"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على أداء العمليات، والتأكد من أن الحلول هي حلول مستدامة، وتشمل:</a:t>
            </a:r>
            <a:endParaRPr lang="en-US" sz="20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4" name="مربع نص 13"/>
          <p:cNvSpPr txBox="1"/>
          <p:nvPr/>
        </p:nvSpPr>
        <p:spPr>
          <a:xfrm>
            <a:off x="0" y="3286125"/>
            <a:ext cx="7828566" cy="2862322"/>
          </a:xfrm>
          <a:prstGeom prst="rect">
            <a:avLst/>
          </a:prstGeom>
          <a:noFill/>
        </p:spPr>
        <p:txBody>
          <a:bodyPr wrap="square" rtlCol="1">
            <a:spAutoFit/>
          </a:bodyPr>
          <a:lstStyle/>
          <a:p>
            <a:pPr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 الأنشطة التي تسهم في التدقيق على الأداء للتأكد من أن الحلول المقترحة للتحسينات يتم تطبيقها بالفعل، وان عملية التحسين ستستمر؛</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التأكد من إن الانحرافات في العملية يتم تصويبها قبل تحولها إلى حالات عدم مطابقة؛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استخدام أدوات الرقابة الإحصائية لضمان بقاء الانحرافات الرئيسية ضمن مدى حدود السيطرة ولا تتجاوزها؛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500174"/>
            <a:ext cx="7786710" cy="707886"/>
          </a:xfrm>
          <a:prstGeom prst="rect">
            <a:avLst/>
          </a:prstGeom>
          <a:noFill/>
        </p:spPr>
        <p:txBody>
          <a:bodyPr wrap="square" rtlCol="1">
            <a:spAutoFit/>
          </a:bodyPr>
          <a:lstStyle/>
          <a:p>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نشأت نظرية </a:t>
            </a:r>
            <a:r>
              <a:rPr lang="ar-SA" sz="3200" b="1"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ar-SA" sz="40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en-US" sz="4000" b="1" i="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en-US" sz="3200" i="1" dirty="0" smtClean="0">
              <a:solidFill>
                <a:srgbClr val="B85808"/>
              </a:solidFill>
            </a:endParaRPr>
          </a:p>
        </p:txBody>
      </p:sp>
      <p:sp>
        <p:nvSpPr>
          <p:cNvPr id="18" name="مربع نص 17"/>
          <p:cNvSpPr txBox="1"/>
          <p:nvPr/>
        </p:nvSpPr>
        <p:spPr>
          <a:xfrm>
            <a:off x="-32" y="2214554"/>
            <a:ext cx="4500594" cy="4585871"/>
          </a:xfrm>
          <a:prstGeom prst="rect">
            <a:avLst/>
          </a:prstGeom>
          <a:noFill/>
        </p:spPr>
        <p:txBody>
          <a:bodyPr wrap="square" rtlCol="1">
            <a:spAutoFit/>
          </a:bodyPr>
          <a:lstStyle/>
          <a:p>
            <a:r>
              <a:rPr lang="ar-SA"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ولكن فيما بعد تم تطوير "السيجما ستة" من قبل شركة موتورولا عام </a:t>
            </a:r>
            <a:r>
              <a:rPr lang="en-US"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1983</a:t>
            </a:r>
            <a:r>
              <a:rPr lang="ar-SA"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وتم فيما بعد تم التوسع في تطبيقها على أنواع أخرى من العمليات كعمليات تقديم الخدمات، والعمليات الإدارية والعمليات التجارية وغيرها.</a:t>
            </a:r>
            <a:endParaRPr lang="en-US" sz="32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9" name="مربع نص 18"/>
          <p:cNvSpPr txBox="1"/>
          <p:nvPr/>
        </p:nvSpPr>
        <p:spPr>
          <a:xfrm>
            <a:off x="4807990" y="651944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12" name="صورة 11"/>
          <p:cNvPicPr/>
          <p:nvPr/>
        </p:nvPicPr>
        <p:blipFill>
          <a:blip r:embed="rId4">
            <a:duotone>
              <a:schemeClr val="accent6">
                <a:shade val="45000"/>
                <a:satMod val="135000"/>
              </a:schemeClr>
              <a:prstClr val="white"/>
            </a:duotone>
            <a:lum bright="-12000" contrast="25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tretch>
            <a:fillRect/>
          </a:stretch>
        </p:blipFill>
        <p:spPr>
          <a:xfrm>
            <a:off x="4714876" y="3147755"/>
            <a:ext cx="2857899" cy="1924319"/>
          </a:xfrm>
          <a:prstGeom prst="rect">
            <a:avLst/>
          </a:prstGeom>
          <a:noFill/>
          <a:ln>
            <a:noFill/>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12676" t="28125" r="59155" b="43750"/>
          <a:stretch>
            <a:fillRect/>
          </a:stretch>
        </p:blipFill>
        <p:spPr bwMode="auto">
          <a:xfrm>
            <a:off x="142844" y="1000108"/>
            <a:ext cx="1428760"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1785926"/>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Control</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الرقابة (</a:t>
            </a:r>
            <a:r>
              <a:rPr lang="en-US" sz="2000" b="1" i="1" dirty="0" smtClean="0">
                <a:ln w="1905"/>
                <a:solidFill>
                  <a:srgbClr val="FCD8BA"/>
                </a:solidFill>
                <a:latin typeface="Agency FB" pitchFamily="34" charset="0"/>
                <a:ea typeface="GE Dinar Two" pitchFamily="18" charset="-78"/>
                <a:cs typeface="GE Dinar Two" pitchFamily="18" charset="-78"/>
              </a:rPr>
              <a:t>Control</a:t>
            </a:r>
            <a:r>
              <a:rPr lang="ar-SA" sz="2000" b="1" i="1" dirty="0" smtClean="0">
                <a:ln w="1905"/>
                <a:solidFill>
                  <a:srgbClr val="FCD8BA"/>
                </a:solidFill>
                <a:latin typeface="Agency FB" pitchFamily="34" charset="0"/>
                <a:ea typeface="GE Dinar Two" pitchFamily="18" charset="-78"/>
                <a:cs typeface="GE Dinar Two" pitchFamily="18" charset="-78"/>
              </a:rPr>
              <a:t>) على أداء العمليات، والتأكد من أن الحلول هي حلول مستدامة، وتشمل: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4" name="مربع نص 13"/>
          <p:cNvSpPr txBox="1"/>
          <p:nvPr/>
        </p:nvSpPr>
        <p:spPr>
          <a:xfrm>
            <a:off x="0" y="3286125"/>
            <a:ext cx="7828566" cy="2362185"/>
          </a:xfrm>
          <a:prstGeom prst="rect">
            <a:avLst/>
          </a:prstGeom>
          <a:noFill/>
        </p:spPr>
        <p:txBody>
          <a:bodyPr wrap="square" rtlCol="1">
            <a:spAutoFit/>
          </a:bodyPr>
          <a:lstStyle/>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التدقيق على التحسينات للمحافظة والإبقاء على حُسن أداء العملية ضمن النهج الجديد والتأكد من عدم العودة للعمل وفق الطرق أو الممارسات التي أدت إلى ظهور حالات عدم المطابقة؛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التأكيد على المحافظة على التحسينات المنجزة من خلال تعديل الأنظمة وبنيتها (التوظيف، التدريب، الحوافز)؛</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12676" t="28125" r="59155" b="43750"/>
          <a:stretch>
            <a:fillRect/>
          </a:stretch>
        </p:blipFill>
        <p:spPr bwMode="auto">
          <a:xfrm>
            <a:off x="142844" y="1000108"/>
            <a:ext cx="1428760"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1785926"/>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Control</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الرقابة (</a:t>
            </a:r>
            <a:r>
              <a:rPr lang="en-US" sz="2000" b="1" i="1" dirty="0" smtClean="0">
                <a:ln w="1905"/>
                <a:solidFill>
                  <a:srgbClr val="FCD8BA"/>
                </a:solidFill>
                <a:latin typeface="Agency FB" pitchFamily="34" charset="0"/>
                <a:ea typeface="GE Dinar Two" pitchFamily="18" charset="-78"/>
                <a:cs typeface="GE Dinar Two" pitchFamily="18" charset="-78"/>
              </a:rPr>
              <a:t>Control</a:t>
            </a:r>
            <a:r>
              <a:rPr lang="ar-SA" sz="2000" b="1" i="1" dirty="0" smtClean="0">
                <a:ln w="1905"/>
                <a:solidFill>
                  <a:srgbClr val="FCD8BA"/>
                </a:solidFill>
                <a:latin typeface="Agency FB" pitchFamily="34" charset="0"/>
                <a:ea typeface="GE Dinar Two" pitchFamily="18" charset="-78"/>
                <a:cs typeface="GE Dinar Two" pitchFamily="18" charset="-78"/>
              </a:rPr>
              <a:t>) على أداء العمليات، والتأكد من أن الحلول هي حلول مستدامة، وتشمل: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4" name="مربع نص 13"/>
          <p:cNvSpPr txBox="1"/>
          <p:nvPr/>
        </p:nvSpPr>
        <p:spPr>
          <a:xfrm>
            <a:off x="0" y="3286125"/>
            <a:ext cx="7828566" cy="1438855"/>
          </a:xfrm>
          <a:prstGeom prst="rect">
            <a:avLst/>
          </a:prstGeom>
          <a:noFill/>
        </p:spPr>
        <p:txBody>
          <a:bodyPr wrap="square" rtlCol="1">
            <a:spAutoFit/>
          </a:bodyPr>
          <a:lstStyle/>
          <a:p>
            <a:pPr lvl="0" algn="just">
              <a:lnSpc>
                <a:spcPct val="150000"/>
              </a:lnSpc>
              <a:buFont typeface="Wingdings" pitchFamily="2" charset="2"/>
              <a:buChar char="×"/>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تطوير خطة للإدارة والتحكم بالعملية، للتأكد من الالتزام والمحافظة على الأداء المتحقّق، من أجل استدامة الحل، وألا تعود حالات عدم المطابقة للظهور من جديد.</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12676" t="28125" r="59155" b="43750"/>
          <a:stretch>
            <a:fillRect/>
          </a:stretch>
        </p:blipFill>
        <p:spPr bwMode="auto">
          <a:xfrm>
            <a:off x="142844" y="1000108"/>
            <a:ext cx="1428760"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1785926"/>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Control</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الرقابة (</a:t>
            </a:r>
            <a:r>
              <a:rPr lang="en-US" sz="2000" b="1" i="1" dirty="0" smtClean="0">
                <a:ln w="1905"/>
                <a:solidFill>
                  <a:srgbClr val="FCD8BA"/>
                </a:solidFill>
                <a:latin typeface="Agency FB" pitchFamily="34" charset="0"/>
                <a:ea typeface="GE Dinar Two" pitchFamily="18" charset="-78"/>
                <a:cs typeface="GE Dinar Two" pitchFamily="18" charset="-78"/>
              </a:rPr>
              <a:t>Control</a:t>
            </a:r>
            <a:r>
              <a:rPr lang="ar-SA" sz="2000" b="1" i="1" dirty="0" smtClean="0">
                <a:ln w="1905"/>
                <a:solidFill>
                  <a:srgbClr val="FCD8BA"/>
                </a:solidFill>
                <a:latin typeface="Agency FB" pitchFamily="34" charset="0"/>
                <a:ea typeface="GE Dinar Two" pitchFamily="18" charset="-78"/>
                <a:cs typeface="GE Dinar Two" pitchFamily="18" charset="-78"/>
              </a:rPr>
              <a:t>) على أداء العمليات، والتأكد من أن الحلول هي حلول مستدامة، وتشمل: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4" name="مربع نص 13"/>
          <p:cNvSpPr txBox="1"/>
          <p:nvPr/>
        </p:nvSpPr>
        <p:spPr>
          <a:xfrm>
            <a:off x="0" y="3143248"/>
            <a:ext cx="7828566" cy="3323987"/>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ويعتمد النجاح في هذه المرحلة على الكيفية التي تم </a:t>
            </a:r>
            <a:r>
              <a:rPr lang="ar-SA" sz="2000"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بها</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الأداء في المراحل الأربعة السابقة. في مرحلة الرقابة يتم وضع الأدوات للتأكد من أن المتغيرات الرئيسية ما زالت ضمن النطاقات المقبولة، بحيث يتم الحفاظ على المكاسب وتحسين العملية.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ويساعد التكاتف والتعاون الجماعي على تحقيق الأهداف ومضاعفة النتائج، وتفتح آفاق جديدة في مشاركة الجميع بالأفكار والآراء البناءة، وبناء الثقة المتبادلة فيما بينهم، لتحقيق الأهداف الإستراتيجية للمؤسسة.</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12676" t="28125" r="59155" b="43750"/>
          <a:stretch>
            <a:fillRect/>
          </a:stretch>
        </p:blipFill>
        <p:spPr bwMode="auto">
          <a:xfrm>
            <a:off x="142844" y="1000108"/>
            <a:ext cx="1428760"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1785926"/>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Control</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الرقابة (</a:t>
            </a:r>
            <a:r>
              <a:rPr lang="en-US" sz="2000" b="1" i="1" dirty="0" smtClean="0">
                <a:ln w="1905"/>
                <a:solidFill>
                  <a:srgbClr val="FCD8BA"/>
                </a:solidFill>
                <a:latin typeface="Agency FB" pitchFamily="34" charset="0"/>
                <a:ea typeface="GE Dinar Two" pitchFamily="18" charset="-78"/>
                <a:cs typeface="GE Dinar Two" pitchFamily="18" charset="-78"/>
              </a:rPr>
              <a:t>Control</a:t>
            </a:r>
            <a:r>
              <a:rPr lang="ar-SA" sz="2000" b="1" i="1" dirty="0" smtClean="0">
                <a:ln w="1905"/>
                <a:solidFill>
                  <a:srgbClr val="FCD8BA"/>
                </a:solidFill>
                <a:latin typeface="Agency FB" pitchFamily="34" charset="0"/>
                <a:ea typeface="GE Dinar Two" pitchFamily="18" charset="-78"/>
                <a:cs typeface="GE Dinar Two" pitchFamily="18" charset="-78"/>
              </a:rPr>
              <a:t>) على أداء العمليات، والتأكد من أن الحلول هي حلول مستدامة، وتشمل: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4" name="مربع نص 13"/>
          <p:cNvSpPr txBox="1"/>
          <p:nvPr/>
        </p:nvSpPr>
        <p:spPr>
          <a:xfrm>
            <a:off x="0" y="3143248"/>
            <a:ext cx="7828566" cy="2362185"/>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فمستوى النجاح يرتفع عندما يشارك في العمل أكبر عدد ممكن من منسوبي المؤسسة. ومن اجل أن تكون مشاركتهم فعالة في التحسينات المطلوبة، لا بد وان يشارك الجميع أيضا في قطف ثمار النجاح الذي سيتحقّق من هذه التحسينات. والمشاركة مطلوبة من اجل المساعدة في تغيير ثقافة المنظمة، وانبثاق منظمة متعلمة ومتقبّلة للتغيير إلى الأفضل.</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صورة 8" descr="http://www.myqalqilia.com/Six_Sigma_Phases-DMAIC.GIF"/>
          <p:cNvPicPr/>
          <p:nvPr/>
        </p:nvPicPr>
        <p:blipFill>
          <a:blip r:embed="rId4" cstate="print">
            <a:lum bright="70000" contrast="-70000"/>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l="12676" t="28125" r="59155" b="43750"/>
          <a:stretch>
            <a:fillRect/>
          </a:stretch>
        </p:blipFill>
        <p:spPr bwMode="auto">
          <a:xfrm>
            <a:off x="142844" y="1000108"/>
            <a:ext cx="1428760" cy="1285884"/>
          </a:xfrm>
          <a:prstGeom prst="rect">
            <a:avLst/>
          </a:prstGeom>
          <a:ln>
            <a:noFill/>
          </a:ln>
          <a:effectLst>
            <a:outerShdw blurRad="292100" dist="139700" dir="2700000" algn="tl" rotWithShape="0">
              <a:srgbClr val="333333">
                <a:alpha val="65000"/>
              </a:srgbClr>
            </a:outerShdw>
          </a:effectLst>
        </p:spPr>
      </p:pic>
      <p:sp>
        <p:nvSpPr>
          <p:cNvPr id="13" name="مربع نص 12"/>
          <p:cNvSpPr txBox="1"/>
          <p:nvPr/>
        </p:nvSpPr>
        <p:spPr>
          <a:xfrm>
            <a:off x="0" y="1785926"/>
            <a:ext cx="7786710" cy="1200329"/>
          </a:xfrm>
          <a:prstGeom prst="rect">
            <a:avLst/>
          </a:prstGeom>
          <a:noFill/>
        </p:spPr>
        <p:txBody>
          <a:bodyPr wrap="square" rtlCol="1">
            <a:spAutoFit/>
          </a:bodyPr>
          <a:lstStyle/>
          <a:p>
            <a:r>
              <a:rPr lang="en-US" sz="3200" b="1" i="1" dirty="0" smtClean="0">
                <a:ln w="1905"/>
                <a:solidFill>
                  <a:srgbClr val="B85808"/>
                </a:solidFill>
                <a:latin typeface="Agency FB" pitchFamily="34" charset="0"/>
                <a:ea typeface="GE Dinar Two" pitchFamily="18" charset="-78"/>
                <a:cs typeface="GE Dinar Two" pitchFamily="18" charset="-78"/>
              </a:rPr>
              <a:t>Control</a:t>
            </a:r>
            <a:endParaRPr lang="ar-SA" sz="3200" b="1" i="1" dirty="0" smtClean="0">
              <a:ln w="1905"/>
              <a:solidFill>
                <a:srgbClr val="B85808"/>
              </a:solidFill>
              <a:latin typeface="Agency FB" pitchFamily="34" charset="0"/>
              <a:ea typeface="GE Dinar Two" pitchFamily="18" charset="-78"/>
              <a:cs typeface="GE Dinar Two" pitchFamily="18" charset="-78"/>
            </a:endParaRPr>
          </a:p>
          <a:p>
            <a:r>
              <a:rPr lang="ar-SA" sz="2000" b="1" i="1" dirty="0" smtClean="0">
                <a:ln w="1905"/>
                <a:solidFill>
                  <a:srgbClr val="FCD8BA"/>
                </a:solidFill>
                <a:latin typeface="Agency FB" pitchFamily="34" charset="0"/>
                <a:ea typeface="GE Dinar Two" pitchFamily="18" charset="-78"/>
                <a:cs typeface="GE Dinar Two" pitchFamily="18" charset="-78"/>
              </a:rPr>
              <a:t>الرقابة (</a:t>
            </a:r>
            <a:r>
              <a:rPr lang="en-US" sz="2000" b="1" i="1" dirty="0" smtClean="0">
                <a:ln w="1905"/>
                <a:solidFill>
                  <a:srgbClr val="FCD8BA"/>
                </a:solidFill>
                <a:latin typeface="Agency FB" pitchFamily="34" charset="0"/>
                <a:ea typeface="GE Dinar Two" pitchFamily="18" charset="-78"/>
                <a:cs typeface="GE Dinar Two" pitchFamily="18" charset="-78"/>
              </a:rPr>
              <a:t>Control</a:t>
            </a:r>
            <a:r>
              <a:rPr lang="ar-SA" sz="2000" b="1" i="1" dirty="0" smtClean="0">
                <a:ln w="1905"/>
                <a:solidFill>
                  <a:srgbClr val="FCD8BA"/>
                </a:solidFill>
                <a:latin typeface="Agency FB" pitchFamily="34" charset="0"/>
                <a:ea typeface="GE Dinar Two" pitchFamily="18" charset="-78"/>
                <a:cs typeface="GE Dinar Two" pitchFamily="18" charset="-78"/>
              </a:rPr>
              <a:t>) على أداء العمليات، والتأكد من أن الحلول هي حلول مستدامة، وتشمل:</a:t>
            </a:r>
            <a:endParaRPr lang="en-US" sz="2000" b="1" i="1" dirty="0" smtClean="0">
              <a:ln w="1905"/>
              <a:solidFill>
                <a:srgbClr val="FCD8BA"/>
              </a:solidFill>
              <a:latin typeface="Agency FB" pitchFamily="34" charset="0"/>
              <a:ea typeface="GE Dinar Two" pitchFamily="18" charset="-78"/>
              <a:cs typeface="GE Dinar Two" pitchFamily="18" charset="-78"/>
            </a:endParaRPr>
          </a:p>
        </p:txBody>
      </p:sp>
      <p:sp>
        <p:nvSpPr>
          <p:cNvPr id="14" name="مربع نص 13"/>
          <p:cNvSpPr txBox="1"/>
          <p:nvPr/>
        </p:nvSpPr>
        <p:spPr>
          <a:xfrm>
            <a:off x="0" y="3633148"/>
            <a:ext cx="7828566" cy="1938992"/>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ويحدّد فريق العمل الخطوات القادمة لعمل المزيد من التحسينات لعملية  "السيجما ستة" في المستقبل.</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كما وأنه من عوامل النجاح المشاركة الفعالة للقيادة والأعضاء الآخرين للإدارة.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39937" name="Rectangle 1"/>
          <p:cNvSpPr>
            <a:spLocks noChangeArrowheads="1"/>
          </p:cNvSpPr>
          <p:nvPr/>
        </p:nvSpPr>
        <p:spPr bwMode="auto">
          <a:xfrm>
            <a:off x="3071802" y="1357298"/>
            <a:ext cx="471484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lang="ar-SA" sz="3200" b="1" i="1" dirty="0" smtClean="0">
                <a:ln w="1905"/>
                <a:solidFill>
                  <a:srgbClr val="B85808"/>
                </a:solidFill>
                <a:latin typeface="Agency FB" pitchFamily="34" charset="0"/>
                <a:ea typeface="GE Dinar Two" pitchFamily="18" charset="-78"/>
                <a:cs typeface="GE Dinar Two" pitchFamily="18" charset="-78"/>
              </a:rPr>
              <a:t>آلية عمل منهجية </a:t>
            </a:r>
            <a:r>
              <a:rPr lang="en-US" sz="3200" b="1" i="1" dirty="0" smtClean="0">
                <a:ln w="1905"/>
                <a:solidFill>
                  <a:srgbClr val="B85808"/>
                </a:solidFill>
                <a:latin typeface="Agency FB" pitchFamily="34" charset="0"/>
                <a:ea typeface="GE Dinar Two" pitchFamily="18" charset="-78"/>
                <a:cs typeface="GE Dinar Two" pitchFamily="18" charset="-78"/>
              </a:rPr>
              <a:t>DMADV</a:t>
            </a:r>
            <a:endParaRPr lang="ar-SA" sz="3200" b="1" i="1" dirty="0" smtClean="0">
              <a:ln w="1905"/>
              <a:solidFill>
                <a:srgbClr val="B85808"/>
              </a:solidFill>
              <a:latin typeface="Agency FB" pitchFamily="34" charset="0"/>
              <a:ea typeface="GE Dinar Two" pitchFamily="18" charset="-78"/>
              <a:cs typeface="GE Dinar Two" pitchFamily="18" charset="-78"/>
            </a:endParaRPr>
          </a:p>
        </p:txBody>
      </p:sp>
      <p:sp>
        <p:nvSpPr>
          <p:cNvPr id="10" name="مربع نص 9"/>
          <p:cNvSpPr txBox="1"/>
          <p:nvPr/>
        </p:nvSpPr>
        <p:spPr>
          <a:xfrm>
            <a:off x="0" y="2714620"/>
            <a:ext cx="7828564" cy="2487861"/>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بالإضافة إلى منهجية  </a:t>
            </a:r>
            <a:r>
              <a:rPr lang="en-US" sz="2800" b="1" i="1" dirty="0" smtClean="0">
                <a:ln w="1905"/>
                <a:solidFill>
                  <a:srgbClr val="B85808"/>
                </a:solidFill>
                <a:latin typeface="Agency FB" pitchFamily="34" charset="0"/>
                <a:ea typeface="GE Dinar Two" pitchFamily="18" charset="-78"/>
                <a:cs typeface="GE Dinar Two" pitchFamily="18" charset="-78"/>
              </a:rPr>
              <a:t>DMAIC</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تستخدم " السيجما ستة " منهجية </a:t>
            </a:r>
            <a:r>
              <a:rPr lang="en-US" sz="2800" b="1" i="1" dirty="0" smtClean="0">
                <a:ln w="1905"/>
                <a:solidFill>
                  <a:srgbClr val="B85808"/>
                </a:solidFill>
                <a:latin typeface="Agency FB" pitchFamily="34" charset="0"/>
                <a:ea typeface="GE Dinar Two" pitchFamily="18" charset="-78"/>
                <a:cs typeface="GE Dinar Two" pitchFamily="18" charset="-78"/>
              </a:rPr>
              <a:t>DMADV</a:t>
            </a: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لاستحداث عمليات أو منتجات جديدة، أو لتطوير عمليات أو منتجات قائمة إلى مستوى جودة " السيجما ستة ". ويمكن توضيح الفرق بين المنهجيتين، بناءً على ما تم ذكره سابقاً: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gn="just">
              <a:lnSpc>
                <a:spcPct val="150000"/>
              </a:lnSpc>
            </a:pPr>
            <a:endParaRPr lang="ar-SA"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pic>
        <p:nvPicPr>
          <p:cNvPr id="9" name="Picture 2" descr="ØµÙØ±Ø© Ø°Ø§Øª ØµÙØ©"/>
          <p:cNvPicPr>
            <a:picLocks noChangeAspect="1" noChangeArrowheads="1"/>
          </p:cNvPicPr>
          <p:nvPr/>
        </p:nvPicPr>
        <p:blipFill>
          <a:blip r:embed="rId4"/>
          <a:srcRect/>
          <a:stretch>
            <a:fillRect/>
          </a:stretch>
        </p:blipFill>
        <p:spPr bwMode="auto">
          <a:xfrm>
            <a:off x="1142976" y="1571612"/>
            <a:ext cx="4587636" cy="4480591"/>
          </a:xfrm>
          <a:prstGeom prst="rect">
            <a:avLst/>
          </a:prstGeom>
          <a:noFill/>
        </p:spPr>
      </p:pic>
      <p:pic>
        <p:nvPicPr>
          <p:cNvPr id="37889" name="Picture 1"/>
          <p:cNvPicPr>
            <a:picLocks noChangeAspect="1" noChangeArrowheads="1"/>
          </p:cNvPicPr>
          <p:nvPr/>
        </p:nvPicPr>
        <p:blipFill>
          <a:blip r:embed="rId5">
            <a:duotone>
              <a:prstClr val="black"/>
              <a:schemeClr val="accent1">
                <a:tint val="45000"/>
                <a:satMod val="400000"/>
              </a:schemeClr>
            </a:duotone>
          </a:blip>
          <a:srcRect/>
          <a:stretch>
            <a:fillRect/>
          </a:stretch>
        </p:blipFill>
        <p:spPr bwMode="auto">
          <a:xfrm rot="20813210">
            <a:off x="4224125" y="1473829"/>
            <a:ext cx="1762125" cy="914400"/>
          </a:xfrm>
          <a:prstGeom prst="rect">
            <a:avLst/>
          </a:prstGeom>
          <a:noFill/>
          <a:ln w="9525">
            <a:noFill/>
            <a:miter lim="800000"/>
            <a:headEnd/>
            <a:tailEnd/>
          </a:ln>
          <a:effectLst/>
        </p:spPr>
      </p:pic>
      <p:pic>
        <p:nvPicPr>
          <p:cNvPr id="37890" name="Picture 2"/>
          <p:cNvPicPr>
            <a:picLocks noChangeAspect="1" noChangeArrowheads="1"/>
          </p:cNvPicPr>
          <p:nvPr/>
        </p:nvPicPr>
        <p:blipFill>
          <a:blip r:embed="rId6">
            <a:duotone>
              <a:prstClr val="black"/>
              <a:schemeClr val="tx2">
                <a:tint val="45000"/>
                <a:satMod val="400000"/>
              </a:schemeClr>
            </a:duotone>
          </a:blip>
          <a:srcRect/>
          <a:stretch>
            <a:fillRect/>
          </a:stretch>
        </p:blipFill>
        <p:spPr bwMode="auto">
          <a:xfrm rot="20746488">
            <a:off x="5508267" y="2448378"/>
            <a:ext cx="1895475" cy="1362075"/>
          </a:xfrm>
          <a:prstGeom prst="rect">
            <a:avLst/>
          </a:prstGeom>
          <a:noFill/>
          <a:ln w="9525">
            <a:noFill/>
            <a:miter lim="800000"/>
            <a:headEnd/>
            <a:tailEnd/>
          </a:ln>
          <a:effectLst/>
        </p:spPr>
      </p:pic>
      <p:pic>
        <p:nvPicPr>
          <p:cNvPr id="37891" name="Picture 3"/>
          <p:cNvPicPr>
            <a:picLocks noChangeAspect="1" noChangeArrowheads="1"/>
          </p:cNvPicPr>
          <p:nvPr/>
        </p:nvPicPr>
        <p:blipFill>
          <a:blip r:embed="rId7">
            <a:duotone>
              <a:prstClr val="black"/>
              <a:schemeClr val="accent3">
                <a:tint val="45000"/>
                <a:satMod val="400000"/>
              </a:schemeClr>
            </a:duotone>
          </a:blip>
          <a:srcRect/>
          <a:stretch>
            <a:fillRect/>
          </a:stretch>
        </p:blipFill>
        <p:spPr bwMode="auto">
          <a:xfrm rot="20901083">
            <a:off x="4828706" y="4523009"/>
            <a:ext cx="2486025" cy="1381125"/>
          </a:xfrm>
          <a:prstGeom prst="rect">
            <a:avLst/>
          </a:prstGeom>
          <a:noFill/>
          <a:ln w="9525">
            <a:noFill/>
            <a:miter lim="800000"/>
            <a:headEnd/>
            <a:tailEnd/>
          </a:ln>
          <a:effectLst/>
        </p:spPr>
      </p:pic>
      <p:pic>
        <p:nvPicPr>
          <p:cNvPr id="37893" name="Picture 5"/>
          <p:cNvPicPr>
            <a:picLocks noChangeAspect="1" noChangeArrowheads="1"/>
          </p:cNvPicPr>
          <p:nvPr/>
        </p:nvPicPr>
        <p:blipFill>
          <a:blip r:embed="rId8">
            <a:duotone>
              <a:prstClr val="black"/>
              <a:schemeClr val="accent2">
                <a:tint val="45000"/>
                <a:satMod val="400000"/>
              </a:schemeClr>
            </a:duotone>
          </a:blip>
          <a:srcRect/>
          <a:stretch>
            <a:fillRect/>
          </a:stretch>
        </p:blipFill>
        <p:spPr bwMode="auto">
          <a:xfrm rot="2292065">
            <a:off x="302031" y="5016115"/>
            <a:ext cx="1568016" cy="1519769"/>
          </a:xfrm>
          <a:prstGeom prst="rect">
            <a:avLst/>
          </a:prstGeom>
          <a:noFill/>
          <a:ln w="9525">
            <a:noFill/>
            <a:miter lim="800000"/>
            <a:headEnd/>
            <a:tailEnd/>
          </a:ln>
          <a:effectLst/>
        </p:spPr>
      </p:pic>
      <p:pic>
        <p:nvPicPr>
          <p:cNvPr id="37894" name="Picture 6"/>
          <p:cNvPicPr>
            <a:picLocks noChangeAspect="1" noChangeArrowheads="1"/>
          </p:cNvPicPr>
          <p:nvPr/>
        </p:nvPicPr>
        <p:blipFill>
          <a:blip r:embed="rId9">
            <a:duotone>
              <a:prstClr val="black"/>
              <a:schemeClr val="accent6">
                <a:tint val="45000"/>
                <a:satMod val="400000"/>
              </a:schemeClr>
            </a:duotone>
          </a:blip>
          <a:srcRect/>
          <a:stretch>
            <a:fillRect/>
          </a:stretch>
        </p:blipFill>
        <p:spPr bwMode="auto">
          <a:xfrm>
            <a:off x="214282" y="1285860"/>
            <a:ext cx="1371600" cy="1390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2000240"/>
            <a:ext cx="7786710" cy="3416320"/>
          </a:xfrm>
          <a:prstGeom prst="rect">
            <a:avLst/>
          </a:prstGeom>
          <a:noFill/>
        </p:spPr>
        <p:txBody>
          <a:bodyPr wrap="square" rtlCol="1">
            <a:spAutoFit/>
          </a:bodyPr>
          <a:lstStyle/>
          <a:p>
            <a:pPr marL="342900" lvl="0" indent="-342900" algn="just">
              <a:lnSpc>
                <a:spcPct val="150000"/>
              </a:lnSpc>
              <a:buFont typeface="+mj-lt"/>
              <a:buAutoNum type="arabicPeriod"/>
            </a:pPr>
            <a:r>
              <a:rPr lang="ar-SA" sz="3200" b="1" i="1" dirty="0" smtClean="0">
                <a:ln w="1905"/>
                <a:solidFill>
                  <a:srgbClr val="B85808"/>
                </a:solidFill>
                <a:latin typeface="Agency FB" pitchFamily="34" charset="0"/>
                <a:ea typeface="GE Dinar Two" pitchFamily="18" charset="-78"/>
                <a:cs typeface="GE Dinar Two" pitchFamily="18" charset="-78"/>
              </a:rPr>
              <a:t>. </a:t>
            </a:r>
            <a:r>
              <a:rPr lang="en-US" sz="3200" b="1" i="1" dirty="0" smtClean="0">
                <a:ln w="1905"/>
                <a:solidFill>
                  <a:srgbClr val="B85808"/>
                </a:solidFill>
                <a:latin typeface="Agency FB" pitchFamily="34" charset="0"/>
                <a:ea typeface="GE Dinar Two" pitchFamily="18" charset="-78"/>
                <a:cs typeface="GE Dinar Two" pitchFamily="18" charset="-78"/>
              </a:rPr>
              <a:t>Define</a:t>
            </a: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تحديد أهداف المشروع المتوافقة مع متطلبات الشرائح المستفيدة وإستراتيجية المؤسسة.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marL="342900" lvl="0" indent="-342900" algn="just">
              <a:lnSpc>
                <a:spcPct val="150000"/>
              </a:lnSpc>
              <a:buFont typeface="+mj-lt"/>
              <a:buAutoNum type="arabicPeriod" startAt="2"/>
            </a:pPr>
            <a:r>
              <a:rPr lang="en-US" sz="3200" b="1" i="1" dirty="0" smtClean="0">
                <a:ln w="1905"/>
                <a:solidFill>
                  <a:srgbClr val="B85808"/>
                </a:solidFill>
                <a:latin typeface="Agency FB" pitchFamily="34" charset="0"/>
                <a:ea typeface="GE Dinar Two" pitchFamily="18" charset="-78"/>
                <a:cs typeface="GE Dinar Two" pitchFamily="18" charset="-78"/>
              </a:rPr>
              <a:t>Measure</a:t>
            </a: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قياس وتحديد الخصائص المميّزة التي لها الأثر الحاسم على الجودة، وكفاءة العملية الإنتاجية.</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785926"/>
            <a:ext cx="7786710" cy="3693319"/>
          </a:xfrm>
          <a:prstGeom prst="rect">
            <a:avLst/>
          </a:prstGeom>
          <a:noFill/>
        </p:spPr>
        <p:txBody>
          <a:bodyPr wrap="square" rtlCol="1">
            <a:spAutoFit/>
          </a:bodyPr>
          <a:lstStyle/>
          <a:p>
            <a:pPr marL="342900" lvl="0" indent="-342900" algn="just">
              <a:lnSpc>
                <a:spcPct val="150000"/>
              </a:lnSpc>
              <a:buFont typeface="+mj-lt"/>
              <a:buAutoNum type="arabicPeriod" startAt="3"/>
            </a:pPr>
            <a:r>
              <a:rPr lang="en-US" sz="3200" b="1" i="1" dirty="0" smtClean="0">
                <a:ln w="1905"/>
                <a:solidFill>
                  <a:srgbClr val="B85808"/>
                </a:solidFill>
                <a:latin typeface="Agency FB" pitchFamily="34" charset="0"/>
                <a:ea typeface="GE Dinar Two" pitchFamily="18" charset="-78"/>
                <a:cs typeface="GE Dinar Two" pitchFamily="18" charset="-78"/>
              </a:rPr>
              <a:t>Analyze</a:t>
            </a:r>
            <a:endParaRPr lang="en-US" dirty="0" smtClean="0"/>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تحليل خيارات العملية وتطوير عدة تصاميم واختيار الأفضل منها.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marL="342900" lvl="0" indent="-342900" algn="just">
              <a:lnSpc>
                <a:spcPct val="150000"/>
              </a:lnSpc>
              <a:buFont typeface="+mj-lt"/>
              <a:buAutoNum type="arabicPeriod" startAt="4"/>
            </a:pPr>
            <a:r>
              <a:rPr lang="en-US" sz="3200" b="1" i="1" dirty="0" smtClean="0">
                <a:ln w="1905"/>
                <a:solidFill>
                  <a:srgbClr val="B85808"/>
                </a:solidFill>
                <a:latin typeface="Agency FB" pitchFamily="34" charset="0"/>
                <a:ea typeface="GE Dinar Two" pitchFamily="18" charset="-78"/>
                <a:cs typeface="GE Dinar Two" pitchFamily="18" charset="-78"/>
              </a:rPr>
              <a:t>Design</a:t>
            </a: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تحسين تصميم العملية لتلبية احتياجات المستفيدين.</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marL="342900" lvl="0" indent="-342900" algn="just">
              <a:lnSpc>
                <a:spcPct val="150000"/>
              </a:lnSpc>
              <a:buFont typeface="+mj-lt"/>
              <a:buAutoNum type="arabicPeriod" startAt="5"/>
            </a:pPr>
            <a:r>
              <a:rPr lang="en-US" sz="3200" b="1" i="1" dirty="0" smtClean="0">
                <a:ln w="1905"/>
                <a:solidFill>
                  <a:srgbClr val="B85808"/>
                </a:solidFill>
                <a:latin typeface="Agency FB" pitchFamily="34" charset="0"/>
                <a:ea typeface="GE Dinar Two" pitchFamily="18" charset="-78"/>
                <a:cs typeface="GE Dinar Two" pitchFamily="18" charset="-78"/>
              </a:rPr>
              <a:t>Verify</a:t>
            </a: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التحقق من صحة تصميم الأداء، والقدرة على تلبية احتياجات المستفيدين.</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2357430"/>
            <a:ext cx="7786710" cy="3323987"/>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يعتمد نظام " السيجما ستة " بشكل كبير على الأساليب الإحصائية لتقليل حالات عدم المطابقة، وقياس الجودة. </a:t>
            </a:r>
          </a:p>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فنظام " السيجما ستة ” يُحسّن من أداء العمليات، ويقلل من الانحرافات، ويحافظ على جودة ثابتة لمخرجات العمليات الإنتاجية أو الخدمية. وهذا يؤدي إلى تقليل حالات عدم المطابقة والتحسين المستمر في جودة المنتج أو الخدمة، ونيل رضا المستفيدين وبالتالي تحقيق أهداف المؤسسة المخطط لها.</a:t>
            </a:r>
            <a:endParaRPr lang="en-US" sz="20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25" name="Rectangle 1"/>
          <p:cNvSpPr>
            <a:spLocks noChangeArrowheads="1"/>
          </p:cNvSpPr>
          <p:nvPr/>
        </p:nvSpPr>
        <p:spPr bwMode="auto">
          <a:xfrm>
            <a:off x="0" y="1571612"/>
            <a:ext cx="7786710" cy="443198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1" fontAlgn="base" latinLnBrk="0" hangingPunct="1">
              <a:lnSpc>
                <a:spcPct val="150000"/>
              </a:lnSpc>
              <a:spcBef>
                <a:spcPct val="0"/>
              </a:spcBef>
              <a:spcAft>
                <a:spcPct val="0"/>
              </a:spcAft>
              <a:buClrTx/>
              <a:buSzTx/>
              <a:buFontTx/>
              <a:buNone/>
              <a:tabLst/>
            </a:pP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a:t>
            </a:r>
            <a:r>
              <a:rPr lang="ar-SA" sz="3200" b="1" dirty="0" err="1"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السيجما</a:t>
            </a:r>
            <a:r>
              <a:rPr lang="ar-SA" sz="3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ستة" </a:t>
            </a:r>
          </a:p>
          <a:p>
            <a:pPr marR="0" lvl="0" algn="justLow" defTabSz="914400" rtl="1" eaLnBrk="1" fontAlgn="base" latinLnBrk="0" hangingPunct="1">
              <a:lnSpc>
                <a:spcPct val="150000"/>
              </a:lnSpc>
              <a:spcBef>
                <a:spcPct val="0"/>
              </a:spcBef>
              <a:spcAft>
                <a:spcPct val="0"/>
              </a:spcAft>
              <a:buClrTx/>
              <a:buSzTx/>
              <a:buFontTx/>
              <a:buNone/>
              <a:tabLst/>
            </a:pPr>
            <a:endParaRPr lang="ar-SA" sz="1200" b="1"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marR="0" lvl="0" algn="justLow" defTabSz="914400" rtl="1" eaLnBrk="1" fontAlgn="base" latinLnBrk="0" hangingPunct="1">
              <a:lnSpc>
                <a:spcPct val="150000"/>
              </a:lnSpc>
              <a:spcBef>
                <a:spcPct val="0"/>
              </a:spcBef>
              <a:spcAft>
                <a:spcPct val="0"/>
              </a:spcAft>
              <a:buClrTx/>
              <a:buSzTx/>
              <a:buFontTx/>
              <a:buNone/>
              <a:tabLst/>
            </a:pP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هو مصطلح إحصائي يقيس مقدار انحراف العملية التصنيعية عن مستوى الكمال، استنادا إلى عدد العيوب لكل مليون عيب محتمل في المنتج</a:t>
            </a:r>
            <a:r>
              <a:rPr lang="en-US"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3372179" y="1643050"/>
            <a:ext cx="4099200" cy="584775"/>
          </a:xfrm>
          <a:prstGeom prst="rect">
            <a:avLst/>
          </a:prstGeom>
          <a:noFill/>
        </p:spPr>
        <p:txBody>
          <a:bodyPr wrap="none" rtlCol="1">
            <a:spAutoFit/>
          </a:bodyPr>
          <a:lstStyle/>
          <a:p>
            <a:r>
              <a:rPr lang="ar-SA" sz="3200" b="1" i="1" dirty="0" smtClean="0">
                <a:ln w="1905"/>
                <a:solidFill>
                  <a:srgbClr val="B85808"/>
                </a:solidFill>
                <a:latin typeface="Agency FB" pitchFamily="34" charset="0"/>
                <a:ea typeface="GE Dinar Two" pitchFamily="18" charset="-78"/>
                <a:cs typeface="GE Dinar Two" pitchFamily="18" charset="-78"/>
              </a:rPr>
              <a:t>مبادئ " السيجما ستة ”</a:t>
            </a:r>
            <a:endParaRPr lang="en-US" dirty="0"/>
          </a:p>
        </p:txBody>
      </p:sp>
      <p:sp>
        <p:nvSpPr>
          <p:cNvPr id="10" name="مربع نص 9"/>
          <p:cNvSpPr txBox="1"/>
          <p:nvPr/>
        </p:nvSpPr>
        <p:spPr>
          <a:xfrm>
            <a:off x="0" y="2643182"/>
            <a:ext cx="7786710" cy="3285515"/>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لقد قامت " السيجما ستة " على عدة مبادئ، بوصفها طريقة وهدفـاً وفلسفة إدارية تسعى إلى الارتقاء بمستويات المؤسسة من جميع النواحي المالية والإدارية والفنية. وتتلخص هذه المبادئ بالتالي:</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التركيز على المستفيدين - الداخليين والخارجيين</a:t>
            </a:r>
            <a:r>
              <a:rPr lang="ar-JO"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ولذلك فانه يتم تحديد معايير بناء على مدى تحقيقها لرضا وولاء المستفيدين.</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اتخاذ القرارات على أساس الحقائق والبيانات. وتستخدم " السيجما ستة " أدوات إحصائية للوصول إلى هذه الحقائق والبيانات.</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2713347" y="1643050"/>
            <a:ext cx="4758034" cy="584775"/>
          </a:xfrm>
          <a:prstGeom prst="rect">
            <a:avLst/>
          </a:prstGeom>
          <a:noFill/>
        </p:spPr>
        <p:txBody>
          <a:bodyPr wrap="none" rtlCol="1">
            <a:spAutoFit/>
          </a:bodyPr>
          <a:lstStyle/>
          <a:p>
            <a:r>
              <a:rPr lang="ar-SA" sz="3200" b="1" i="1" dirty="0" smtClean="0">
                <a:ln w="1905"/>
                <a:solidFill>
                  <a:srgbClr val="FCD8BA"/>
                </a:solidFill>
                <a:latin typeface="Agency FB" pitchFamily="34" charset="0"/>
                <a:ea typeface="GE Dinar Two" pitchFamily="18" charset="-78"/>
                <a:cs typeface="GE Dinar Two" pitchFamily="18" charset="-78"/>
              </a:rPr>
              <a:t>تابع مبادئ " السيجما ستة ”</a:t>
            </a:r>
            <a:endParaRPr lang="en-US" dirty="0">
              <a:solidFill>
                <a:srgbClr val="FCD8BA"/>
              </a:solidFill>
            </a:endParaRPr>
          </a:p>
        </p:txBody>
      </p:sp>
      <p:sp>
        <p:nvSpPr>
          <p:cNvPr id="10" name="مربع نص 9"/>
          <p:cNvSpPr txBox="1"/>
          <p:nvPr/>
        </p:nvSpPr>
        <p:spPr>
          <a:xfrm>
            <a:off x="0" y="2643182"/>
            <a:ext cx="7786710" cy="3139321"/>
          </a:xfrm>
          <a:prstGeom prst="rect">
            <a:avLst/>
          </a:prstGeom>
          <a:noFill/>
        </p:spPr>
        <p:txBody>
          <a:bodyPr wrap="square" rtlCol="1">
            <a:spAutoFit/>
          </a:bodyPr>
          <a:lstStyle/>
          <a:p>
            <a:pPr marL="457200" lvl="0" indent="-457200" algn="just">
              <a:lnSpc>
                <a:spcPct val="150000"/>
              </a:lnSpc>
              <a:buFont typeface="+mj-lt"/>
              <a:buAutoNum type="arabicPeriod" startAt="3"/>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التركيز على العمليات والإجراءات والأنشطة الداخلية للمؤسسة، كمحور رئيسي للنجاح وبناء ميزة تنافسية. والمقصود هنا بالعمليات والإجراءات كل نشاط تقوم </a:t>
            </a:r>
            <a:r>
              <a:rPr lang="ar-SA" sz="2000"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به</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المؤسسة بغض النظر عن حجم هذا النشاط، سواء أكان هذا النشاط في تصميم المنتج أو الخدمة أو في إدارة العمل.</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startAt="3"/>
            </a:pPr>
            <a:r>
              <a:rPr lang="ar-SA" sz="2000"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تفعيل</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دور الإدارة المبني على التخطيط المسبق، والتركيز على معالجة المشكلات باستخدام الإجراءات الوقائية بدلاً من الإجراءات التصحيحية.</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endParaRPr lang="ar-SA" dirty="0">
              <a:latin typeface="Agency FB"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2713347" y="1643050"/>
            <a:ext cx="4758034" cy="584775"/>
          </a:xfrm>
          <a:prstGeom prst="rect">
            <a:avLst/>
          </a:prstGeom>
          <a:noFill/>
        </p:spPr>
        <p:txBody>
          <a:bodyPr wrap="none" rtlCol="1">
            <a:spAutoFit/>
          </a:bodyPr>
          <a:lstStyle/>
          <a:p>
            <a:r>
              <a:rPr lang="ar-SA" sz="3200" b="1" i="1" dirty="0" smtClean="0">
                <a:ln w="1905"/>
                <a:solidFill>
                  <a:srgbClr val="FCD8BA"/>
                </a:solidFill>
                <a:latin typeface="Agency FB" pitchFamily="34" charset="0"/>
                <a:ea typeface="GE Dinar Two" pitchFamily="18" charset="-78"/>
                <a:cs typeface="GE Dinar Two" pitchFamily="18" charset="-78"/>
              </a:rPr>
              <a:t>تابع مبادئ " السيجما ستة ”</a:t>
            </a:r>
            <a:endParaRPr lang="en-US" dirty="0">
              <a:solidFill>
                <a:srgbClr val="FCD8BA"/>
              </a:solidFill>
            </a:endParaRPr>
          </a:p>
        </p:txBody>
      </p:sp>
      <p:sp>
        <p:nvSpPr>
          <p:cNvPr id="10" name="مربع نص 9"/>
          <p:cNvSpPr txBox="1"/>
          <p:nvPr/>
        </p:nvSpPr>
        <p:spPr>
          <a:xfrm>
            <a:off x="0" y="2643182"/>
            <a:ext cx="7786710" cy="2862322"/>
          </a:xfrm>
          <a:prstGeom prst="rect">
            <a:avLst/>
          </a:prstGeom>
          <a:noFill/>
        </p:spPr>
        <p:txBody>
          <a:bodyPr wrap="square" rtlCol="1">
            <a:spAutoFit/>
          </a:bodyPr>
          <a:lstStyle/>
          <a:p>
            <a:pPr marL="457200" lvl="0" indent="-457200" algn="just">
              <a:lnSpc>
                <a:spcPct val="150000"/>
              </a:lnSpc>
              <a:buFont typeface="+mj-lt"/>
              <a:buAutoNum type="arabicPeriod" startAt="5"/>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التعاون بين العاملين في المؤسسة وبين الموردين والمستفيدين في سبيل تحقيق الأهداف المخطط لها، والاعتماد على العمل بروح الفريق الواحد كأساس لتحقيق الأهداف.</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startAt="5"/>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التحسين المستمر باستخدام أدوات علمية مع التركيز على الأولويات والمبادرات الأقل عددا والأكثر حيوية (قاعدة باريتو) ومن تلك الأدوات دائرة ديمنج واختصارها (</a:t>
            </a:r>
            <a:r>
              <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PDCA</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ونموذج(</a:t>
            </a:r>
            <a:r>
              <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DMAIC</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2697316" y="1643050"/>
            <a:ext cx="4774064" cy="584775"/>
          </a:xfrm>
          <a:prstGeom prst="rect">
            <a:avLst/>
          </a:prstGeom>
          <a:noFill/>
        </p:spPr>
        <p:txBody>
          <a:bodyPr wrap="none" rtlCol="1">
            <a:spAutoFit/>
          </a:bodyPr>
          <a:lstStyle/>
          <a:p>
            <a:r>
              <a:rPr lang="ar-SA" sz="3200" b="1" i="1" dirty="0" smtClean="0">
                <a:ln w="1905"/>
                <a:solidFill>
                  <a:srgbClr val="FCD8BA"/>
                </a:solidFill>
                <a:latin typeface="Agency FB" pitchFamily="34" charset="0"/>
                <a:ea typeface="GE Dinar Two" pitchFamily="18" charset="-78"/>
                <a:cs typeface="GE Dinar Two" pitchFamily="18" charset="-78"/>
              </a:rPr>
              <a:t>تابع مبادئ " السيجما ستة ”</a:t>
            </a:r>
            <a:endParaRPr lang="en-US" dirty="0">
              <a:solidFill>
                <a:srgbClr val="FCD8BA"/>
              </a:solidFill>
            </a:endParaRPr>
          </a:p>
        </p:txBody>
      </p:sp>
      <p:sp>
        <p:nvSpPr>
          <p:cNvPr id="10" name="مربع نص 9"/>
          <p:cNvSpPr txBox="1"/>
          <p:nvPr/>
        </p:nvSpPr>
        <p:spPr>
          <a:xfrm>
            <a:off x="0" y="2643182"/>
            <a:ext cx="7786710" cy="2862322"/>
          </a:xfrm>
          <a:prstGeom prst="rect">
            <a:avLst/>
          </a:prstGeom>
          <a:noFill/>
        </p:spPr>
        <p:txBody>
          <a:bodyPr wrap="square" rtlCol="1">
            <a:spAutoFit/>
          </a:bodyPr>
          <a:lstStyle/>
          <a:p>
            <a:pPr marL="457200" lvl="0" indent="-457200" algn="just">
              <a:lnSpc>
                <a:spcPct val="150000"/>
              </a:lnSpc>
              <a:buFont typeface="+mj-lt"/>
              <a:buAutoNum type="arabicPeriod" startAt="7"/>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المشاركة الكاملة، حيث تؤكد " السيجما ستة " على مشاركة كل فرد من منسوبي المؤسسة في العمل الجماعي، كما تؤكد على أهمية الاتصال والتواصل الأفقي واللامركزي.</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startAt="7"/>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إدخال أفكار وأساليب جديدة لتحسين الأداء بشكل مستمر.</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startAt="7"/>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السعي دائما للاقتراب من الإنتاج أو تقديم الخدمات بشكل كامل من خلال الاستمرار في إدخال أفكار وأساليب جديدة لتحسين الأداء.</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2620373" y="1643050"/>
            <a:ext cx="4851008" cy="584775"/>
          </a:xfrm>
          <a:prstGeom prst="rect">
            <a:avLst/>
          </a:prstGeom>
          <a:noFill/>
        </p:spPr>
        <p:txBody>
          <a:bodyPr wrap="none" rtlCol="1">
            <a:spAutoFit/>
          </a:bodyPr>
          <a:lstStyle/>
          <a:p>
            <a:r>
              <a:rPr lang="ar-SA" sz="3200" b="1" i="1" dirty="0" smtClean="0">
                <a:ln w="1905"/>
                <a:solidFill>
                  <a:srgbClr val="FCD8BA"/>
                </a:solidFill>
                <a:latin typeface="Agency FB" pitchFamily="34" charset="0"/>
                <a:ea typeface="GE Dinar Two" pitchFamily="18" charset="-78"/>
                <a:cs typeface="GE Dinar Two" pitchFamily="18" charset="-78"/>
              </a:rPr>
              <a:t>تابع مبادئ " السيجما ستة ”</a:t>
            </a:r>
            <a:endParaRPr lang="en-US" dirty="0">
              <a:solidFill>
                <a:srgbClr val="FCD8BA"/>
              </a:solidFill>
            </a:endParaRPr>
          </a:p>
        </p:txBody>
      </p:sp>
      <p:sp>
        <p:nvSpPr>
          <p:cNvPr id="10" name="مربع نص 9"/>
          <p:cNvSpPr txBox="1"/>
          <p:nvPr/>
        </p:nvSpPr>
        <p:spPr>
          <a:xfrm>
            <a:off x="0" y="2643182"/>
            <a:ext cx="7786710" cy="977191"/>
          </a:xfrm>
          <a:prstGeom prst="rect">
            <a:avLst/>
          </a:prstGeom>
          <a:noFill/>
        </p:spPr>
        <p:txBody>
          <a:bodyPr wrap="square" rtlCol="1">
            <a:spAutoFit/>
          </a:bodyPr>
          <a:lstStyle/>
          <a:p>
            <a:pPr marL="457200" lvl="0" indent="-457200" algn="just">
              <a:lnSpc>
                <a:spcPct val="150000"/>
              </a:lnSpc>
              <a:buFont typeface="+mj-lt"/>
              <a:buAutoNum type="arabicPeriod" startAt="10"/>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اتخاذ الإجراءات الوقائية بدلاً من الإجراءات التصحيحية التي تستنزف الطاقات البشرية والمالية للمؤسسة.</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2500306"/>
            <a:ext cx="7786710" cy="3323987"/>
          </a:xfrm>
          <a:prstGeom prst="rect">
            <a:avLst/>
          </a:prstGeom>
          <a:noFill/>
        </p:spPr>
        <p:txBody>
          <a:bodyPr wrap="square" rtlCol="1">
            <a:spAutoFit/>
          </a:bodyPr>
          <a:lstStyle/>
          <a:p>
            <a:pPr marL="45720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تركيز برامج الجودة على تلبية احتياجات المستفيدين، وبأية تكلفة واستطاعت تلك الشركات إنتاج منتجات ذات جودة عالية على الرغم من انخفاض كفاءة العمليات الداخلية فيها.</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التطور الطبيعي حيث أن ظهور " السيجما ستة " ما هو إلا امتداد طبيعي لجهود الجودة. لذلك تعد " السيجما ستة " مبادرة لتطوير الجودة، حيث تعمل على الربط بين مفهوم "أعلى جودة" و"أقل تكلفة" لحقيق المنتج وتقديم الخدمات.</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11" name="مربع نص 10"/>
          <p:cNvSpPr txBox="1"/>
          <p:nvPr/>
        </p:nvSpPr>
        <p:spPr>
          <a:xfrm>
            <a:off x="1142976" y="1928802"/>
            <a:ext cx="6685589" cy="584775"/>
          </a:xfrm>
          <a:prstGeom prst="rect">
            <a:avLst/>
          </a:prstGeom>
          <a:noFill/>
        </p:spPr>
        <p:txBody>
          <a:bodyPr wrap="square" rtlCol="1">
            <a:spAutoFit/>
          </a:bodyPr>
          <a:lstStyle/>
          <a:p>
            <a:r>
              <a:rPr lang="ar-SA" sz="3200" b="1" i="1" dirty="0" smtClean="0">
                <a:ln w="1905"/>
                <a:solidFill>
                  <a:srgbClr val="B85808"/>
                </a:solidFill>
                <a:latin typeface="Agency FB" pitchFamily="34" charset="0"/>
                <a:ea typeface="GE Dinar Two" pitchFamily="18" charset="-78"/>
                <a:cs typeface="GE Dinar Two" pitchFamily="18" charset="-78"/>
              </a:rPr>
              <a:t>دواعي ظهور " السيجما ستة ”</a:t>
            </a:r>
            <a:endParaRPr lang="en-US" sz="3200" b="1" i="1" dirty="0" smtClean="0">
              <a:ln w="1905"/>
              <a:solidFill>
                <a:srgbClr val="B85808"/>
              </a:solidFill>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2990277"/>
            <a:ext cx="7786710" cy="2862322"/>
          </a:xfrm>
          <a:prstGeom prst="rect">
            <a:avLst/>
          </a:prstGeom>
          <a:noFill/>
        </p:spPr>
        <p:txBody>
          <a:bodyPr wrap="square" rtlCol="1">
            <a:spAutoFit/>
          </a:bodyPr>
          <a:lstStyle/>
          <a:p>
            <a:pPr marL="457200" lvl="0" indent="-457200" algn="just">
              <a:lnSpc>
                <a:spcPct val="150000"/>
              </a:lnSpc>
              <a:buFont typeface="+mj-lt"/>
              <a:buAutoNum type="arabicPeriod" startAt="3"/>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بالإضافة إلى ما سبق فأنه لا يمكن أن تعمل " السيجما ستة " بمعزل عن الجودة حيث أن إدارة الجودة توفّر لـِ " السيجما ستة " الأدوات والتقنيات اللازمة لإحداث التغيرات وتطور العمليات داخل المؤسسة.</a:t>
            </a:r>
          </a:p>
          <a:p>
            <a:pPr marL="457200" lvl="0" indent="-457200" algn="just">
              <a:lnSpc>
                <a:spcPct val="150000"/>
              </a:lnSpc>
              <a:buFont typeface="+mj-lt"/>
              <a:buAutoNum type="arabicPeriod" startAt="4"/>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لقد ركزت بعض مفاهيم الجودة على جودة المنتج النهائي، الذي </a:t>
            </a:r>
            <a:r>
              <a:rPr lang="ar-SA" sz="2000"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يكبّد</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المؤسسات تكلفة عالية، بينما " السيجما ستة " فإنها تركز على العمليات لتحقيق جودة المنتج بأقل تكلفة ممكنة.</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11" name="مربع نص 10"/>
          <p:cNvSpPr txBox="1"/>
          <p:nvPr/>
        </p:nvSpPr>
        <p:spPr>
          <a:xfrm>
            <a:off x="1142976" y="1928802"/>
            <a:ext cx="6685589" cy="584775"/>
          </a:xfrm>
          <a:prstGeom prst="rect">
            <a:avLst/>
          </a:prstGeom>
          <a:noFill/>
        </p:spPr>
        <p:txBody>
          <a:bodyPr wrap="square" rtlCol="1">
            <a:spAutoFit/>
          </a:bodyPr>
          <a:lstStyle/>
          <a:p>
            <a:r>
              <a:rPr lang="ar-SA" sz="3200" b="1" i="1" dirty="0" smtClean="0">
                <a:ln w="1905"/>
                <a:solidFill>
                  <a:srgbClr val="FCD8BA"/>
                </a:solidFill>
                <a:latin typeface="Agency FB" pitchFamily="34" charset="0"/>
                <a:ea typeface="GE Dinar Two" pitchFamily="18" charset="-78"/>
                <a:cs typeface="GE Dinar Two" pitchFamily="18" charset="-78"/>
              </a:rPr>
              <a:t>تابع دواعي ظهور " السيجما ستة ”</a:t>
            </a:r>
            <a:endParaRPr lang="en-US" sz="3200" b="1" i="1" dirty="0" smtClean="0">
              <a:ln w="1905"/>
              <a:solidFill>
                <a:srgbClr val="FCD8BA"/>
              </a:solidFill>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0" name="مربع نص 9"/>
          <p:cNvSpPr txBox="1"/>
          <p:nvPr/>
        </p:nvSpPr>
        <p:spPr>
          <a:xfrm>
            <a:off x="0" y="2990277"/>
            <a:ext cx="7786710" cy="1438855"/>
          </a:xfrm>
          <a:prstGeom prst="rect">
            <a:avLst/>
          </a:prstGeom>
          <a:noFill/>
        </p:spPr>
        <p:txBody>
          <a:bodyPr wrap="square" rtlCol="1">
            <a:spAutoFit/>
          </a:bodyPr>
          <a:lstStyle/>
          <a:p>
            <a:pPr marL="457200" lvl="0" indent="-457200" algn="just">
              <a:lnSpc>
                <a:spcPct val="150000"/>
              </a:lnSpc>
              <a:buFont typeface="+mj-lt"/>
              <a:buAutoNum type="arabicPeriod" startAt="5"/>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ضرورة تطوير مبدأ التركيز على الشرائح المستفيدة حيث أن " السيجما ستة " ليست فلسفة تدور حول الجودة من أجل الجودة ذاتها، وإنما تدور حول تقديم قيمة أفضل للمستفيدين والعاملين والشركاء.</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11" name="مربع نص 10"/>
          <p:cNvSpPr txBox="1"/>
          <p:nvPr/>
        </p:nvSpPr>
        <p:spPr>
          <a:xfrm>
            <a:off x="1142976" y="1928802"/>
            <a:ext cx="6685589" cy="584775"/>
          </a:xfrm>
          <a:prstGeom prst="rect">
            <a:avLst/>
          </a:prstGeom>
          <a:noFill/>
        </p:spPr>
        <p:txBody>
          <a:bodyPr wrap="square" rtlCol="1">
            <a:spAutoFit/>
          </a:bodyPr>
          <a:lstStyle/>
          <a:p>
            <a:r>
              <a:rPr lang="ar-SA" sz="3200" b="1" i="1" dirty="0" smtClean="0">
                <a:ln w="1905"/>
                <a:solidFill>
                  <a:srgbClr val="FCD8BA"/>
                </a:solidFill>
                <a:latin typeface="Agency FB" pitchFamily="34" charset="0"/>
                <a:ea typeface="GE Dinar Two" pitchFamily="18" charset="-78"/>
                <a:cs typeface="GE Dinar Two" pitchFamily="18" charset="-78"/>
              </a:rPr>
              <a:t>تابع دواعي ظهور " السيجما ستة ”</a:t>
            </a:r>
            <a:endParaRPr lang="en-US" sz="3200" b="1" i="1" dirty="0" smtClean="0">
              <a:ln w="1905"/>
              <a:solidFill>
                <a:srgbClr val="FCD8BA"/>
              </a:solidFill>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7500958" y="1714488"/>
            <a:ext cx="184731" cy="369332"/>
          </a:xfrm>
          <a:prstGeom prst="rect">
            <a:avLst/>
          </a:prstGeom>
          <a:noFill/>
        </p:spPr>
        <p:txBody>
          <a:bodyPr wrap="none" rtlCol="1">
            <a:spAutoFit/>
          </a:bodyPr>
          <a:lstStyle/>
          <a:p>
            <a:endParaRPr lang="ar-SA" dirty="0"/>
          </a:p>
        </p:txBody>
      </p:sp>
      <p:sp>
        <p:nvSpPr>
          <p:cNvPr id="10" name="مربع نص 9"/>
          <p:cNvSpPr txBox="1"/>
          <p:nvPr/>
        </p:nvSpPr>
        <p:spPr>
          <a:xfrm>
            <a:off x="0" y="2214554"/>
            <a:ext cx="7786710" cy="3747180"/>
          </a:xfrm>
          <a:prstGeom prst="rect">
            <a:avLst/>
          </a:prstGeom>
          <a:noFill/>
        </p:spPr>
        <p:txBody>
          <a:bodyPr wrap="square" rtlCol="1">
            <a:spAutoFit/>
          </a:bodyPr>
          <a:lstStyle/>
          <a:p>
            <a:pPr algn="just">
              <a:lnSpc>
                <a:spcPct val="150000"/>
              </a:lnSpc>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تكمن أهمية تطبيق </a:t>
            </a:r>
            <a:r>
              <a:rPr lang="ar-SA" sz="2000"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الـ</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 </a:t>
            </a:r>
            <a:r>
              <a:rPr lang="ar-SA" sz="2000"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ستة " في المؤسسات لأنها:</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تأسس قاعدة قوية للنجاح الثابت والمستمر؛</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توضح أهداف كل العاملين؛</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تزيد من معدل سرعة التحسين؛</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تشجع على التعلم والتدريب؛</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تنفذ التغيير الاستراتيجي؛</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pPr marL="457200" lvl="0" indent="-457200" algn="just">
              <a:lnSpc>
                <a:spcPct val="150000"/>
              </a:lnSpc>
              <a:buFont typeface="+mj-lt"/>
              <a:buAutoNum type="arabicPeriod"/>
            </a:pP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تركز على دراسة التقليل من مخرجات العملية التي لا تتطابق مع مواصفات ومتطلبات الشرائح المستفيدة.</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11" name="مربع نص 10"/>
          <p:cNvSpPr txBox="1"/>
          <p:nvPr/>
        </p:nvSpPr>
        <p:spPr>
          <a:xfrm>
            <a:off x="3822767" y="1500174"/>
            <a:ext cx="3991798" cy="584775"/>
          </a:xfrm>
          <a:prstGeom prst="rect">
            <a:avLst/>
          </a:prstGeom>
          <a:noFill/>
        </p:spPr>
        <p:txBody>
          <a:bodyPr wrap="none" rtlCol="1">
            <a:spAutoFit/>
          </a:bodyPr>
          <a:lstStyle/>
          <a:p>
            <a:r>
              <a:rPr lang="ar-SA" sz="3200" b="1" i="1" dirty="0" smtClean="0">
                <a:ln w="1905"/>
                <a:solidFill>
                  <a:srgbClr val="B85808"/>
                </a:solidFill>
                <a:latin typeface="Agency FB" pitchFamily="34" charset="0"/>
                <a:ea typeface="GE Dinar Two" pitchFamily="18" charset="-78"/>
                <a:cs typeface="GE Dinar Two" pitchFamily="18" charset="-78"/>
              </a:rPr>
              <a:t>أهمية " السيجما ستة ”</a:t>
            </a:r>
            <a:endParaRPr lang="en-US" sz="3200" b="1" i="1" dirty="0" smtClean="0">
              <a:ln w="1905"/>
              <a:solidFill>
                <a:srgbClr val="B85808"/>
              </a:solidFill>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3286124"/>
            <a:ext cx="7786710" cy="923330"/>
          </a:xfrm>
          <a:prstGeom prst="rect">
            <a:avLst/>
          </a:prstGeom>
          <a:noFill/>
        </p:spPr>
        <p:txBody>
          <a:bodyPr wrap="square" rtlCol="1">
            <a:spAutoFit/>
          </a:bodyPr>
          <a:lstStyle/>
          <a:p>
            <a:pPr algn="ctr"/>
            <a:r>
              <a:rPr lang="ar-SA" sz="5400" b="1" i="1" dirty="0" smtClean="0">
                <a:ln w="1905"/>
                <a:solidFill>
                  <a:srgbClr val="B85808"/>
                </a:solidFill>
                <a:latin typeface="Agency FB" pitchFamily="34" charset="0"/>
                <a:ea typeface="GE Dinar Two" pitchFamily="18" charset="-78"/>
                <a:cs typeface="GE Dinar Two" pitchFamily="18" charset="-78"/>
              </a:rPr>
              <a:t>مثال</a:t>
            </a:r>
            <a:endParaRPr lang="ar-SA" sz="5400" b="1" i="1" dirty="0">
              <a:ln w="1905"/>
              <a:solidFill>
                <a:srgbClr val="B85808"/>
              </a:solidFill>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428736"/>
            <a:ext cx="7757129" cy="4247317"/>
          </a:xfrm>
          <a:prstGeom prst="rect">
            <a:avLst/>
          </a:prstGeom>
          <a:noFill/>
        </p:spPr>
        <p:txBody>
          <a:bodyPr wrap="square" rtlCol="1">
            <a:spAutoFit/>
          </a:bodyPr>
          <a:lstStyle/>
          <a:p>
            <a:pPr algn="just">
              <a:lnSpc>
                <a:spcPct val="150000"/>
              </a:lnSpc>
            </a:pP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وتشير " السيجما ستة " إلى قدرة عمليات التصنيع لإنتاج نسبة عالية جدا من المخرجات ضمن المواصفات المحددة (ويمكن إسقاط هذه القدرة على عمليات تقديم الخدمات). </a:t>
            </a:r>
            <a:endParaRPr lang="ar-SA"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3">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4">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714488"/>
            <a:ext cx="7828565" cy="3877985"/>
          </a:xfrm>
          <a:prstGeom prst="rect">
            <a:avLst/>
          </a:prstGeom>
          <a:noFill/>
        </p:spPr>
        <p:txBody>
          <a:bodyPr wrap="square" rtlCol="1">
            <a:spAutoFit/>
          </a:bodyPr>
          <a:lstStyle/>
          <a:p>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للقيام بأعمال تنظيف أحد القصور بمساحته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10000 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أي</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1000000 cm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ar-SA" sz="2800" b="1" i="1" dirty="0" smtClean="0">
                <a:ln w="1905"/>
                <a:solidFill>
                  <a:srgbClr val="B85808"/>
                </a:solidFill>
                <a:latin typeface="Agency FB" pitchFamily="34" charset="0"/>
                <a:ea typeface="GE Dinar Two" pitchFamily="18" charset="-78"/>
                <a:cs typeface="GE Dinar Two" pitchFamily="18" charset="-78"/>
              </a:rPr>
              <a:t>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تم تكليف أحد المتعهدين بهذه المهمة.فإذا كان هذا المتعهد يعمل عند مستوى</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واحد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6914.62 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اثنين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3085.38m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dirty="0" smtClean="0"/>
              <a:t>.</a:t>
            </a:r>
          </a:p>
          <a:p>
            <a:endParaRPr lang="en-US" dirty="0" smtClean="0"/>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ثلاثة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668.07 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3">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4">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714488"/>
            <a:ext cx="7828565" cy="3908762"/>
          </a:xfrm>
          <a:prstGeom prst="rect">
            <a:avLst/>
          </a:prstGeom>
          <a:noFill/>
        </p:spPr>
        <p:txBody>
          <a:bodyPr wrap="square" rtlCol="1">
            <a:spAutoFit/>
          </a:bodyPr>
          <a:lstStyle/>
          <a:p>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للقيام بأعمال تنظيف أحد القصور بمساحته </a:t>
            </a:r>
            <a:r>
              <a:rPr lang="en-US"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10000 m</a:t>
            </a:r>
            <a:r>
              <a:rPr lang="en-US" sz="2000" b="1" baseline="30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أي</a:t>
            </a:r>
            <a:r>
              <a:rPr lang="en-US"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1000000 cm</a:t>
            </a:r>
            <a:r>
              <a:rPr lang="en-US" sz="2000" b="1" baseline="30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ar-SA" sz="2800" b="1" i="1" dirty="0" smtClean="0">
                <a:ln w="1905"/>
                <a:solidFill>
                  <a:srgbClr val="FCD8BA"/>
                </a:solidFill>
                <a:latin typeface="Agency FB" pitchFamily="34" charset="0"/>
                <a:ea typeface="GE Dinar Two" pitchFamily="18" charset="-78"/>
                <a:cs typeface="GE Dinar Two" pitchFamily="18" charset="-78"/>
              </a:rPr>
              <a:t> </a:t>
            </a:r>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تم تكليف أحد المتعهدين بهذه المهمة.فإذا كان هذا المتعهد يعمل عند مستوى</a:t>
            </a:r>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أربعة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62.10 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خمسة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2.33 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ستة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3.4cm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dirty="0" smtClean="0"/>
              <a:t>.</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بنسبة نجاح للتنظيف مقدارها</a:t>
            </a:r>
            <a:r>
              <a:rPr lang="ar-SA" dirty="0" smtClean="0"/>
              <a:t>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99.99966 %</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3">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4">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714488"/>
            <a:ext cx="7828565" cy="3600986"/>
          </a:xfrm>
          <a:prstGeom prst="rect">
            <a:avLst/>
          </a:prstGeom>
          <a:noFill/>
        </p:spPr>
        <p:txBody>
          <a:bodyPr wrap="square" rtlCol="1">
            <a:spAutoFit/>
          </a:bodyPr>
          <a:lstStyle/>
          <a:p>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للقيام بأعمال تنظيف أحد القصور بمساحته </a:t>
            </a:r>
            <a:r>
              <a:rPr lang="en-US"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10000 m</a:t>
            </a:r>
            <a:r>
              <a:rPr lang="en-US" sz="2000" b="1" baseline="30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أي</a:t>
            </a:r>
            <a:r>
              <a:rPr lang="en-US"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1000000 cm</a:t>
            </a:r>
            <a:r>
              <a:rPr lang="en-US" sz="2000" b="1" baseline="30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b="1"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ar-SA" sz="2800" b="1" i="1" dirty="0" smtClean="0">
                <a:ln w="1905"/>
                <a:solidFill>
                  <a:srgbClr val="FCD8BA"/>
                </a:solidFill>
                <a:latin typeface="Agency FB" pitchFamily="34" charset="0"/>
                <a:ea typeface="GE Dinar Two" pitchFamily="18" charset="-78"/>
                <a:cs typeface="GE Dinar Two" pitchFamily="18" charset="-78"/>
              </a:rPr>
              <a:t> </a:t>
            </a:r>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تم تكليف أحد المتعهدين بهذه المهمة.فإذا كان هذا المتعهد يعمل عند مستوى</a:t>
            </a:r>
            <a:r>
              <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ar-SA" sz="2000" dirty="0" smtClean="0">
              <a:ln w="1905"/>
              <a:solidFill>
                <a:srgbClr val="FCD8BA"/>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سبعة ":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فإننا نتوقع أن يكون معدّل المساحة غير المطابقة أي غير النظيفة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2mm</a:t>
            </a:r>
            <a:r>
              <a:rPr lang="en-US" sz="2000" b="1" baseline="30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2</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.(بنسبة نجاح للتنظيف مقدارها </a:t>
            </a:r>
            <a:r>
              <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99.9999981%</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p>
          <a:p>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a:t>
            </a:r>
            <a:r>
              <a:rPr lang="ar-SA" sz="2000" b="1" dirty="0" err="1"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السيجما</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ثمانية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 فإننا نتوقع أن يكون معدّل المساحة غير المطابقة أي غير النظيفة قاربت الصفر.</a:t>
            </a:r>
            <a:r>
              <a:rPr lang="ar-SA" dirty="0" smtClean="0"/>
              <a:t> </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بنسبة نجاح للتنظيف مقدارها </a:t>
            </a:r>
            <a:r>
              <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100%</a:t>
            </a:r>
            <a:r>
              <a:rPr lang="ar-SA"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endParaRPr lang="en-US" sz="20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endPar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a:p>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يكمن </a:t>
            </a:r>
            <a:r>
              <a:rPr lang="ar-SA"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وراء هذه النتائج عمليات رياضية وإحصائية.</a:t>
            </a:r>
            <a:endParaRPr lang="en-US" sz="2000"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24"/>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285860"/>
            <a:ext cx="7757129" cy="5078313"/>
          </a:xfrm>
          <a:prstGeom prst="rect">
            <a:avLst/>
          </a:prstGeom>
          <a:noFill/>
        </p:spPr>
        <p:txBody>
          <a:bodyPr wrap="square" rtlCol="1">
            <a:spAutoFit/>
          </a:bodyPr>
          <a:lstStyle/>
          <a:p>
            <a:pPr algn="just">
              <a:lnSpc>
                <a:spcPct val="150000"/>
              </a:lnSpc>
            </a:pP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 يُعرّف في " السيجما ستة ” </a:t>
            </a:r>
          </a:p>
          <a:p>
            <a:pPr algn="just">
              <a:lnSpc>
                <a:spcPct val="150000"/>
              </a:lnSpc>
            </a:pP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التلف في الإنتاج على أنه مخرجات العملية التي لا تتطابق مع مواصفات ومتطلبات الشرائح المستفيدة، أو تلك العملية التي تؤدي إلى توليد مخرجات لا تلبي مواصفات ومتطلبات الشرائح المستفيدة.</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0"/>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357298"/>
            <a:ext cx="7757129" cy="5009064"/>
          </a:xfrm>
          <a:prstGeom prst="rect">
            <a:avLst/>
          </a:prstGeom>
          <a:noFill/>
        </p:spPr>
        <p:txBody>
          <a:bodyPr wrap="square" rtlCol="1">
            <a:spAutoFit/>
          </a:bodyPr>
          <a:lstStyle/>
          <a:p>
            <a:pPr algn="just">
              <a:lnSpc>
                <a:spcPct val="150000"/>
              </a:lnSpc>
            </a:pP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وتهدف " السيجما ستة " إلى تحسين العمليات حتى تصل إلى المستوى الذي يولد اقل من </a:t>
            </a:r>
            <a:r>
              <a:rPr lang="en-US"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3.4</a:t>
            </a: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عيب لكل مليون فرصة لحدوث عيب محتمل الوقوع في المنتج، أي تحقيق نسبة </a:t>
            </a:r>
            <a:r>
              <a:rPr lang="en-US"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99.99966</a:t>
            </a:r>
            <a:r>
              <a:rPr lang="ar-SA"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a:t>
            </a: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من المنتجات خالية من أية عيوب.</a:t>
            </a:r>
            <a:endParaRPr lang="en-US"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rot="16200000">
            <a:off x="5017539" y="3044282"/>
            <a:ext cx="6858002" cy="769441"/>
          </a:xfrm>
          <a:prstGeom prst="rect">
            <a:avLst/>
          </a:prstGeom>
          <a:noFill/>
        </p:spPr>
        <p:txBody>
          <a:bodyPr wrap="square" rtlCol="1">
            <a:spAutoFit/>
          </a:bodyPr>
          <a:lstStyle/>
          <a:p>
            <a:pPr algn="ct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نظام </a:t>
            </a:r>
            <a:r>
              <a:rPr lang="ar-SA" sz="3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الحيود</a:t>
            </a:r>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السداسي </a:t>
            </a: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SIX SIGMA</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gency FB" pitchFamily="34" charset="0"/>
              <a:ea typeface="GE Dinar Two" pitchFamily="18" charset="-78"/>
              <a:cs typeface="GE Dinar Two" pitchFamily="18" charset="-78"/>
            </a:endParaRPr>
          </a:p>
        </p:txBody>
      </p:sp>
      <p:sp>
        <p:nvSpPr>
          <p:cNvPr id="2" name="مستطيل 1"/>
          <p:cNvSpPr/>
          <p:nvPr/>
        </p:nvSpPr>
        <p:spPr>
          <a:xfrm>
            <a:off x="7786710" y="0"/>
            <a:ext cx="1357290" cy="6858000"/>
          </a:xfrm>
          <a:prstGeom prst="rect">
            <a:avLst/>
          </a:prstGeom>
          <a:blipFill dpi="0" rotWithShape="1">
            <a:blip r:embed="rId2">
              <a:alphaModFix amt="67000"/>
              <a:lum bright="-3000" contrast="-2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2" descr="http://www.ar-des.com/sites/default/files/ksu_1.png?1391685715"/>
          <p:cNvPicPr>
            <a:picLocks noChangeAspect="1" noChangeArrowheads="1"/>
          </p:cNvPicPr>
          <p:nvPr/>
        </p:nvPicPr>
        <p:blipFill>
          <a:blip r:embed="rId3">
            <a:clrChange>
              <a:clrFrom>
                <a:srgbClr val="FFFFFF"/>
              </a:clrFrom>
              <a:clrTo>
                <a:srgbClr val="FFFFFF">
                  <a:alpha val="0"/>
                </a:srgbClr>
              </a:clrTo>
            </a:clrChange>
          </a:blip>
          <a:srcRect l="3766" t="23810" r="55187" b="34275"/>
          <a:stretch>
            <a:fillRect/>
          </a:stretch>
        </p:blipFill>
        <p:spPr bwMode="auto">
          <a:xfrm>
            <a:off x="5857916" y="121248"/>
            <a:ext cx="1928794" cy="735984"/>
          </a:xfrm>
          <a:prstGeom prst="rect">
            <a:avLst/>
          </a:prstGeom>
          <a:noFill/>
        </p:spPr>
      </p:pic>
      <p:cxnSp>
        <p:nvCxnSpPr>
          <p:cNvPr id="5" name="رابط مستقيم 4"/>
          <p:cNvCxnSpPr/>
          <p:nvPr/>
        </p:nvCxnSpPr>
        <p:spPr bwMode="auto">
          <a:xfrm rot="10800000">
            <a:off x="-1143040" y="15081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cxnSp>
        <p:nvCxnSpPr>
          <p:cNvPr id="6" name="رابط مستقيم 5"/>
          <p:cNvCxnSpPr/>
          <p:nvPr/>
        </p:nvCxnSpPr>
        <p:spPr bwMode="auto">
          <a:xfrm rot="10800000">
            <a:off x="-1143040" y="838201"/>
            <a:ext cx="6929454" cy="1588"/>
          </a:xfrm>
          <a:prstGeom prst="line">
            <a:avLst/>
          </a:prstGeom>
          <a:solidFill>
            <a:schemeClr val="accent1"/>
          </a:solidFill>
          <a:ln w="3175" cap="flat" cmpd="sng" algn="ctr">
            <a:solidFill>
              <a:schemeClr val="bg1">
                <a:lumMod val="65000"/>
              </a:schemeClr>
            </a:solidFill>
            <a:prstDash val="solid"/>
            <a:round/>
            <a:headEnd type="none" w="med" len="med"/>
            <a:tailEnd type="none" w="med" len="med"/>
          </a:ln>
          <a:effectLst/>
        </p:spPr>
      </p:cxnSp>
      <p:sp>
        <p:nvSpPr>
          <p:cNvPr id="7" name="مربع نص 6"/>
          <p:cNvSpPr txBox="1"/>
          <p:nvPr/>
        </p:nvSpPr>
        <p:spPr>
          <a:xfrm>
            <a:off x="4785568" y="914400"/>
            <a:ext cx="3001143" cy="369332"/>
          </a:xfrm>
          <a:prstGeom prst="rect">
            <a:avLst/>
          </a:prstGeom>
          <a:noFill/>
        </p:spPr>
        <p:txBody>
          <a:bodyPr wrap="none" rtlCol="1">
            <a:spAutoFit/>
          </a:bodyPr>
          <a:lstStyle/>
          <a:p>
            <a:r>
              <a:rPr lang="ar-S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مركز التدريب وخدمة المجتمع</a:t>
            </a:r>
            <a:endPar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12" name="مربع نص 11"/>
          <p:cNvSpPr txBox="1"/>
          <p:nvPr/>
        </p:nvSpPr>
        <p:spPr>
          <a:xfrm>
            <a:off x="4807990" y="6429396"/>
            <a:ext cx="2914579" cy="400110"/>
          </a:xfrm>
          <a:prstGeom prst="rect">
            <a:avLst/>
          </a:prstGeom>
          <a:noFill/>
        </p:spPr>
        <p:txBody>
          <a:bodyPr wrap="none" rtlCol="1">
            <a:spAutoFit/>
          </a:bodyPr>
          <a:lstStyle/>
          <a:p>
            <a:r>
              <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الدكتور هشام عادل </a:t>
            </a:r>
            <a:r>
              <a:rPr lang="ar-SA" sz="2000" dirty="0" err="1"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عبهري</a:t>
            </a:r>
            <a:endParaRPr lang="ar-SA" sz="2000" dirty="0" smtClean="0">
              <a:ln w="1905"/>
              <a:solidFill>
                <a:srgbClr val="F4740A"/>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p:txBody>
      </p:sp>
      <p:sp>
        <p:nvSpPr>
          <p:cNvPr id="9" name="مربع نص 8"/>
          <p:cNvSpPr txBox="1"/>
          <p:nvPr/>
        </p:nvSpPr>
        <p:spPr>
          <a:xfrm>
            <a:off x="0" y="1643050"/>
            <a:ext cx="7899973" cy="3831818"/>
          </a:xfrm>
          <a:prstGeom prst="rect">
            <a:avLst/>
          </a:prstGeom>
          <a:noFill/>
        </p:spPr>
        <p:txBody>
          <a:bodyPr wrap="square" rtlCol="1">
            <a:spAutoFit/>
          </a:bodyPr>
          <a:lstStyle/>
          <a:p>
            <a:pPr algn="just">
              <a:lnSpc>
                <a:spcPct val="150000"/>
              </a:lnSpc>
            </a:pP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وبصيغة أخرى عبارة عن ستة انحرافات معيارية عن المتوسط الحسابي، أو قيمة المتوسط</a:t>
            </a:r>
            <a:r>
              <a:rPr lang="en-US"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a:t>
            </a: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وهذا يعني أن لكل مليون عيب محتمل تكون </a:t>
            </a:r>
            <a:r>
              <a:rPr lang="en-US" sz="3600" b="1" dirty="0" smtClean="0">
                <a:ln w="1905"/>
                <a:solidFill>
                  <a:srgbClr val="B85808"/>
                </a:solidFill>
                <a:effectLst>
                  <a:innerShdw blurRad="69850" dist="43180" dir="5400000">
                    <a:srgbClr val="000000">
                      <a:alpha val="65000"/>
                    </a:srgbClr>
                  </a:innerShdw>
                </a:effectLst>
                <a:latin typeface="Agency FB" pitchFamily="34" charset="0"/>
                <a:ea typeface="GE Dinar Two" pitchFamily="18" charset="-78"/>
                <a:cs typeface="GE Dinar Two" pitchFamily="18" charset="-78"/>
              </a:rPr>
              <a:t>3.4</a:t>
            </a:r>
            <a:r>
              <a:rPr lang="ar-SA"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rPr>
              <a:t> عيب فقط في الجودة.</a:t>
            </a:r>
            <a:endParaRPr lang="en-US" sz="3600" dirty="0" smtClean="0">
              <a:ln w="1905"/>
              <a:solidFill>
                <a:srgbClr val="B85808"/>
              </a:solidFill>
              <a:effectLst>
                <a:innerShdw blurRad="69850" dist="43180" dir="5400000">
                  <a:srgbClr val="000000">
                    <a:alpha val="65000"/>
                  </a:srgbClr>
                </a:innerShdw>
              </a:effectLst>
              <a:latin typeface="GE Dinar Two" pitchFamily="18" charset="-78"/>
              <a:ea typeface="GE Dinar Two" pitchFamily="18" charset="-78"/>
              <a:cs typeface="GE Dinar Two" pitchFamily="18" charset="-78"/>
            </a:endParaRPr>
          </a:p>
          <a:p>
            <a:pPr>
              <a:lnSpc>
                <a:spcPct val="150000"/>
              </a:lnSpc>
            </a:pPr>
            <a:endParaRPr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a:blip xmlns:r="http://schemas.openxmlformats.org/officeDocument/2006/relationships" r:embed="rId1"/>
          <a:tile tx="0" ty="0" sx="100000" sy="100000" flip="none" algn="tl"/>
        </a:blipFill>
        <a:ln>
          <a:noFill/>
        </a:ln>
      </a:spPr>
      <a:bodyPr rtlCol="1"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1241</TotalTime>
  <Words>3727</Words>
  <Application>Microsoft Office PowerPoint</Application>
  <PresentationFormat>عرض على الشاشة (3:4)‏</PresentationFormat>
  <Paragraphs>392</Paragraphs>
  <Slides>66</Slides>
  <Notes>3</Notes>
  <HiddenSlides>0</HiddenSlides>
  <MMClips>0</MMClips>
  <ScaleCrop>false</ScaleCrop>
  <HeadingPairs>
    <vt:vector size="4" baseType="variant">
      <vt:variant>
        <vt:lpstr>سمة</vt:lpstr>
      </vt:variant>
      <vt:variant>
        <vt:i4>1</vt:i4>
      </vt:variant>
      <vt:variant>
        <vt:lpstr>عناوين الشرائح</vt:lpstr>
      </vt:variant>
      <vt:variant>
        <vt:i4>66</vt:i4>
      </vt:variant>
    </vt:vector>
  </HeadingPairs>
  <TitlesOfParts>
    <vt:vector size="67"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الشريحة 58</vt:lpstr>
      <vt:lpstr>الشريحة 59</vt:lpstr>
      <vt:lpstr>الشريحة 60</vt:lpstr>
      <vt:lpstr>الشريحة 61</vt:lpstr>
      <vt:lpstr>الشريحة 62</vt:lpstr>
      <vt:lpstr>الشريحة 63</vt:lpstr>
      <vt:lpstr>الشريحة 64</vt:lpstr>
      <vt:lpstr>الشريحة 65</vt:lpstr>
      <vt:lpstr>الشريحة 66</vt:lpstr>
    </vt:vector>
  </TitlesOfParts>
  <Company>KSU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Hisham Abhari</dc:creator>
  <cp:lastModifiedBy>Dr. Hisham Abhari</cp:lastModifiedBy>
  <cp:revision>98</cp:revision>
  <dcterms:created xsi:type="dcterms:W3CDTF">2018-08-05T23:05:09Z</dcterms:created>
  <dcterms:modified xsi:type="dcterms:W3CDTF">2019-02-02T19:29:45Z</dcterms:modified>
</cp:coreProperties>
</file>